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1"/>
  </p:notesMasterIdLst>
  <p:sldIdLst>
    <p:sldId id="258" r:id="rId3"/>
    <p:sldId id="280" r:id="rId4"/>
    <p:sldId id="257" r:id="rId5"/>
    <p:sldId id="260" r:id="rId6"/>
    <p:sldId id="261" r:id="rId7"/>
    <p:sldId id="281" r:id="rId8"/>
    <p:sldId id="263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7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741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04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52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86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33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0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92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34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52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95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2478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39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4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31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60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9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75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1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34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8CFC-4D32-416C-A45E-FEEF4E3EA489}" type="datetimeFigureOut">
              <a:rPr lang="en-US" smtClean="0"/>
              <a:t>8/4/2019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03446-84CB-49AB-8250-11FFEFC927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678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51F8E21C-C475-48C3-B48D-B0F91A79FF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76" y="364431"/>
            <a:ext cx="7620000" cy="52006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633EC82-39CF-4633-822A-0D8A77ED0F52}"/>
              </a:ext>
            </a:extLst>
          </p:cNvPr>
          <p:cNvSpPr/>
          <p:nvPr/>
        </p:nvSpPr>
        <p:spPr>
          <a:xfrm>
            <a:off x="2584174" y="4081669"/>
            <a:ext cx="6188765" cy="24118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8D7D26-086B-406D-8BCF-5B12B1BBD2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9704" y="4161182"/>
            <a:ext cx="5688496" cy="2173356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ysClr val="windowText" lastClr="000000"/>
                </a:solidFill>
                <a:latin typeface="+mn-lt"/>
              </a:rPr>
              <a:t>Elisha </a:t>
            </a:r>
            <a:r>
              <a:rPr lang="en-US" sz="4800" b="1" dirty="0">
                <a:solidFill>
                  <a:sysClr val="windowText" lastClr="000000"/>
                </a:solidFill>
                <a:latin typeface="+mn-lt"/>
              </a:rPr>
              <a:t>vs. </a:t>
            </a:r>
            <a:br>
              <a:rPr lang="en-US" sz="4800" b="1" dirty="0">
                <a:solidFill>
                  <a:sysClr val="windowText" lastClr="000000"/>
                </a:solidFill>
                <a:latin typeface="+mn-lt"/>
              </a:rPr>
            </a:br>
            <a:r>
              <a:rPr lang="en-US" sz="5400" b="1" dirty="0">
                <a:solidFill>
                  <a:sysClr val="windowText" lastClr="000000"/>
                </a:solidFill>
                <a:latin typeface="+mn-lt"/>
              </a:rPr>
              <a:t>the Syrian Army</a:t>
            </a:r>
            <a:br>
              <a:rPr lang="en-US" sz="5400" b="1" dirty="0">
                <a:solidFill>
                  <a:sysClr val="windowText" lastClr="000000"/>
                </a:solidFill>
                <a:latin typeface="+mn-lt"/>
              </a:rPr>
            </a:br>
            <a:br>
              <a:rPr lang="en-US" sz="900" b="1" dirty="0">
                <a:solidFill>
                  <a:sysClr val="windowText" lastClr="000000"/>
                </a:solidFill>
                <a:latin typeface="+mn-lt"/>
              </a:rPr>
            </a:br>
            <a:r>
              <a:rPr lang="en-US" sz="4000" b="1" dirty="0">
                <a:solidFill>
                  <a:sysClr val="windowText" lastClr="000000"/>
                </a:solidFill>
                <a:latin typeface="+mn-lt"/>
              </a:rPr>
              <a:t>2 Kings 6:8-23</a:t>
            </a:r>
          </a:p>
        </p:txBody>
      </p:sp>
    </p:spTree>
    <p:extLst>
      <p:ext uri="{BB962C8B-B14F-4D97-AF65-F5344CB8AC3E}">
        <p14:creationId xmlns:p14="http://schemas.microsoft.com/office/powerpoint/2010/main" val="4237546289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7E1C-0EB0-4299-8425-33DFEE05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Elisha’s Power   </a:t>
            </a:r>
            <a:r>
              <a:rPr lang="en-US" sz="3600" b="1" dirty="0">
                <a:latin typeface="+mn-lt"/>
              </a:rPr>
              <a:t>vs. 8-12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E941-C710-4CA2-A22C-92D51A9BF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Elisha was able to reveal the plans of the Syrian army to the king of Israel. </a:t>
            </a:r>
          </a:p>
          <a:p>
            <a:r>
              <a:rPr lang="en-US" b="1" dirty="0"/>
              <a:t>Through the power of God, Elisha knew the things the king said to himself in secret. </a:t>
            </a:r>
          </a:p>
          <a:p>
            <a:endParaRPr lang="en-US" sz="800" b="1" dirty="0"/>
          </a:p>
          <a:p>
            <a:r>
              <a:rPr lang="en-US" b="1" dirty="0"/>
              <a:t>We serve a God who sees, hears, and knows all things (</a:t>
            </a:r>
            <a:r>
              <a:rPr lang="en-US" b="1" dirty="0">
                <a:solidFill>
                  <a:srgbClr val="002060"/>
                </a:solidFill>
              </a:rPr>
              <a:t>Ps. 33:13-15</a:t>
            </a:r>
            <a:r>
              <a:rPr lang="en-US" b="1" dirty="0"/>
              <a:t>). </a:t>
            </a:r>
          </a:p>
          <a:p>
            <a:r>
              <a:rPr lang="en-US" b="1" dirty="0"/>
              <a:t>God has revealed His secrets to us through His word (</a:t>
            </a:r>
            <a:r>
              <a:rPr lang="en-US" b="1" dirty="0">
                <a:solidFill>
                  <a:srgbClr val="002060"/>
                </a:solidFill>
              </a:rPr>
              <a:t>1 Cor. 2:9-12; Eph. 3:3-5</a:t>
            </a:r>
            <a:r>
              <a:rPr lang="en-US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0407128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7E1C-0EB0-4299-8425-33DFEE05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Elisha’s Faith   </a:t>
            </a:r>
            <a:r>
              <a:rPr lang="en-US" sz="3600" b="1" dirty="0">
                <a:latin typeface="+mn-lt"/>
              </a:rPr>
              <a:t>vs. 13-17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E941-C710-4CA2-A22C-92D51A9BF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Elisha’s servant was distressed. </a:t>
            </a:r>
            <a:r>
              <a:rPr lang="en-US" b="1" i="1" dirty="0"/>
              <a:t>“Alas, my master! What shall we do?” </a:t>
            </a:r>
          </a:p>
          <a:p>
            <a:r>
              <a:rPr lang="en-US" b="1" dirty="0"/>
              <a:t>Elisha was calm. </a:t>
            </a:r>
            <a:r>
              <a:rPr lang="en-US" b="1" i="1" dirty="0"/>
              <a:t>“Those who are with us are more than those who are with them.” </a:t>
            </a:r>
          </a:p>
          <a:p>
            <a:r>
              <a:rPr lang="en-US" b="1" dirty="0"/>
              <a:t>The servant’s eyes were opened to see the unseen and to know what the prophet already knew. </a:t>
            </a:r>
          </a:p>
          <a:p>
            <a:endParaRPr lang="en-US" sz="800" b="1" dirty="0"/>
          </a:p>
          <a:p>
            <a:r>
              <a:rPr lang="en-US" b="1" dirty="0"/>
              <a:t>Which one are we? Do we have faith in the unseen or do we need reassurance? </a:t>
            </a:r>
          </a:p>
        </p:txBody>
      </p:sp>
    </p:spTree>
    <p:extLst>
      <p:ext uri="{BB962C8B-B14F-4D97-AF65-F5344CB8AC3E}">
        <p14:creationId xmlns:p14="http://schemas.microsoft.com/office/powerpoint/2010/main" val="21550564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6C96-C914-46FA-998B-A24204D08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Things our eyes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need to be able to see.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ACEF0-81E3-4085-97C2-275EA5C9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2129"/>
            <a:ext cx="7886700" cy="4351338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God on His throne - </a:t>
            </a:r>
            <a:r>
              <a:rPr lang="en-US" dirty="0">
                <a:solidFill>
                  <a:schemeClr val="bg1"/>
                </a:solidFill>
              </a:rPr>
              <a:t>Hab. 2:20; Psalm 119:89, 160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Jesus reigning as King with all authority -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Rev. 19:11-16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Jesus serving as High Priest - </a:t>
            </a:r>
            <a:r>
              <a:rPr lang="en-US" dirty="0">
                <a:solidFill>
                  <a:schemeClr val="bg1"/>
                </a:solidFill>
              </a:rPr>
              <a:t>Heb. 7:24-25; 9:24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Jesus holding all things together - Heb. 1:3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Angels ministering to God’s people - </a:t>
            </a:r>
            <a:r>
              <a:rPr lang="en-US" dirty="0">
                <a:solidFill>
                  <a:schemeClr val="bg1"/>
                </a:solidFill>
              </a:rPr>
              <a:t>Heb. 1:14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Spiritual condition of others - </a:t>
            </a:r>
            <a:r>
              <a:rPr lang="en-US" dirty="0">
                <a:solidFill>
                  <a:schemeClr val="bg1"/>
                </a:solidFill>
              </a:rPr>
              <a:t>Matt. 9:36; Acts 8:23; 2 Tim. 2:24-26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Heaven and Hell - </a:t>
            </a:r>
            <a:r>
              <a:rPr lang="en-US" dirty="0">
                <a:solidFill>
                  <a:schemeClr val="bg1"/>
                </a:solidFill>
              </a:rPr>
              <a:t>Matt. 25:46</a:t>
            </a:r>
          </a:p>
        </p:txBody>
      </p:sp>
    </p:spTree>
    <p:extLst>
      <p:ext uri="{BB962C8B-B14F-4D97-AF65-F5344CB8AC3E}">
        <p14:creationId xmlns:p14="http://schemas.microsoft.com/office/powerpoint/2010/main" val="1493819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67E1C-0EB0-4299-8425-33DFEE05B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Elisha’s Compassion   </a:t>
            </a:r>
            <a:r>
              <a:rPr lang="en-US" sz="3600" b="1" dirty="0">
                <a:latin typeface="+mn-lt"/>
              </a:rPr>
              <a:t>vs. 18-23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1E941-C710-4CA2-A22C-92D51A9BF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Elisha could have prayed that the Syrians be struck dead (</a:t>
            </a:r>
            <a:r>
              <a:rPr lang="en-US" b="1" dirty="0">
                <a:solidFill>
                  <a:srgbClr val="002060"/>
                </a:solidFill>
              </a:rPr>
              <a:t>2 Kings. 19:35</a:t>
            </a:r>
            <a:r>
              <a:rPr lang="en-US" b="1" dirty="0"/>
              <a:t>).</a:t>
            </a:r>
          </a:p>
          <a:p>
            <a:r>
              <a:rPr lang="en-US" b="1" dirty="0"/>
              <a:t>Elisha did not allow the king to kill them. He spared their lives. </a:t>
            </a:r>
          </a:p>
          <a:p>
            <a:r>
              <a:rPr lang="en-US" b="1" dirty="0"/>
              <a:t>They were fed and released. </a:t>
            </a:r>
          </a:p>
          <a:p>
            <a:endParaRPr lang="en-US" sz="800" b="1" dirty="0"/>
          </a:p>
          <a:p>
            <a:r>
              <a:rPr lang="en-US" b="1" dirty="0"/>
              <a:t>The eyes of these Syrians were opened to see the mercy and compassion of God. </a:t>
            </a:r>
          </a:p>
        </p:txBody>
      </p:sp>
    </p:spTree>
    <p:extLst>
      <p:ext uri="{BB962C8B-B14F-4D97-AF65-F5344CB8AC3E}">
        <p14:creationId xmlns:p14="http://schemas.microsoft.com/office/powerpoint/2010/main" val="13246743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6C96-C914-46FA-998B-A24204D08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We need to show compassion.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ACEF0-81E3-4085-97C2-275EA5C9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52129"/>
            <a:ext cx="7886700" cy="4351338"/>
          </a:xfrm>
        </p:spPr>
        <p:txBody>
          <a:bodyPr>
            <a:norm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Mercy, compassion, kindness and love have a much greater influence for the advancement of God’s kingdom than anger or unrestrained force (James 1:19-20).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Matthew 5:44-45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Romans 12:17-21 </a:t>
            </a:r>
          </a:p>
        </p:txBody>
      </p:sp>
    </p:spTree>
    <p:extLst>
      <p:ext uri="{BB962C8B-B14F-4D97-AF65-F5344CB8AC3E}">
        <p14:creationId xmlns:p14="http://schemas.microsoft.com/office/powerpoint/2010/main" val="422389423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66484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282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Elisha vs.  the Syrian Army  2 Kings 6:8-23</vt:lpstr>
      <vt:lpstr>1. Elisha’s Power   vs. 8-12</vt:lpstr>
      <vt:lpstr>2. Elisha’s Faith   vs. 13-17</vt:lpstr>
      <vt:lpstr>Things our eyes  need to be able to see. </vt:lpstr>
      <vt:lpstr>3. Elisha’s Compassion   vs. 18-23</vt:lpstr>
      <vt:lpstr>We need to show compassion.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2019-08-04T22:02:05Z</dcterms:modified>
</cp:coreProperties>
</file>