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76" r:id="rId3"/>
    <p:sldId id="256" r:id="rId4"/>
    <p:sldId id="274" r:id="rId5"/>
    <p:sldId id="290" r:id="rId6"/>
    <p:sldId id="291" r:id="rId7"/>
    <p:sldId id="263" r:id="rId8"/>
    <p:sldId id="279" r:id="rId9"/>
    <p:sldId id="269" r:id="rId10"/>
    <p:sldId id="270" r:id="rId11"/>
    <p:sldId id="271" r:id="rId12"/>
    <p:sldId id="272" r:id="rId13"/>
    <p:sldId id="288" r:id="rId14"/>
    <p:sldId id="289" r:id="rId15"/>
    <p:sldId id="280" r:id="rId16"/>
    <p:sldId id="281" r:id="rId17"/>
    <p:sldId id="282" r:id="rId18"/>
    <p:sldId id="278" r:id="rId19"/>
    <p:sldId id="286" r:id="rId20"/>
    <p:sldId id="283" r:id="rId21"/>
    <p:sldId id="284" r:id="rId22"/>
    <p:sldId id="285" r:id="rId23"/>
    <p:sldId id="287" r:id="rId24"/>
    <p:sldId id="277" r:id="rId25"/>
    <p:sldId id="368" r:id="rId26"/>
  </p:sldIdLst>
  <p:sldSz cx="6858000" cy="5143500"/>
  <p:notesSz cx="6858000" cy="91440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239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02D"/>
    <a:srgbClr val="F3BC1B"/>
    <a:srgbClr val="3C8FED"/>
    <a:srgbClr val="BDD8F3"/>
    <a:srgbClr val="8EC9FB"/>
    <a:srgbClr val="EF9747"/>
    <a:srgbClr val="8E95F8"/>
    <a:srgbClr val="0009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Objects="1">
      <p:cViewPr varScale="1">
        <p:scale>
          <a:sx n="107" d="100"/>
          <a:sy n="107" d="100"/>
        </p:scale>
        <p:origin x="1522" y="82"/>
      </p:cViewPr>
      <p:guideLst>
        <p:guide orient="horz" pos="323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631B7-5A6B-43B8-B834-009430798614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7527D-A798-46F6-A8A9-8198EEB29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46769-F22C-4A58-8661-64A9EEC684E4}" type="datetimeFigureOut">
              <a:rPr lang="en-US"/>
              <a:pPr>
                <a:defRPr/>
              </a:pPr>
              <a:t>7/28/2019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41852-ACEA-4D63-8838-59104DC8BC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967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2AD9B-769A-490B-9368-F464F80BCDD4}" type="datetimeFigureOut">
              <a:rPr lang="en-US"/>
              <a:pPr>
                <a:defRPr/>
              </a:pPr>
              <a:t>7/28/2019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C942D-5FD3-4C30-B682-231DE89B9E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475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24237-1739-4EFA-9C11-EEBA3DEEC15A}" type="datetimeFigureOut">
              <a:rPr lang="en-US"/>
              <a:pPr>
                <a:defRPr/>
              </a:pPr>
              <a:t>7/28/2019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0CF9F-0FD3-4068-9BC4-5CA087416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994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2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40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42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54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64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00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7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32721-8748-4B61-A550-0E578288D2FD}" type="datetimeFigureOut">
              <a:rPr lang="en-US"/>
              <a:pPr>
                <a:defRPr/>
              </a:pPr>
              <a:t>7/28/2019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55DC1-5B01-4A5F-BA04-790D3E7173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481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53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68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84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A5409-1EA1-4E9A-A226-6597F3BBA7B0}" type="datetimeFigureOut">
              <a:rPr lang="en-US"/>
              <a:pPr>
                <a:defRPr/>
              </a:pPr>
              <a:t>7/28/2019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C3A34-11B1-422C-AEEF-A14292A483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39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7E633-31C7-455B-AEB6-3BA5EB1F93C7}" type="datetimeFigureOut">
              <a:rPr lang="en-US"/>
              <a:pPr>
                <a:defRPr/>
              </a:pPr>
              <a:t>7/28/2019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0DD76-FA48-4893-B3AB-22098316A5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859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8A8BF-EF0B-436A-B93D-C51D80DD5F00}" type="datetimeFigureOut">
              <a:rPr lang="en-US"/>
              <a:pPr>
                <a:defRPr/>
              </a:pPr>
              <a:t>7/28/2019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5FEF7-40B0-4A72-8D69-B331575612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35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A1DCC-A710-4D3D-943D-BD17D1E8C245}" type="datetimeFigureOut">
              <a:rPr lang="en-US"/>
              <a:pPr>
                <a:defRPr/>
              </a:pPr>
              <a:t>7/28/2019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ECE7F-5014-4C51-800B-C44D1A5C10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002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1B459-E20F-4761-B5B5-EB1D72D3497D}" type="datetimeFigureOut">
              <a:rPr lang="en-US"/>
              <a:pPr>
                <a:defRPr/>
              </a:pPr>
              <a:t>7/28/2019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06A48-35DA-48E2-B5AB-6A8D9604B9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96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89D66-3B5A-4126-A747-307ACFCC7E44}" type="datetimeFigureOut">
              <a:rPr lang="en-US"/>
              <a:pPr>
                <a:defRPr/>
              </a:pPr>
              <a:t>7/28/2019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30DC9-C306-40A7-B62A-1F3561FD05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852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7A808-491B-40C1-AC68-DC5B8B0E10BC}" type="datetimeFigureOut">
              <a:rPr lang="en-US"/>
              <a:pPr>
                <a:defRPr/>
              </a:pPr>
              <a:t>7/28/2019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77D00-038D-4535-87C7-A4B89760C4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130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05979"/>
            <a:ext cx="6172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1200151"/>
            <a:ext cx="61722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EF0061-5EC2-4589-B586-01C298999FE3}" type="datetimeFigureOut">
              <a:rPr lang="en-US"/>
              <a:pPr>
                <a:defRPr/>
              </a:pPr>
              <a:t>7/28/2019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F52F48-9938-4FB5-8B26-6C32A0F5AC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8D965-FC37-4A4D-9E95-112D40E261E5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6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86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2938"/>
            <a:ext cx="6858000" cy="3857625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57200" y="1898977"/>
            <a:ext cx="1085850" cy="428625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57200" y="2337547"/>
            <a:ext cx="1085850" cy="428625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" y="2776118"/>
            <a:ext cx="1085850" cy="428625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1460406"/>
            <a:ext cx="1085850" cy="428625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57200" y="3214688"/>
            <a:ext cx="1085850" cy="428625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43050" y="1349237"/>
            <a:ext cx="4865370" cy="2379801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>
              <a:rot lat="170509" lon="20736677" rev="11714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447675" y="2759799"/>
            <a:ext cx="1200150" cy="438570"/>
          </a:xfrm>
          <a:prstGeom prst="roundRect">
            <a:avLst>
              <a:gd name="adj" fmla="val 4430"/>
            </a:avLst>
          </a:prstGeom>
          <a:gradFill>
            <a:gsLst>
              <a:gs pos="17000">
                <a:srgbClr val="F5802D"/>
              </a:gs>
              <a:gs pos="70000">
                <a:srgbClr val="F3BC1B"/>
              </a:gs>
            </a:gsLst>
            <a:lin ang="16200000" scaled="0"/>
          </a:gradFill>
          <a:ln>
            <a:solidFill>
              <a:srgbClr val="BDD8F3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3C8FED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500" dirty="0">
                <a:solidFill>
                  <a:srgbClr val="000000"/>
                </a:solidFill>
              </a:rPr>
              <a:t>1 Timothy 6:7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68214" y="2628900"/>
            <a:ext cx="4114800" cy="73866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100" dirty="0">
                <a:solidFill>
                  <a:srgbClr val="262626"/>
                </a:solidFill>
              </a:rPr>
              <a:t>Godliness with Contentment is Great Gain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8600" y="796528"/>
            <a:ext cx="6515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000" dirty="0">
                <a:solidFill>
                  <a:schemeClr val="bg1"/>
                </a:solidFill>
                <a:latin typeface="American Typewriter" pitchFamily="18" charset="0"/>
              </a:rPr>
              <a:t>What You Need to Know about Materialism</a:t>
            </a:r>
            <a:endParaRPr lang="en-US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2938"/>
            <a:ext cx="6858000" cy="3857625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57200" y="1898977"/>
            <a:ext cx="1085850" cy="428625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57200" y="2337547"/>
            <a:ext cx="1085850" cy="428625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" y="2776118"/>
            <a:ext cx="1085850" cy="428625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1460406"/>
            <a:ext cx="1085850" cy="428625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57200" y="3214688"/>
            <a:ext cx="1085850" cy="428625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43050" y="1349237"/>
            <a:ext cx="4865370" cy="2379801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>
              <a:rot lat="170509" lon="20736677" rev="11714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447675" y="3198246"/>
            <a:ext cx="1200150" cy="438570"/>
          </a:xfrm>
          <a:prstGeom prst="roundRect">
            <a:avLst>
              <a:gd name="adj" fmla="val 4430"/>
            </a:avLst>
          </a:prstGeom>
          <a:gradFill>
            <a:gsLst>
              <a:gs pos="17000">
                <a:srgbClr val="F5802D"/>
              </a:gs>
              <a:gs pos="70000">
                <a:srgbClr val="F3BC1B"/>
              </a:gs>
            </a:gsLst>
            <a:lin ang="16200000" scaled="0"/>
          </a:gradFill>
          <a:ln>
            <a:solidFill>
              <a:srgbClr val="BDD8F3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3C8FED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500" dirty="0">
                <a:solidFill>
                  <a:srgbClr val="000000"/>
                </a:solidFill>
              </a:rPr>
              <a:t>Ecclesiastes</a:t>
            </a:r>
          </a:p>
          <a:p>
            <a:pPr algn="ctr"/>
            <a:r>
              <a:rPr lang="en-US" altLang="en-US" sz="1500" dirty="0">
                <a:solidFill>
                  <a:srgbClr val="000000"/>
                </a:solidFill>
              </a:rPr>
              <a:t>12:13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64273" y="2942020"/>
            <a:ext cx="4114800" cy="73866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100" dirty="0">
                <a:solidFill>
                  <a:srgbClr val="262626"/>
                </a:solidFill>
              </a:rPr>
              <a:t>Fear God and Keep His Commandments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8600" y="796528"/>
            <a:ext cx="6515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000" dirty="0">
                <a:solidFill>
                  <a:schemeClr val="bg1"/>
                </a:solidFill>
                <a:latin typeface="American Typewriter" pitchFamily="18" charset="0"/>
              </a:rPr>
              <a:t>What You Need to Know about Materialism</a:t>
            </a:r>
            <a:endParaRPr lang="en-US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2938"/>
            <a:ext cx="6858000" cy="3857625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099" name="TextBox 40"/>
          <p:cNvSpPr txBox="1">
            <a:spLocks noChangeArrowheads="1"/>
          </p:cNvSpPr>
          <p:nvPr/>
        </p:nvSpPr>
        <p:spPr bwMode="auto">
          <a:xfrm>
            <a:off x="457200" y="759024"/>
            <a:ext cx="20313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000" dirty="0">
                <a:solidFill>
                  <a:schemeClr val="bg1"/>
                </a:solidFill>
                <a:latin typeface="American Typewriter" pitchFamily="18" charset="0"/>
              </a:rPr>
              <a:t>Humanism</a:t>
            </a:r>
            <a:endParaRPr lang="en-US" altLang="en-US" sz="1500" dirty="0">
              <a:solidFill>
                <a:schemeClr val="bg1"/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285750" y="1285875"/>
            <a:ext cx="6200775" cy="2379801"/>
            <a:chOff x="381000" y="1143000"/>
            <a:chExt cx="8267700" cy="4230757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9" name="Rounded Rectangle 8"/>
            <p:cNvSpPr/>
            <p:nvPr/>
          </p:nvSpPr>
          <p:spPr>
            <a:xfrm>
              <a:off x="381000" y="1143000"/>
              <a:ext cx="2133600" cy="4230757"/>
            </a:xfrm>
            <a:prstGeom prst="roundRect">
              <a:avLst>
                <a:gd name="adj" fmla="val 1226"/>
              </a:avLst>
            </a:prstGeom>
            <a:gradFill>
              <a:gsLst>
                <a:gs pos="0">
                  <a:srgbClr val="3C8FED"/>
                </a:gs>
                <a:gs pos="71000">
                  <a:srgbClr val="8EC9FB"/>
                </a:gs>
              </a:gsLst>
              <a:lin ang="21540000" scaled="0"/>
            </a:gradFill>
            <a:ln w="76200">
              <a:solidFill>
                <a:srgbClr val="BDD8F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209800" y="1143000"/>
              <a:ext cx="6438900" cy="4230757"/>
            </a:xfrm>
            <a:prstGeom prst="roundRect">
              <a:avLst>
                <a:gd name="adj" fmla="val 1226"/>
              </a:avLst>
            </a:prstGeom>
            <a:solidFill>
              <a:schemeClr val="bg1"/>
            </a:solidFill>
            <a:ln w="76200">
              <a:solidFill>
                <a:srgbClr val="BDD8F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4101" name="TextBox 9"/>
          <p:cNvSpPr txBox="1">
            <a:spLocks noChangeArrowheads="1"/>
          </p:cNvSpPr>
          <p:nvPr/>
        </p:nvSpPr>
        <p:spPr bwMode="auto">
          <a:xfrm>
            <a:off x="1828801" y="1371601"/>
            <a:ext cx="17265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000" dirty="0">
                <a:solidFill>
                  <a:srgbClr val="3C8FED"/>
                </a:solidFill>
                <a:latin typeface="Philosopher" pitchFamily="50" charset="0"/>
              </a:rPr>
              <a:t>Definition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8801" y="1900103"/>
            <a:ext cx="4480322" cy="159274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950" dirty="0"/>
              <a:t>A system of thought that centers on human beings and their values, capacities, and worth.  </a:t>
            </a:r>
          </a:p>
          <a:p>
            <a:endParaRPr lang="en-US" sz="1950" dirty="0"/>
          </a:p>
          <a:p>
            <a:r>
              <a:rPr lang="en-US" sz="1950" dirty="0"/>
              <a:t>It focuses on solving human problems.</a:t>
            </a:r>
          </a:p>
        </p:txBody>
      </p:sp>
    </p:spTree>
    <p:extLst>
      <p:ext uri="{BB962C8B-B14F-4D97-AF65-F5344CB8AC3E}">
        <p14:creationId xmlns:p14="http://schemas.microsoft.com/office/powerpoint/2010/main" val="305240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8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2938"/>
            <a:ext cx="6858000" cy="3857625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85800" y="914400"/>
            <a:ext cx="4800600" cy="3441165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33912"/>
            <a:ext cx="3943350" cy="320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685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2938"/>
            <a:ext cx="6858000" cy="3857625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57200" y="1898977"/>
            <a:ext cx="1085850" cy="428625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57200" y="2337547"/>
            <a:ext cx="1085850" cy="428625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" y="2776118"/>
            <a:ext cx="1085850" cy="428625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1460406"/>
            <a:ext cx="1085850" cy="428625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57200" y="3214688"/>
            <a:ext cx="1085850" cy="428625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43050" y="1349237"/>
            <a:ext cx="4865370" cy="2379801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>
              <a:rot lat="170509" lon="20736677" rev="11714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85950" y="1888630"/>
            <a:ext cx="4114800" cy="41549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100" dirty="0">
                <a:solidFill>
                  <a:srgbClr val="262626"/>
                </a:solidFill>
              </a:rPr>
              <a:t>You Cannot Place Your Trust in Man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57200" y="1898977"/>
            <a:ext cx="1200150" cy="438570"/>
          </a:xfrm>
          <a:prstGeom prst="roundRect">
            <a:avLst>
              <a:gd name="adj" fmla="val 4430"/>
            </a:avLst>
          </a:prstGeom>
          <a:gradFill>
            <a:gsLst>
              <a:gs pos="17000">
                <a:srgbClr val="F5802D"/>
              </a:gs>
              <a:gs pos="70000">
                <a:srgbClr val="F3BC1B"/>
              </a:gs>
            </a:gsLst>
            <a:lin ang="16200000" scaled="0"/>
          </a:gradFill>
          <a:ln>
            <a:solidFill>
              <a:srgbClr val="BDD8F3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3C8FED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500" dirty="0">
                <a:solidFill>
                  <a:srgbClr val="000000"/>
                </a:solidFill>
              </a:rPr>
              <a:t>Jeremiah 17:5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8600" y="796528"/>
            <a:ext cx="6515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000" dirty="0">
                <a:solidFill>
                  <a:schemeClr val="bg1"/>
                </a:solidFill>
                <a:latin typeface="American Typewriter" pitchFamily="18" charset="0"/>
              </a:rPr>
              <a:t>What You Need to Know about Humanism</a:t>
            </a:r>
            <a:endParaRPr lang="en-US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36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2938"/>
            <a:ext cx="6858000" cy="3857625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57200" y="1898977"/>
            <a:ext cx="1085850" cy="428625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57200" y="2337547"/>
            <a:ext cx="1085850" cy="428625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" y="2776118"/>
            <a:ext cx="1085850" cy="428625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1460406"/>
            <a:ext cx="1085850" cy="428625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57200" y="3214688"/>
            <a:ext cx="1085850" cy="428625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43050" y="1349237"/>
            <a:ext cx="4865370" cy="2379801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>
              <a:rot lat="170509" lon="20736677" rev="11714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447675" y="2344568"/>
            <a:ext cx="1200150" cy="438570"/>
          </a:xfrm>
          <a:prstGeom prst="roundRect">
            <a:avLst>
              <a:gd name="adj" fmla="val 4430"/>
            </a:avLst>
          </a:prstGeom>
          <a:gradFill>
            <a:gsLst>
              <a:gs pos="17000">
                <a:srgbClr val="F5802D"/>
              </a:gs>
              <a:gs pos="70000">
                <a:srgbClr val="F3BC1B"/>
              </a:gs>
            </a:gsLst>
            <a:lin ang="16200000" scaled="0"/>
          </a:gradFill>
          <a:ln>
            <a:solidFill>
              <a:srgbClr val="BDD8F3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3C8FED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500" dirty="0">
                <a:solidFill>
                  <a:srgbClr val="000000"/>
                </a:solidFill>
              </a:rPr>
              <a:t>John 17:17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68214" y="2373757"/>
            <a:ext cx="4114800" cy="41549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100" dirty="0">
                <a:solidFill>
                  <a:srgbClr val="262626"/>
                </a:solidFill>
              </a:rPr>
              <a:t>Right &amp; Wrong Comes from God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28600" y="796528"/>
            <a:ext cx="6515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000" dirty="0">
                <a:solidFill>
                  <a:schemeClr val="bg1"/>
                </a:solidFill>
                <a:latin typeface="American Typewriter" pitchFamily="18" charset="0"/>
              </a:rPr>
              <a:t>What You Need to Know about Humanism</a:t>
            </a:r>
            <a:endParaRPr lang="en-US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4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2938"/>
            <a:ext cx="6858000" cy="3857625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57200" y="1898977"/>
            <a:ext cx="1085850" cy="428625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57200" y="2337547"/>
            <a:ext cx="1085850" cy="428625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" y="2776118"/>
            <a:ext cx="1085850" cy="428625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1460406"/>
            <a:ext cx="1085850" cy="428625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57200" y="3214688"/>
            <a:ext cx="1085850" cy="428625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43050" y="1349237"/>
            <a:ext cx="4865370" cy="2379801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>
              <a:rot lat="170509" lon="20736677" rev="11714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447675" y="2759799"/>
            <a:ext cx="1200150" cy="438570"/>
          </a:xfrm>
          <a:prstGeom prst="roundRect">
            <a:avLst>
              <a:gd name="adj" fmla="val 4430"/>
            </a:avLst>
          </a:prstGeom>
          <a:gradFill>
            <a:gsLst>
              <a:gs pos="17000">
                <a:srgbClr val="F5802D"/>
              </a:gs>
              <a:gs pos="70000">
                <a:srgbClr val="F3BC1B"/>
              </a:gs>
            </a:gsLst>
            <a:lin ang="16200000" scaled="0"/>
          </a:gradFill>
          <a:ln>
            <a:solidFill>
              <a:srgbClr val="BDD8F3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3C8FED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500" dirty="0">
                <a:solidFill>
                  <a:srgbClr val="000000"/>
                </a:solidFill>
              </a:rPr>
              <a:t>Jeremiah 10:23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68214" y="2628900"/>
            <a:ext cx="4114800" cy="73866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100" dirty="0">
                <a:solidFill>
                  <a:srgbClr val="262626"/>
                </a:solidFill>
              </a:rPr>
              <a:t>It is Not Within You to Direct Your Own Footsteps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28600" y="796528"/>
            <a:ext cx="6515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000" dirty="0">
                <a:solidFill>
                  <a:schemeClr val="bg1"/>
                </a:solidFill>
                <a:latin typeface="American Typewriter" pitchFamily="18" charset="0"/>
              </a:rPr>
              <a:t>What You Need to Know about Humanism</a:t>
            </a:r>
            <a:endParaRPr lang="en-US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2938"/>
            <a:ext cx="6858000" cy="3857625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099" name="TextBox 40"/>
          <p:cNvSpPr txBox="1">
            <a:spLocks noChangeArrowheads="1"/>
          </p:cNvSpPr>
          <p:nvPr/>
        </p:nvSpPr>
        <p:spPr bwMode="auto">
          <a:xfrm>
            <a:off x="457200" y="759024"/>
            <a:ext cx="226215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000" dirty="0">
                <a:solidFill>
                  <a:schemeClr val="bg1"/>
                </a:solidFill>
                <a:latin typeface="American Typewriter" pitchFamily="18" charset="0"/>
              </a:rPr>
              <a:t>Modernism</a:t>
            </a:r>
            <a:endParaRPr lang="en-US" altLang="en-US" sz="1500" dirty="0">
              <a:solidFill>
                <a:schemeClr val="bg1"/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285750" y="1285875"/>
            <a:ext cx="6200775" cy="2379801"/>
            <a:chOff x="381000" y="1143000"/>
            <a:chExt cx="8267700" cy="4230757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9" name="Rounded Rectangle 8"/>
            <p:cNvSpPr/>
            <p:nvPr/>
          </p:nvSpPr>
          <p:spPr>
            <a:xfrm>
              <a:off x="381000" y="1143000"/>
              <a:ext cx="2133600" cy="4230757"/>
            </a:xfrm>
            <a:prstGeom prst="roundRect">
              <a:avLst>
                <a:gd name="adj" fmla="val 1226"/>
              </a:avLst>
            </a:prstGeom>
            <a:gradFill>
              <a:gsLst>
                <a:gs pos="0">
                  <a:srgbClr val="3C8FED"/>
                </a:gs>
                <a:gs pos="71000">
                  <a:srgbClr val="8EC9FB"/>
                </a:gs>
              </a:gsLst>
              <a:lin ang="21540000" scaled="0"/>
            </a:gradFill>
            <a:ln w="76200">
              <a:solidFill>
                <a:srgbClr val="BDD8F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209800" y="1143000"/>
              <a:ext cx="6438900" cy="4230757"/>
            </a:xfrm>
            <a:prstGeom prst="roundRect">
              <a:avLst>
                <a:gd name="adj" fmla="val 1226"/>
              </a:avLst>
            </a:prstGeom>
            <a:solidFill>
              <a:schemeClr val="bg1"/>
            </a:solidFill>
            <a:ln w="76200">
              <a:solidFill>
                <a:srgbClr val="BDD8F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4101" name="TextBox 9"/>
          <p:cNvSpPr txBox="1">
            <a:spLocks noChangeArrowheads="1"/>
          </p:cNvSpPr>
          <p:nvPr/>
        </p:nvSpPr>
        <p:spPr bwMode="auto">
          <a:xfrm>
            <a:off x="1828801" y="1371601"/>
            <a:ext cx="17265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000" dirty="0">
                <a:solidFill>
                  <a:srgbClr val="3C8FED"/>
                </a:solidFill>
                <a:latin typeface="Philosopher" pitchFamily="50" charset="0"/>
              </a:rPr>
              <a:t>Definition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8801" y="1851705"/>
            <a:ext cx="4480322" cy="120032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/>
              <a:t>The deliberate departure from tradition and the use of innovative forms of expression (AHD)</a:t>
            </a:r>
          </a:p>
        </p:txBody>
      </p:sp>
    </p:spTree>
    <p:extLst>
      <p:ext uri="{BB962C8B-B14F-4D97-AF65-F5344CB8AC3E}">
        <p14:creationId xmlns:p14="http://schemas.microsoft.com/office/powerpoint/2010/main" val="358619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2938"/>
            <a:ext cx="6858000" cy="3857625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099" name="TextBox 40"/>
          <p:cNvSpPr txBox="1">
            <a:spLocks noChangeArrowheads="1"/>
          </p:cNvSpPr>
          <p:nvPr/>
        </p:nvSpPr>
        <p:spPr bwMode="auto">
          <a:xfrm>
            <a:off x="457200" y="759024"/>
            <a:ext cx="226215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000" dirty="0">
                <a:solidFill>
                  <a:schemeClr val="bg1"/>
                </a:solidFill>
                <a:latin typeface="American Typewriter" pitchFamily="18" charset="0"/>
              </a:rPr>
              <a:t>Modernism</a:t>
            </a:r>
            <a:endParaRPr lang="en-US" altLang="en-US" sz="1500" dirty="0">
              <a:solidFill>
                <a:schemeClr val="bg1"/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285750" y="1285875"/>
            <a:ext cx="6200775" cy="2379801"/>
            <a:chOff x="381000" y="1143000"/>
            <a:chExt cx="8267700" cy="4230757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9" name="Rounded Rectangle 8"/>
            <p:cNvSpPr/>
            <p:nvPr/>
          </p:nvSpPr>
          <p:spPr>
            <a:xfrm>
              <a:off x="381000" y="1143000"/>
              <a:ext cx="2133600" cy="4230757"/>
            </a:xfrm>
            <a:prstGeom prst="roundRect">
              <a:avLst>
                <a:gd name="adj" fmla="val 1226"/>
              </a:avLst>
            </a:prstGeom>
            <a:gradFill>
              <a:gsLst>
                <a:gs pos="0">
                  <a:srgbClr val="3C8FED"/>
                </a:gs>
                <a:gs pos="71000">
                  <a:srgbClr val="8EC9FB"/>
                </a:gs>
              </a:gsLst>
              <a:lin ang="21540000" scaled="0"/>
            </a:gradFill>
            <a:ln w="76200">
              <a:solidFill>
                <a:srgbClr val="BDD8F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209800" y="1143000"/>
              <a:ext cx="6438900" cy="4230757"/>
            </a:xfrm>
            <a:prstGeom prst="roundRect">
              <a:avLst>
                <a:gd name="adj" fmla="val 1226"/>
              </a:avLst>
            </a:prstGeom>
            <a:solidFill>
              <a:schemeClr val="bg1"/>
            </a:solidFill>
            <a:ln w="76200">
              <a:solidFill>
                <a:srgbClr val="BDD8F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4101" name="TextBox 9"/>
          <p:cNvSpPr txBox="1">
            <a:spLocks noChangeArrowheads="1"/>
          </p:cNvSpPr>
          <p:nvPr/>
        </p:nvSpPr>
        <p:spPr bwMode="auto">
          <a:xfrm>
            <a:off x="1828801" y="1371601"/>
            <a:ext cx="17265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000" dirty="0">
                <a:solidFill>
                  <a:srgbClr val="3C8FED"/>
                </a:solidFill>
                <a:latin typeface="Philosopher" pitchFamily="50" charset="0"/>
              </a:rPr>
              <a:t>Definition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8801" y="1851705"/>
            <a:ext cx="4480322" cy="156966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/>
              <a:t>“a movement toward modifying traditional beliefs in accordance with modern ideas.”  </a:t>
            </a:r>
          </a:p>
          <a:p>
            <a:pPr algn="r"/>
            <a:r>
              <a:rPr lang="en-US" sz="2400" dirty="0"/>
              <a:t>Dictionary (Google search)</a:t>
            </a:r>
          </a:p>
        </p:txBody>
      </p:sp>
    </p:spTree>
    <p:extLst>
      <p:ext uri="{BB962C8B-B14F-4D97-AF65-F5344CB8AC3E}">
        <p14:creationId xmlns:p14="http://schemas.microsoft.com/office/powerpoint/2010/main" val="824251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2938"/>
            <a:ext cx="6858000" cy="3857625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57200" y="1898977"/>
            <a:ext cx="1085850" cy="428625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57200" y="2337547"/>
            <a:ext cx="1085850" cy="428625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" y="2776118"/>
            <a:ext cx="1085850" cy="428625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1460406"/>
            <a:ext cx="1085850" cy="428625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57200" y="3214688"/>
            <a:ext cx="1085850" cy="428625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43050" y="1349237"/>
            <a:ext cx="4865370" cy="2379801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>
              <a:rot lat="170509" lon="20736677" rev="11714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85950" y="1771650"/>
            <a:ext cx="4114800" cy="73866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100" dirty="0">
                <a:solidFill>
                  <a:srgbClr val="262626"/>
                </a:solidFill>
              </a:rPr>
              <a:t>Wrong is Always Wrong and Right is Always Right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57200" y="1898977"/>
            <a:ext cx="1200150" cy="438570"/>
          </a:xfrm>
          <a:prstGeom prst="roundRect">
            <a:avLst>
              <a:gd name="adj" fmla="val 4430"/>
            </a:avLst>
          </a:prstGeom>
          <a:gradFill>
            <a:gsLst>
              <a:gs pos="17000">
                <a:srgbClr val="F5802D"/>
              </a:gs>
              <a:gs pos="70000">
                <a:srgbClr val="F3BC1B"/>
              </a:gs>
            </a:gsLst>
            <a:lin ang="16200000" scaled="0"/>
          </a:gradFill>
          <a:ln>
            <a:solidFill>
              <a:srgbClr val="BDD8F3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3C8FED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500" dirty="0">
                <a:solidFill>
                  <a:srgbClr val="000000"/>
                </a:solidFill>
              </a:rPr>
              <a:t>Acts 23:1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8600" y="796528"/>
            <a:ext cx="6515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000" dirty="0">
                <a:solidFill>
                  <a:schemeClr val="bg1"/>
                </a:solidFill>
                <a:latin typeface="American Typewriter" pitchFamily="18" charset="0"/>
              </a:rPr>
              <a:t>What You Need to Know about Modernism</a:t>
            </a:r>
            <a:endParaRPr lang="en-US" altLang="en-US" sz="16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57350" y="3183842"/>
            <a:ext cx="44906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/>
              <a:t>“We ought to obey God rather than men” Acts 5:29</a:t>
            </a:r>
          </a:p>
        </p:txBody>
      </p:sp>
    </p:spTree>
    <p:extLst>
      <p:ext uri="{BB962C8B-B14F-4D97-AF65-F5344CB8AC3E}">
        <p14:creationId xmlns:p14="http://schemas.microsoft.com/office/powerpoint/2010/main" val="368989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2938"/>
            <a:ext cx="6858000" cy="3857625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28650" y="1143000"/>
            <a:ext cx="5486400" cy="2765563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>
              <a:rot lat="170509" lon="20736677" rev="11714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28650" y="1287298"/>
            <a:ext cx="51435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100" dirty="0">
                <a:solidFill>
                  <a:srgbClr val="262626"/>
                </a:solidFill>
                <a:latin typeface="American Typewriter" pitchFamily="18" charset="0"/>
              </a:rPr>
              <a:t>Materialism, Humanism &amp; Modernism</a:t>
            </a:r>
            <a:endParaRPr lang="en-US" altLang="en-US" sz="1500" dirty="0">
              <a:solidFill>
                <a:srgbClr val="26262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8650" y="2743201"/>
            <a:ext cx="2971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Jeremiah 17:5-10</a:t>
            </a:r>
          </a:p>
        </p:txBody>
      </p:sp>
      <p:pic>
        <p:nvPicPr>
          <p:cNvPr id="1028" name="Picture 4" descr="Image result for material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00899"/>
            <a:ext cx="2640050" cy="2730267"/>
          </a:xfrm>
          <a:prstGeom prst="rect">
            <a:avLst/>
          </a:prstGeom>
          <a:noFill/>
          <a:effectLst>
            <a:glow rad="139700">
              <a:schemeClr val="accent2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2938"/>
            <a:ext cx="6858000" cy="3857625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57200" y="1898977"/>
            <a:ext cx="1085850" cy="428625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57200" y="2337547"/>
            <a:ext cx="1085850" cy="428625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" y="2776118"/>
            <a:ext cx="1085850" cy="428625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1460406"/>
            <a:ext cx="1085850" cy="428625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57200" y="3214688"/>
            <a:ext cx="1085850" cy="428625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43050" y="1349237"/>
            <a:ext cx="4865370" cy="2379801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>
              <a:rot lat="170509" lon="20736677" rev="11714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447675" y="2344568"/>
            <a:ext cx="1200150" cy="438570"/>
          </a:xfrm>
          <a:prstGeom prst="roundRect">
            <a:avLst>
              <a:gd name="adj" fmla="val 4430"/>
            </a:avLst>
          </a:prstGeom>
          <a:gradFill>
            <a:gsLst>
              <a:gs pos="17000">
                <a:srgbClr val="F5802D"/>
              </a:gs>
              <a:gs pos="70000">
                <a:srgbClr val="F3BC1B"/>
              </a:gs>
            </a:gsLst>
            <a:lin ang="16200000" scaled="0"/>
          </a:gradFill>
          <a:ln>
            <a:solidFill>
              <a:srgbClr val="BDD8F3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3C8FED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500" dirty="0">
                <a:solidFill>
                  <a:srgbClr val="000000"/>
                </a:solidFill>
              </a:rPr>
              <a:t>Colossians 2:8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68214" y="2373757"/>
            <a:ext cx="4114800" cy="41549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100" dirty="0">
                <a:solidFill>
                  <a:srgbClr val="262626"/>
                </a:solidFill>
              </a:rPr>
              <a:t>Beware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8600" y="818719"/>
            <a:ext cx="6515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000" dirty="0">
                <a:solidFill>
                  <a:schemeClr val="bg1"/>
                </a:solidFill>
                <a:latin typeface="American Typewriter" pitchFamily="18" charset="0"/>
              </a:rPr>
              <a:t>What You Need to Know about Modernism</a:t>
            </a:r>
            <a:endParaRPr lang="en-US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59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2938"/>
            <a:ext cx="6858000" cy="3857625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57200" y="1898977"/>
            <a:ext cx="1085850" cy="428625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57200" y="2337547"/>
            <a:ext cx="1085850" cy="428625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" y="2776118"/>
            <a:ext cx="1085850" cy="428625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1460406"/>
            <a:ext cx="1085850" cy="428625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57200" y="3214688"/>
            <a:ext cx="1085850" cy="428625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43050" y="1349237"/>
            <a:ext cx="4865370" cy="2379801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>
              <a:rot lat="170509" lon="20736677" rev="11714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447675" y="2759799"/>
            <a:ext cx="1200150" cy="438570"/>
          </a:xfrm>
          <a:prstGeom prst="roundRect">
            <a:avLst>
              <a:gd name="adj" fmla="val 4430"/>
            </a:avLst>
          </a:prstGeom>
          <a:gradFill>
            <a:gsLst>
              <a:gs pos="17000">
                <a:srgbClr val="F5802D"/>
              </a:gs>
              <a:gs pos="70000">
                <a:srgbClr val="F3BC1B"/>
              </a:gs>
            </a:gsLst>
            <a:lin ang="16200000" scaled="0"/>
          </a:gradFill>
          <a:ln>
            <a:solidFill>
              <a:srgbClr val="BDD8F3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3C8FED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500" dirty="0">
                <a:solidFill>
                  <a:srgbClr val="000000"/>
                </a:solidFill>
              </a:rPr>
              <a:t>I Corinthians 2:1-5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68214" y="2628900"/>
            <a:ext cx="4303986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950" dirty="0">
                <a:solidFill>
                  <a:srgbClr val="262626"/>
                </a:solidFill>
              </a:rPr>
              <a:t>You Faith Should Not be in the Wisdom of Men but in the Power of God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8600" y="796528"/>
            <a:ext cx="6515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000" dirty="0">
                <a:solidFill>
                  <a:schemeClr val="bg1"/>
                </a:solidFill>
                <a:latin typeface="American Typewriter" pitchFamily="18" charset="0"/>
              </a:rPr>
              <a:t>What You Need to Know about Modernism</a:t>
            </a:r>
            <a:endParaRPr lang="en-US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49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2938"/>
            <a:ext cx="6858000" cy="3857625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57200" y="1898977"/>
            <a:ext cx="1085850" cy="428625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57200" y="2337547"/>
            <a:ext cx="1085850" cy="428625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" y="2776118"/>
            <a:ext cx="1085850" cy="428625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1460406"/>
            <a:ext cx="1085850" cy="428625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57200" y="3214688"/>
            <a:ext cx="1085850" cy="428625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43050" y="1349237"/>
            <a:ext cx="4865370" cy="2379801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>
              <a:rot lat="170509" lon="20736677" rev="11714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447675" y="3198246"/>
            <a:ext cx="1200150" cy="438570"/>
          </a:xfrm>
          <a:prstGeom prst="roundRect">
            <a:avLst>
              <a:gd name="adj" fmla="val 4430"/>
            </a:avLst>
          </a:prstGeom>
          <a:gradFill>
            <a:gsLst>
              <a:gs pos="17000">
                <a:srgbClr val="F5802D"/>
              </a:gs>
              <a:gs pos="70000">
                <a:srgbClr val="F3BC1B"/>
              </a:gs>
            </a:gsLst>
            <a:lin ang="16200000" scaled="0"/>
          </a:gradFill>
          <a:ln>
            <a:solidFill>
              <a:srgbClr val="BDD8F3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3C8FED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500" dirty="0">
                <a:solidFill>
                  <a:srgbClr val="000000"/>
                </a:solidFill>
              </a:rPr>
              <a:t>Psalm 119:160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64273" y="3208035"/>
            <a:ext cx="4114800" cy="41549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100" dirty="0">
                <a:solidFill>
                  <a:srgbClr val="262626"/>
                </a:solidFill>
              </a:rPr>
              <a:t>The Entirety of God’s Word is Truth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8600" y="796528"/>
            <a:ext cx="6515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000" dirty="0">
                <a:solidFill>
                  <a:schemeClr val="bg1"/>
                </a:solidFill>
                <a:latin typeface="American Typewriter" pitchFamily="18" charset="0"/>
              </a:rPr>
              <a:t>What You Need to Know about Modernism</a:t>
            </a:r>
            <a:endParaRPr lang="en-US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20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2938"/>
            <a:ext cx="6858000" cy="3857625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099" name="TextBox 40"/>
          <p:cNvSpPr txBox="1">
            <a:spLocks noChangeArrowheads="1"/>
          </p:cNvSpPr>
          <p:nvPr/>
        </p:nvSpPr>
        <p:spPr bwMode="auto">
          <a:xfrm>
            <a:off x="457200" y="759024"/>
            <a:ext cx="249299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000" dirty="0">
                <a:solidFill>
                  <a:schemeClr val="bg1"/>
                </a:solidFill>
                <a:latin typeface="American Typewriter" pitchFamily="18" charset="0"/>
              </a:rPr>
              <a:t>Mark 16:16</a:t>
            </a:r>
            <a:endParaRPr lang="en-US" altLang="en-US" sz="1500" dirty="0">
              <a:solidFill>
                <a:schemeClr val="bg1"/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285750" y="1285875"/>
            <a:ext cx="6200775" cy="2379801"/>
            <a:chOff x="381000" y="1143000"/>
            <a:chExt cx="8267700" cy="4230757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9" name="Rounded Rectangle 8"/>
            <p:cNvSpPr/>
            <p:nvPr/>
          </p:nvSpPr>
          <p:spPr>
            <a:xfrm>
              <a:off x="381000" y="1143000"/>
              <a:ext cx="2133600" cy="4230757"/>
            </a:xfrm>
            <a:prstGeom prst="roundRect">
              <a:avLst>
                <a:gd name="adj" fmla="val 1226"/>
              </a:avLst>
            </a:prstGeom>
            <a:gradFill>
              <a:gsLst>
                <a:gs pos="0">
                  <a:srgbClr val="3C8FED"/>
                </a:gs>
                <a:gs pos="71000">
                  <a:srgbClr val="8EC9FB"/>
                </a:gs>
              </a:gsLst>
              <a:lin ang="21540000" scaled="0"/>
            </a:gradFill>
            <a:ln w="76200">
              <a:solidFill>
                <a:srgbClr val="BDD8F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209800" y="1143000"/>
              <a:ext cx="6438900" cy="4230757"/>
            </a:xfrm>
            <a:prstGeom prst="roundRect">
              <a:avLst>
                <a:gd name="adj" fmla="val 1226"/>
              </a:avLst>
            </a:prstGeom>
            <a:solidFill>
              <a:schemeClr val="bg1"/>
            </a:solidFill>
            <a:ln w="76200">
              <a:solidFill>
                <a:srgbClr val="BDD8F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828801" y="1900104"/>
            <a:ext cx="4480322" cy="120032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/>
              <a:t>“He who believes and is baptized will be saved; but he who does not believe will be condemned. ”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28801" y="1371601"/>
            <a:ext cx="198002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000" dirty="0">
                <a:solidFill>
                  <a:srgbClr val="3C8FED"/>
                </a:solidFill>
                <a:latin typeface="Philosopher" pitchFamily="50" charset="0"/>
              </a:rPr>
              <a:t>Jesus said…</a:t>
            </a:r>
          </a:p>
        </p:txBody>
      </p:sp>
    </p:spTree>
    <p:extLst>
      <p:ext uri="{BB962C8B-B14F-4D97-AF65-F5344CB8AC3E}">
        <p14:creationId xmlns:p14="http://schemas.microsoft.com/office/powerpoint/2010/main" val="565596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46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2938"/>
            <a:ext cx="6858000" cy="3857625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85800" y="914400"/>
            <a:ext cx="4800600" cy="3441165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052" name="Picture 4" descr="https://escapeadulthood.com/blog/wp-content/uploads/2011/06/wait_30_minu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08" y="1257300"/>
            <a:ext cx="444738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2938"/>
            <a:ext cx="6858000" cy="3857625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85800" y="914400"/>
            <a:ext cx="4800600" cy="3441165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2290" name="Picture 2" descr="Image result for eg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267800"/>
            <a:ext cx="3028950" cy="227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00150" y="3314700"/>
            <a:ext cx="37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Good for you? </a:t>
            </a:r>
          </a:p>
          <a:p>
            <a:pPr algn="ctr"/>
            <a:r>
              <a:rPr lang="en-US" dirty="0"/>
              <a:t>Bad for you?</a:t>
            </a:r>
          </a:p>
          <a:p>
            <a:pPr algn="ctr"/>
            <a:r>
              <a:rPr lang="en-US" dirty="0"/>
              <a:t>Depends on the year!</a:t>
            </a:r>
          </a:p>
        </p:txBody>
      </p:sp>
    </p:spTree>
    <p:extLst>
      <p:ext uri="{BB962C8B-B14F-4D97-AF65-F5344CB8AC3E}">
        <p14:creationId xmlns:p14="http://schemas.microsoft.com/office/powerpoint/2010/main" val="1116091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2938"/>
            <a:ext cx="6858000" cy="3857625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85800" y="914400"/>
            <a:ext cx="4800600" cy="3441165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3314" name="Picture 2" descr="Image result for 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91" y="1200150"/>
            <a:ext cx="4112419" cy="228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00150" y="3654251"/>
            <a:ext cx="37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Evolution is a Lie!</a:t>
            </a:r>
          </a:p>
        </p:txBody>
      </p:sp>
    </p:spTree>
    <p:extLst>
      <p:ext uri="{BB962C8B-B14F-4D97-AF65-F5344CB8AC3E}">
        <p14:creationId xmlns:p14="http://schemas.microsoft.com/office/powerpoint/2010/main" val="591658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2938"/>
            <a:ext cx="6858000" cy="3857625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099" name="TextBox 40"/>
          <p:cNvSpPr txBox="1">
            <a:spLocks noChangeArrowheads="1"/>
          </p:cNvSpPr>
          <p:nvPr/>
        </p:nvSpPr>
        <p:spPr bwMode="auto">
          <a:xfrm>
            <a:off x="457201" y="759024"/>
            <a:ext cx="27238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000" dirty="0">
                <a:solidFill>
                  <a:schemeClr val="bg1"/>
                </a:solidFill>
                <a:latin typeface="American Typewriter" pitchFamily="18" charset="0"/>
              </a:rPr>
              <a:t>Materialism</a:t>
            </a:r>
            <a:endParaRPr lang="en-US" altLang="en-US" sz="1500" dirty="0">
              <a:solidFill>
                <a:schemeClr val="bg1"/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285750" y="1285875"/>
            <a:ext cx="6200775" cy="2379801"/>
            <a:chOff x="381000" y="1143000"/>
            <a:chExt cx="8267700" cy="4230757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9" name="Rounded Rectangle 8"/>
            <p:cNvSpPr/>
            <p:nvPr/>
          </p:nvSpPr>
          <p:spPr>
            <a:xfrm>
              <a:off x="381000" y="1143000"/>
              <a:ext cx="2133600" cy="4230757"/>
            </a:xfrm>
            <a:prstGeom prst="roundRect">
              <a:avLst>
                <a:gd name="adj" fmla="val 1226"/>
              </a:avLst>
            </a:prstGeom>
            <a:gradFill>
              <a:gsLst>
                <a:gs pos="0">
                  <a:srgbClr val="3C8FED"/>
                </a:gs>
                <a:gs pos="71000">
                  <a:srgbClr val="8EC9FB"/>
                </a:gs>
              </a:gsLst>
              <a:lin ang="21540000" scaled="0"/>
            </a:gradFill>
            <a:ln w="76200">
              <a:solidFill>
                <a:srgbClr val="BDD8F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209800" y="1143000"/>
              <a:ext cx="6438900" cy="4230757"/>
            </a:xfrm>
            <a:prstGeom prst="roundRect">
              <a:avLst>
                <a:gd name="adj" fmla="val 1226"/>
              </a:avLst>
            </a:prstGeom>
            <a:solidFill>
              <a:schemeClr val="bg1"/>
            </a:solidFill>
            <a:ln w="76200">
              <a:solidFill>
                <a:srgbClr val="BDD8F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4101" name="TextBox 9"/>
          <p:cNvSpPr txBox="1">
            <a:spLocks noChangeArrowheads="1"/>
          </p:cNvSpPr>
          <p:nvPr/>
        </p:nvSpPr>
        <p:spPr bwMode="auto">
          <a:xfrm>
            <a:off x="1828801" y="1371601"/>
            <a:ext cx="17265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000" dirty="0">
                <a:solidFill>
                  <a:srgbClr val="3C8FED"/>
                </a:solidFill>
                <a:latin typeface="Philosopher" pitchFamily="50" charset="0"/>
              </a:rPr>
              <a:t>Definition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8801" y="1936510"/>
            <a:ext cx="4480322" cy="159274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950" dirty="0"/>
              <a:t>The theory that physical matter is the only reality and that everything, including </a:t>
            </a:r>
          </a:p>
          <a:p>
            <a:r>
              <a:rPr lang="en-US" sz="1950" dirty="0"/>
              <a:t>thought, feeling, mind, and will, can be explained in terms of matter and physical </a:t>
            </a:r>
          </a:p>
          <a:p>
            <a:r>
              <a:rPr lang="en-US" sz="1950" dirty="0"/>
              <a:t>phenomena. (AHD)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8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4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2938"/>
            <a:ext cx="6858000" cy="3857625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099" name="TextBox 40"/>
          <p:cNvSpPr txBox="1">
            <a:spLocks noChangeArrowheads="1"/>
          </p:cNvSpPr>
          <p:nvPr/>
        </p:nvSpPr>
        <p:spPr bwMode="auto">
          <a:xfrm>
            <a:off x="457201" y="759024"/>
            <a:ext cx="27238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000" dirty="0">
                <a:solidFill>
                  <a:schemeClr val="bg1"/>
                </a:solidFill>
                <a:latin typeface="American Typewriter" pitchFamily="18" charset="0"/>
              </a:rPr>
              <a:t>Materialism</a:t>
            </a:r>
            <a:endParaRPr lang="en-US" altLang="en-US" sz="1500" dirty="0">
              <a:solidFill>
                <a:schemeClr val="bg1"/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285750" y="1285875"/>
            <a:ext cx="6200775" cy="2379801"/>
            <a:chOff x="381000" y="1143000"/>
            <a:chExt cx="8267700" cy="4230757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9" name="Rounded Rectangle 8"/>
            <p:cNvSpPr/>
            <p:nvPr/>
          </p:nvSpPr>
          <p:spPr>
            <a:xfrm>
              <a:off x="381000" y="1143000"/>
              <a:ext cx="2133600" cy="4230757"/>
            </a:xfrm>
            <a:prstGeom prst="roundRect">
              <a:avLst>
                <a:gd name="adj" fmla="val 1226"/>
              </a:avLst>
            </a:prstGeom>
            <a:gradFill>
              <a:gsLst>
                <a:gs pos="0">
                  <a:srgbClr val="3C8FED"/>
                </a:gs>
                <a:gs pos="71000">
                  <a:srgbClr val="8EC9FB"/>
                </a:gs>
              </a:gsLst>
              <a:lin ang="21540000" scaled="0"/>
            </a:gradFill>
            <a:ln w="76200">
              <a:solidFill>
                <a:srgbClr val="BDD8F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209800" y="1143000"/>
              <a:ext cx="6438900" cy="4230757"/>
            </a:xfrm>
            <a:prstGeom prst="roundRect">
              <a:avLst>
                <a:gd name="adj" fmla="val 1226"/>
              </a:avLst>
            </a:prstGeom>
            <a:solidFill>
              <a:schemeClr val="bg1"/>
            </a:solidFill>
            <a:ln w="76200">
              <a:solidFill>
                <a:srgbClr val="BDD8F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4101" name="TextBox 9"/>
          <p:cNvSpPr txBox="1">
            <a:spLocks noChangeArrowheads="1"/>
          </p:cNvSpPr>
          <p:nvPr/>
        </p:nvSpPr>
        <p:spPr bwMode="auto">
          <a:xfrm>
            <a:off x="1828801" y="1371601"/>
            <a:ext cx="17265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000" dirty="0">
                <a:solidFill>
                  <a:srgbClr val="3C8FED"/>
                </a:solidFill>
                <a:latin typeface="Philosopher" pitchFamily="50" charset="0"/>
              </a:rPr>
              <a:t>Definition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8801" y="1936510"/>
            <a:ext cx="4480322" cy="73866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100" dirty="0"/>
              <a:t>Material success and progress are the highest values of life.</a:t>
            </a:r>
          </a:p>
        </p:txBody>
      </p:sp>
      <p:pic>
        <p:nvPicPr>
          <p:cNvPr id="14338" name="Picture 2" descr="Image result for he who has the most toys wi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475775"/>
            <a:ext cx="1760531" cy="1760531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1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2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2938"/>
            <a:ext cx="6858000" cy="3857625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57200" y="1898977"/>
            <a:ext cx="1085850" cy="428625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57200" y="2337547"/>
            <a:ext cx="1085850" cy="428625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" y="2776118"/>
            <a:ext cx="1085850" cy="428625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1460406"/>
            <a:ext cx="1085850" cy="428625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57200" y="3214688"/>
            <a:ext cx="1085850" cy="428625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43050" y="1349237"/>
            <a:ext cx="4865370" cy="2379801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>
              <a:rot lat="170509" lon="20736677" rev="11714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85950" y="1888630"/>
            <a:ext cx="4114800" cy="41549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100" dirty="0">
                <a:solidFill>
                  <a:srgbClr val="262626"/>
                </a:solidFill>
              </a:rPr>
              <a:t>Material Blessings Come from God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57200" y="1898977"/>
            <a:ext cx="1200150" cy="438570"/>
          </a:xfrm>
          <a:prstGeom prst="roundRect">
            <a:avLst>
              <a:gd name="adj" fmla="val 4430"/>
            </a:avLst>
          </a:prstGeom>
          <a:gradFill>
            <a:gsLst>
              <a:gs pos="17000">
                <a:srgbClr val="F5802D"/>
              </a:gs>
              <a:gs pos="70000">
                <a:srgbClr val="F3BC1B"/>
              </a:gs>
            </a:gsLst>
            <a:lin ang="16200000" scaled="0"/>
          </a:gradFill>
          <a:ln>
            <a:solidFill>
              <a:srgbClr val="BDD8F3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3C8FED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500" dirty="0">
                <a:solidFill>
                  <a:srgbClr val="000000"/>
                </a:solidFill>
              </a:rPr>
              <a:t>Job 1:21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8600" y="796528"/>
            <a:ext cx="6515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000" dirty="0">
                <a:solidFill>
                  <a:schemeClr val="bg1"/>
                </a:solidFill>
                <a:latin typeface="American Typewriter" pitchFamily="18" charset="0"/>
              </a:rPr>
              <a:t>What You Need to Know about Materialism</a:t>
            </a:r>
            <a:endParaRPr lang="en-US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2938"/>
            <a:ext cx="6858000" cy="3857625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57200" y="1898977"/>
            <a:ext cx="1085850" cy="428625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57200" y="2337547"/>
            <a:ext cx="1085850" cy="428625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" y="2776118"/>
            <a:ext cx="1085850" cy="428625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1460406"/>
            <a:ext cx="1085850" cy="428625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57200" y="3214688"/>
            <a:ext cx="1085850" cy="428625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43050" y="1349237"/>
            <a:ext cx="4865370" cy="2379801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>
              <a:rot lat="170509" lon="20736677" rev="11714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447675" y="2344568"/>
            <a:ext cx="1200150" cy="438570"/>
          </a:xfrm>
          <a:prstGeom prst="roundRect">
            <a:avLst>
              <a:gd name="adj" fmla="val 4430"/>
            </a:avLst>
          </a:prstGeom>
          <a:gradFill>
            <a:gsLst>
              <a:gs pos="17000">
                <a:srgbClr val="F5802D"/>
              </a:gs>
              <a:gs pos="70000">
                <a:srgbClr val="F3BC1B"/>
              </a:gs>
            </a:gsLst>
            <a:lin ang="16200000" scaled="0"/>
          </a:gradFill>
          <a:ln>
            <a:solidFill>
              <a:srgbClr val="BDD8F3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3C8FED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500" dirty="0">
                <a:solidFill>
                  <a:srgbClr val="000000"/>
                </a:solidFill>
              </a:rPr>
              <a:t>1 Timothy 6:9-10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8600" y="796528"/>
            <a:ext cx="6515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000" dirty="0">
                <a:solidFill>
                  <a:schemeClr val="bg1"/>
                </a:solidFill>
                <a:latin typeface="American Typewriter" pitchFamily="18" charset="0"/>
              </a:rPr>
              <a:t>What You Need to Know about Materialism</a:t>
            </a:r>
            <a:endParaRPr lang="en-US" altLang="en-US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68214" y="2373757"/>
            <a:ext cx="4114800" cy="41549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100" dirty="0">
                <a:solidFill>
                  <a:srgbClr val="262626"/>
                </a:solidFill>
              </a:rPr>
              <a:t>Things Do Not Satisfy</a:t>
            </a:r>
          </a:p>
        </p:txBody>
      </p:sp>
      <p:pic>
        <p:nvPicPr>
          <p:cNvPr id="3078" name="Picture 6" descr="Image result for . Anthony Bourd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2783508"/>
            <a:ext cx="2431684" cy="166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5539</TotalTime>
  <Words>359</Words>
  <Application>Microsoft Office PowerPoint</Application>
  <PresentationFormat>Custom</PresentationFormat>
  <Paragraphs>64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American Typewriter</vt:lpstr>
      <vt:lpstr>Arial</vt:lpstr>
      <vt:lpstr>Calibri</vt:lpstr>
      <vt:lpstr>Calibri Light</vt:lpstr>
      <vt:lpstr>Philosopher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</dc:creator>
  <cp:lastModifiedBy>Michael Hepner</cp:lastModifiedBy>
  <cp:revision>61</cp:revision>
  <dcterms:created xsi:type="dcterms:W3CDTF">2009-07-23T04:14:01Z</dcterms:created>
  <dcterms:modified xsi:type="dcterms:W3CDTF">2019-07-28T17:44:41Z</dcterms:modified>
</cp:coreProperties>
</file>