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3" r:id="rId2"/>
  </p:sldMasterIdLst>
  <p:notesMasterIdLst>
    <p:notesMasterId r:id="rId15"/>
  </p:notesMasterIdLst>
  <p:sldIdLst>
    <p:sldId id="263" r:id="rId3"/>
    <p:sldId id="265" r:id="rId4"/>
    <p:sldId id="266" r:id="rId5"/>
    <p:sldId id="256" r:id="rId6"/>
    <p:sldId id="257" r:id="rId7"/>
    <p:sldId id="258" r:id="rId8"/>
    <p:sldId id="260" r:id="rId9"/>
    <p:sldId id="268" r:id="rId10"/>
    <p:sldId id="269" r:id="rId11"/>
    <p:sldId id="267" r:id="rId12"/>
    <p:sldId id="264" r:id="rId13"/>
    <p:sldId id="261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9BDDA8-0662-4CA0-8598-D80F309AA5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8656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5396BC-24FA-4993-8038-CDBD690DD89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2339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02DB89-FA7D-4FD3-919F-29BF4B63812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969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CE8578-8299-4D1C-8A63-A115471198B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142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6AF326-289D-4875-ADCD-A93D484D57F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875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891136-AAB3-47D6-B089-5C9C4BB1F76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356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8BB9E6-5840-4599-8B7B-CAB7AF191CF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063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8BB9E6-5840-4599-8B7B-CAB7AF191CF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686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8BB9E6-5840-4599-8B7B-CAB7AF191CF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70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8BB9E6-5840-4599-8B7B-CAB7AF191CF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463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C10B41-2A5F-443C-A921-88FA12A2B74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23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EF33A-3D71-42AC-BA08-2733DBB6A5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554724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366BB4-F871-46FC-AD62-FA39A7D872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616424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D361B-E75C-432B-9823-8EFEBDA442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651152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691AE-7B92-424E-9305-E9A9298BCCC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EAFAF-286C-42DE-A025-508016975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424477"/>
      </p:ext>
    </p:extLst>
  </p:cSld>
  <p:clrMapOvr>
    <a:masterClrMapping/>
  </p:clrMapOvr>
  <p:transition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C5C1F-4C39-42C9-8883-FF10389CF29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C86ED-A2F6-4E07-8684-F5A0B0C3A5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862172"/>
      </p:ext>
    </p:extLst>
  </p:cSld>
  <p:clrMapOvr>
    <a:masterClrMapping/>
  </p:clrMapOvr>
  <p:transition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1915C-7A0E-4563-ABF1-C79DDD5648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B7B9F-8D2F-4B05-A8F4-D751A1819C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708428"/>
      </p:ext>
    </p:extLst>
  </p:cSld>
  <p:clrMapOvr>
    <a:masterClrMapping/>
  </p:clrMapOvr>
  <p:transition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13EAF-897C-4AEF-9AB9-B4DF2749C22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96EFB-264A-44DC-B35C-DAA47D5330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890611"/>
      </p:ext>
    </p:extLst>
  </p:cSld>
  <p:clrMapOvr>
    <a:masterClrMapping/>
  </p:clrMapOvr>
  <p:transition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E703-168A-4226-B180-6593BE80B39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609F0-E184-4D72-856C-ABB48D45C2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248820"/>
      </p:ext>
    </p:extLst>
  </p:cSld>
  <p:clrMapOvr>
    <a:masterClrMapping/>
  </p:clrMapOvr>
  <p:transition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83213-E5FD-44EA-ABE9-94396A28898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7B876-A909-4C36-809A-3417B9C730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351028"/>
      </p:ext>
    </p:extLst>
  </p:cSld>
  <p:clrMapOvr>
    <a:masterClrMapping/>
  </p:clrMapOvr>
  <p:transition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88DF0-7F9C-4BC9-97A2-D43DDA3706A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3356C-175B-4197-8174-AAF97827E1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280399"/>
      </p:ext>
    </p:extLst>
  </p:cSld>
  <p:clrMapOvr>
    <a:masterClrMapping/>
  </p:clrMapOvr>
  <p:transition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0B839-A093-4E84-8562-072F7A0B71E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F7BFE-7AB6-4760-8F16-697238A0AB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4408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19EBD-437F-49B2-96CA-F9BC2DE23D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2499194"/>
      </p:ext>
    </p:extLst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D9116-19B7-48C3-A488-BA7DBF29A69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E2E2F-BB42-46C9-B0CD-FF314D83F6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023816"/>
      </p:ext>
    </p:extLst>
  </p:cSld>
  <p:clrMapOvr>
    <a:masterClrMapping/>
  </p:clrMapOvr>
  <p:transition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886AB-9877-4512-B96B-224F7E7B3D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9B1B0-94A7-4BFA-AEB7-574C83E7D2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393819"/>
      </p:ext>
    </p:extLst>
  </p:cSld>
  <p:clrMapOvr>
    <a:masterClrMapping/>
  </p:clrMapOvr>
  <p:transition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4A7DD-994D-4619-ADE1-FE653E3AE73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FC694-1C6A-471C-8529-467E267315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989476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EF77B-DE3B-4CF0-9AF3-21C56FC887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150155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348AA-F721-4082-AD54-985F980719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885258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8F1E4-E95A-4CF2-9617-7F8A06A5CF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014972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754BB0-FDA2-4C1E-8A8C-D9C134FB2F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795540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B8592A-B2D9-4641-85C1-06DF0AA8EB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7186840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5874F2-3771-4543-911E-D0EE793637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959169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90F5A-296B-4965-84D4-4B9A00A99A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309988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0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0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41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A35F8653-730C-4D0F-85A4-00AA6FD6F4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618110F3-F5AA-45EC-8B29-FBAF01D252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7/18/2019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eaLnBrk="1" hangingPunct="1"/>
            <a:fld id="{441104BF-D565-4769-B5C6-12878B6C95EA}" type="slidenum">
              <a:rPr lang="en-US" altLang="en-US">
                <a:cs typeface="Arial" panose="020B0604020202020204" pitchFamily="34" charset="0"/>
              </a:rPr>
              <a:pPr eaLnBrk="1" hangingPunct="1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44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randomBar dir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Conclusion</a:t>
            </a:r>
            <a:endParaRPr lang="en-US" sz="5400">
              <a:solidFill>
                <a:schemeClr val="tx1"/>
              </a:solidFill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  <a:r>
              <a:rPr lang="en-US" sz="3600" dirty="0"/>
              <a:t>Are we the type of people (spiritually) that do what we do out of fear and to avoid punishment?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600" dirty="0"/>
              <a:t>	Do we obey because we know we'll be punished if we don't - but would really rather be somewhere else?</a:t>
            </a:r>
          </a:p>
        </p:txBody>
      </p:sp>
    </p:spTree>
    <p:extLst>
      <p:ext uri="{BB962C8B-B14F-4D97-AF65-F5344CB8AC3E}">
        <p14:creationId xmlns:p14="http://schemas.microsoft.com/office/powerpoint/2010/main" val="182391119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Conclusion</a:t>
            </a:r>
            <a:endParaRPr lang="en-US" sz="5400">
              <a:solidFill>
                <a:schemeClr val="tx1"/>
              </a:solidFill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  <a:r>
              <a:rPr lang="en-US" sz="3600" dirty="0"/>
              <a:t>Or, are we the type of Christians that has a view of our service to God as an opportunity - a blessing to serve the God who loves us and longs for us to be with Him?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600" dirty="0"/>
              <a:t>	It may be that the real difference may not be see until Judgment Day – but it will </a:t>
            </a:r>
            <a:r>
              <a:rPr lang="en-US" sz="3600"/>
              <a:t>be seen!</a:t>
            </a:r>
            <a:endParaRPr lang="en-US" sz="36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5844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8800"/>
            <a:ext cx="7772400" cy="2990850"/>
          </a:xfrm>
        </p:spPr>
        <p:txBody>
          <a:bodyPr/>
          <a:lstStyle/>
          <a:p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Shall The Young Secure Their Hearts?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119:9-16</a:t>
            </a:r>
          </a:p>
        </p:txBody>
      </p:sp>
    </p:spTree>
    <p:extLst>
      <p:ext uri="{BB962C8B-B14F-4D97-AF65-F5344CB8AC3E}">
        <p14:creationId xmlns:p14="http://schemas.microsoft.com/office/powerpoint/2010/main" val="3066197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89" y="576263"/>
            <a:ext cx="8976511" cy="1938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panose="020B0604020202020204" pitchFamily="34" charset="0"/>
              </a:rPr>
              <a:t>Decisions</a:t>
            </a: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381000" y="4343400"/>
            <a:ext cx="3733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altLang="en-US" sz="5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</a:p>
          <a:p>
            <a:pPr algn="ctr" eaLnBrk="1" hangingPunct="1"/>
            <a:r>
              <a:rPr lang="en-US" alt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endParaRPr lang="en-US" altLang="en-US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949101"/>
      </p:ext>
    </p:extLst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0"/>
            <a:ext cx="77724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Saul &amp; David </a:t>
            </a:r>
            <a:b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</a:b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and </a:t>
            </a:r>
            <a:b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</a:b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Peter &amp; Judas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0" y="5105400"/>
            <a:ext cx="9144000" cy="1752600"/>
          </a:xfrm>
        </p:spPr>
        <p:txBody>
          <a:bodyPr anchor="ctr"/>
          <a:lstStyle/>
          <a:p>
            <a:r>
              <a:rPr lang="en-US" sz="3600" b="1" dirty="0"/>
              <a:t>A case study of two types of believers.</a:t>
            </a: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Definitions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914400" indent="-914400" eaLnBrk="1" hangingPunct="1">
              <a:buFont typeface="Wingdings" panose="05000000000000000000" pitchFamily="2" charset="2"/>
              <a:buNone/>
              <a:defRPr/>
            </a:pPr>
            <a:r>
              <a:rPr lang="en-US" sz="4400" b="1"/>
              <a:t>A.	Compliant</a:t>
            </a:r>
            <a:r>
              <a:rPr lang="en-US" sz="4400"/>
              <a:t> - made or done according to requirements or instructions.</a:t>
            </a:r>
          </a:p>
          <a:p>
            <a:pPr marL="914400" indent="-914400" eaLnBrk="1" hangingPunct="1">
              <a:buFont typeface="Wingdings" panose="05000000000000000000" pitchFamily="2" charset="2"/>
              <a:buNone/>
              <a:defRPr/>
            </a:pPr>
            <a:endParaRPr lang="en-US" b="1"/>
          </a:p>
          <a:p>
            <a:pPr marL="914400" indent="-914400" eaLnBrk="1" hangingPunct="1">
              <a:buFont typeface="Wingdings" panose="05000000000000000000" pitchFamily="2" charset="2"/>
              <a:buNone/>
              <a:defRPr/>
            </a:pPr>
            <a:r>
              <a:rPr lang="en-US" sz="4400" b="1"/>
              <a:t>B.	Commitment</a:t>
            </a:r>
            <a:r>
              <a:rPr lang="en-US" sz="4400"/>
              <a:t> - devotion or dedication, for example, to a cause, person or relationship.</a:t>
            </a:r>
            <a:r>
              <a:rPr lang="en-US" sz="4000"/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Compliant &amp; Committed</a:t>
            </a:r>
            <a:endParaRPr lang="en-US" sz="5400" dirty="0">
              <a:solidFill>
                <a:schemeClr val="tx1"/>
              </a:solidFill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304800" y="2174875"/>
            <a:ext cx="4040188" cy="3951288"/>
          </a:xfrm>
        </p:spPr>
        <p:txBody>
          <a:bodyPr/>
          <a:lstStyle/>
          <a:p>
            <a:pPr marL="576263" indent="-576263"/>
            <a:r>
              <a:rPr lang="en-US" sz="4400" b="1" dirty="0"/>
              <a:t>Saul</a:t>
            </a:r>
          </a:p>
          <a:p>
            <a:pPr marL="576263" indent="-576263"/>
            <a:endParaRPr lang="en-US" sz="4400" b="1" dirty="0"/>
          </a:p>
          <a:p>
            <a:pPr marL="576263" indent="-576263"/>
            <a:r>
              <a:rPr lang="en-US" sz="4400" b="1" dirty="0"/>
              <a:t>Judas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4041775" cy="3951288"/>
          </a:xfrm>
        </p:spPr>
        <p:txBody>
          <a:bodyPr/>
          <a:lstStyle/>
          <a:p>
            <a:pPr marL="576263" indent="-576263"/>
            <a:r>
              <a:rPr lang="en-US" sz="4400" b="1" dirty="0"/>
              <a:t>David</a:t>
            </a:r>
          </a:p>
          <a:p>
            <a:pPr marL="576263" indent="-576263"/>
            <a:endParaRPr lang="en-US" sz="4400" b="1" dirty="0"/>
          </a:p>
          <a:p>
            <a:pPr marL="576263" indent="-576263"/>
            <a:r>
              <a:rPr lang="en-US" sz="4400" b="1" dirty="0"/>
              <a:t>Peter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Similarities &amp; Differences</a:t>
            </a:r>
            <a:endParaRPr lang="en-US" sz="5400" dirty="0">
              <a:solidFill>
                <a:schemeClr val="tx1"/>
              </a:solidFill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sz="3600" b="1" dirty="0"/>
              <a:t>	Were the committed less sinful than the compliant from a human vantage point?</a:t>
            </a:r>
          </a:p>
          <a:p>
            <a:pPr eaLnBrk="1" hangingPunct="1">
              <a:buNone/>
              <a:defRPr/>
            </a:pPr>
            <a:r>
              <a:rPr lang="en-US" sz="3600" b="1" dirty="0"/>
              <a:t>	-	No!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36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600" b="1" dirty="0"/>
              <a:t>	Did the committed have an easier life?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600" b="1" dirty="0"/>
              <a:t>	-	No!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Similarities &amp; Differences</a:t>
            </a:r>
            <a:endParaRPr lang="en-US" sz="5400" dirty="0">
              <a:solidFill>
                <a:schemeClr val="tx1"/>
              </a:solidFill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09800"/>
            <a:ext cx="9144000" cy="46482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sz="4000" b="1" dirty="0"/>
              <a:t>The real difference that is seen in the committed, while neither sinless, nor wise in all their choices, remained committed to God and ultimately relied on Him in faith.</a:t>
            </a:r>
          </a:p>
        </p:txBody>
      </p:sp>
    </p:spTree>
    <p:extLst>
      <p:ext uri="{BB962C8B-B14F-4D97-AF65-F5344CB8AC3E}">
        <p14:creationId xmlns:p14="http://schemas.microsoft.com/office/powerpoint/2010/main" val="7311077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-16933" y="0"/>
            <a:ext cx="91440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Application</a:t>
            </a:r>
            <a:endParaRPr lang="en-US" sz="5400" dirty="0">
              <a:solidFill>
                <a:schemeClr val="tx1"/>
              </a:solidFill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39825"/>
            <a:ext cx="9144000" cy="5718175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sz="4000" b="1" u="sng" dirty="0"/>
              <a:t>How do we view God &amp; His Word?</a:t>
            </a:r>
          </a:p>
          <a:p>
            <a:pPr marL="0" indent="0" algn="ctr" eaLnBrk="1" hangingPunct="1">
              <a:buNone/>
              <a:defRPr/>
            </a:pPr>
            <a:endParaRPr lang="en-US" sz="1000" b="1" u="sng" dirty="0"/>
          </a:p>
          <a:p>
            <a:pPr marL="0" indent="0" algn="ctr" eaLnBrk="1" hangingPunct="1">
              <a:buNone/>
              <a:defRPr/>
            </a:pPr>
            <a:r>
              <a:rPr lang="en-US" sz="4000" b="1" dirty="0"/>
              <a:t>An Obstacle?</a:t>
            </a:r>
          </a:p>
          <a:p>
            <a:pPr marL="0" indent="0" algn="ctr" eaLnBrk="1" hangingPunct="1">
              <a:buNone/>
              <a:defRPr/>
            </a:pPr>
            <a:endParaRPr lang="en-US" sz="1800" b="1" dirty="0"/>
          </a:p>
          <a:p>
            <a:pPr marL="0" indent="0" algn="ctr" eaLnBrk="1" hangingPunct="1">
              <a:buNone/>
              <a:defRPr/>
            </a:pPr>
            <a:r>
              <a:rPr lang="en-US" sz="4000" b="1" dirty="0"/>
              <a:t>A List Of Rules To Obey?</a:t>
            </a:r>
          </a:p>
          <a:p>
            <a:pPr marL="0" indent="0" algn="ctr" eaLnBrk="1" hangingPunct="1">
              <a:buNone/>
              <a:defRPr/>
            </a:pPr>
            <a:endParaRPr lang="en-US" sz="1800" b="1" dirty="0"/>
          </a:p>
          <a:p>
            <a:pPr marL="0" indent="0" algn="ctr" eaLnBrk="1" hangingPunct="1">
              <a:buNone/>
              <a:defRPr/>
            </a:pPr>
            <a:r>
              <a:rPr lang="en-US" sz="4000" b="1" dirty="0"/>
              <a:t>An Opportunity To Have Fellowship With God?</a:t>
            </a:r>
          </a:p>
        </p:txBody>
      </p:sp>
    </p:spTree>
    <p:extLst>
      <p:ext uri="{BB962C8B-B14F-4D97-AF65-F5344CB8AC3E}">
        <p14:creationId xmlns:p14="http://schemas.microsoft.com/office/powerpoint/2010/main" val="222318143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60</TotalTime>
  <Words>115</Words>
  <Application>Microsoft Office PowerPoint</Application>
  <PresentationFormat>On-screen Show (4:3)</PresentationFormat>
  <Paragraphs>52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Orbit</vt:lpstr>
      <vt:lpstr>Office Theme</vt:lpstr>
      <vt:lpstr>PowerPoint Presentation</vt:lpstr>
      <vt:lpstr>How Shall The Young Secure Their Hearts?</vt:lpstr>
      <vt:lpstr>PowerPoint Presentation</vt:lpstr>
      <vt:lpstr>Saul &amp; David  and  Peter &amp; Judas</vt:lpstr>
      <vt:lpstr>Definitions</vt:lpstr>
      <vt:lpstr>Compliant &amp; Committed</vt:lpstr>
      <vt:lpstr>Similarities &amp; Differences</vt:lpstr>
      <vt:lpstr>Similarities &amp; Differences</vt:lpstr>
      <vt:lpstr>Application</vt:lpstr>
      <vt:lpstr>Conclusion</vt:lpstr>
      <vt:lpstr>Conclusion</vt:lpstr>
      <vt:lpstr>PowerPoint Presentation</vt:lpstr>
    </vt:vector>
  </TitlesOfParts>
  <Company>Vale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Compliant &amp; Commitment</dc:title>
  <dc:creator>Mark Russell</dc:creator>
  <cp:lastModifiedBy>Michael Hepner</cp:lastModifiedBy>
  <cp:revision>9</cp:revision>
  <dcterms:created xsi:type="dcterms:W3CDTF">2003-11-02T04:18:25Z</dcterms:created>
  <dcterms:modified xsi:type="dcterms:W3CDTF">2019-07-18T22:45:34Z</dcterms:modified>
</cp:coreProperties>
</file>