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Lst>
  <p:notesMasterIdLst>
    <p:notesMasterId r:id="rId16"/>
  </p:notesMasterIdLst>
  <p:sldIdLst>
    <p:sldId id="276" r:id="rId3"/>
    <p:sldId id="353" r:id="rId4"/>
    <p:sldId id="257" r:id="rId5"/>
    <p:sldId id="259" r:id="rId6"/>
    <p:sldId id="260" r:id="rId7"/>
    <p:sldId id="261" r:id="rId8"/>
    <p:sldId id="354" r:id="rId9"/>
    <p:sldId id="263" r:id="rId10"/>
    <p:sldId id="355" r:id="rId11"/>
    <p:sldId id="356" r:id="rId12"/>
    <p:sldId id="357" r:id="rId13"/>
    <p:sldId id="267" r:id="rId14"/>
    <p:sldId id="27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DF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0000" autoAdjust="0"/>
    <p:restoredTop sz="94660"/>
  </p:normalViewPr>
  <p:slideViewPr>
    <p:cSldViewPr snapToGrid="0">
      <p:cViewPr varScale="1">
        <p:scale>
          <a:sx n="83" d="100"/>
          <a:sy n="83" d="100"/>
        </p:scale>
        <p:origin x="600" y="77"/>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64E51C-6BF7-41ED-AC91-797A9643D53C}" type="datetimeFigureOut">
              <a:rPr lang="en-US" smtClean="0"/>
              <a:t>4/25/2019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D3ECDC-4BAF-4CD8-90E1-E1B2F7E3E0DC}" type="slidenum">
              <a:rPr lang="en-US" smtClean="0"/>
              <a:t>‹#›</a:t>
            </a:fld>
            <a:endParaRPr lang="en-US"/>
          </a:p>
        </p:txBody>
      </p:sp>
    </p:spTree>
    <p:extLst>
      <p:ext uri="{BB962C8B-B14F-4D97-AF65-F5344CB8AC3E}">
        <p14:creationId xmlns:p14="http://schemas.microsoft.com/office/powerpoint/2010/main" val="78006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1520317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1326232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40969826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8D50A7-DB24-4FDD-8E03-7ADF42E96C12}"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9671B-47DF-4243-AFDE-DF5F517816E4}" type="slidenum">
              <a:rPr lang="en-US" smtClean="0"/>
              <a:t>‹#›</a:t>
            </a:fld>
            <a:endParaRPr lang="en-US"/>
          </a:p>
        </p:txBody>
      </p:sp>
    </p:spTree>
    <p:extLst>
      <p:ext uri="{BB962C8B-B14F-4D97-AF65-F5344CB8AC3E}">
        <p14:creationId xmlns:p14="http://schemas.microsoft.com/office/powerpoint/2010/main" val="12193330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8D50A7-DB24-4FDD-8E03-7ADF42E96C12}"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9671B-47DF-4243-AFDE-DF5F517816E4}" type="slidenum">
              <a:rPr lang="en-US" smtClean="0"/>
              <a:t>‹#›</a:t>
            </a:fld>
            <a:endParaRPr lang="en-US"/>
          </a:p>
        </p:txBody>
      </p:sp>
    </p:spTree>
    <p:extLst>
      <p:ext uri="{BB962C8B-B14F-4D97-AF65-F5344CB8AC3E}">
        <p14:creationId xmlns:p14="http://schemas.microsoft.com/office/powerpoint/2010/main" val="22004484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8D50A7-DB24-4FDD-8E03-7ADF42E96C12}"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9671B-47DF-4243-AFDE-DF5F517816E4}" type="slidenum">
              <a:rPr lang="en-US" smtClean="0"/>
              <a:t>‹#›</a:t>
            </a:fld>
            <a:endParaRPr lang="en-US"/>
          </a:p>
        </p:txBody>
      </p:sp>
    </p:spTree>
    <p:extLst>
      <p:ext uri="{BB962C8B-B14F-4D97-AF65-F5344CB8AC3E}">
        <p14:creationId xmlns:p14="http://schemas.microsoft.com/office/powerpoint/2010/main" val="2638546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8D50A7-DB24-4FDD-8E03-7ADF42E96C12}" type="datetimeFigureOut">
              <a:rPr lang="en-US" smtClean="0"/>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9671B-47DF-4243-AFDE-DF5F517816E4}" type="slidenum">
              <a:rPr lang="en-US" smtClean="0"/>
              <a:t>‹#›</a:t>
            </a:fld>
            <a:endParaRPr lang="en-US"/>
          </a:p>
        </p:txBody>
      </p:sp>
    </p:spTree>
    <p:extLst>
      <p:ext uri="{BB962C8B-B14F-4D97-AF65-F5344CB8AC3E}">
        <p14:creationId xmlns:p14="http://schemas.microsoft.com/office/powerpoint/2010/main" val="299974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8D50A7-DB24-4FDD-8E03-7ADF42E96C12}" type="datetimeFigureOut">
              <a:rPr lang="en-US" smtClean="0"/>
              <a:t>4/25/2019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89671B-47DF-4243-AFDE-DF5F517816E4}" type="slidenum">
              <a:rPr lang="en-US" smtClean="0"/>
              <a:t>‹#›</a:t>
            </a:fld>
            <a:endParaRPr lang="en-US"/>
          </a:p>
        </p:txBody>
      </p:sp>
    </p:spTree>
    <p:extLst>
      <p:ext uri="{BB962C8B-B14F-4D97-AF65-F5344CB8AC3E}">
        <p14:creationId xmlns:p14="http://schemas.microsoft.com/office/powerpoint/2010/main" val="36067745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8D50A7-DB24-4FDD-8E03-7ADF42E96C12}" type="datetimeFigureOut">
              <a:rPr lang="en-US" smtClean="0"/>
              <a:t>4/25/2019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89671B-47DF-4243-AFDE-DF5F517816E4}" type="slidenum">
              <a:rPr lang="en-US" smtClean="0"/>
              <a:t>‹#›</a:t>
            </a:fld>
            <a:endParaRPr lang="en-US"/>
          </a:p>
        </p:txBody>
      </p:sp>
    </p:spTree>
    <p:extLst>
      <p:ext uri="{BB962C8B-B14F-4D97-AF65-F5344CB8AC3E}">
        <p14:creationId xmlns:p14="http://schemas.microsoft.com/office/powerpoint/2010/main" val="10117090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8D50A7-DB24-4FDD-8E03-7ADF42E96C12}" type="datetimeFigureOut">
              <a:rPr lang="en-US" smtClean="0"/>
              <a:t>4/25/2019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89671B-47DF-4243-AFDE-DF5F517816E4}" type="slidenum">
              <a:rPr lang="en-US" smtClean="0"/>
              <a:t>‹#›</a:t>
            </a:fld>
            <a:endParaRPr lang="en-US"/>
          </a:p>
        </p:txBody>
      </p:sp>
    </p:spTree>
    <p:extLst>
      <p:ext uri="{BB962C8B-B14F-4D97-AF65-F5344CB8AC3E}">
        <p14:creationId xmlns:p14="http://schemas.microsoft.com/office/powerpoint/2010/main" val="13871926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8D50A7-DB24-4FDD-8E03-7ADF42E96C12}" type="datetimeFigureOut">
              <a:rPr lang="en-US" smtClean="0"/>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9671B-47DF-4243-AFDE-DF5F517816E4}" type="slidenum">
              <a:rPr lang="en-US" smtClean="0"/>
              <a:t>‹#›</a:t>
            </a:fld>
            <a:endParaRPr lang="en-US"/>
          </a:p>
        </p:txBody>
      </p:sp>
    </p:spTree>
    <p:extLst>
      <p:ext uri="{BB962C8B-B14F-4D97-AF65-F5344CB8AC3E}">
        <p14:creationId xmlns:p14="http://schemas.microsoft.com/office/powerpoint/2010/main" val="2160277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41176610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8D50A7-DB24-4FDD-8E03-7ADF42E96C12}" type="datetimeFigureOut">
              <a:rPr lang="en-US" smtClean="0"/>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89671B-47DF-4243-AFDE-DF5F517816E4}" type="slidenum">
              <a:rPr lang="en-US" smtClean="0"/>
              <a:t>‹#›</a:t>
            </a:fld>
            <a:endParaRPr lang="en-US"/>
          </a:p>
        </p:txBody>
      </p:sp>
    </p:spTree>
    <p:extLst>
      <p:ext uri="{BB962C8B-B14F-4D97-AF65-F5344CB8AC3E}">
        <p14:creationId xmlns:p14="http://schemas.microsoft.com/office/powerpoint/2010/main" val="3731860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8D50A7-DB24-4FDD-8E03-7ADF42E96C12}"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9671B-47DF-4243-AFDE-DF5F517816E4}" type="slidenum">
              <a:rPr lang="en-US" smtClean="0"/>
              <a:t>‹#›</a:t>
            </a:fld>
            <a:endParaRPr lang="en-US"/>
          </a:p>
        </p:txBody>
      </p:sp>
    </p:spTree>
    <p:extLst>
      <p:ext uri="{BB962C8B-B14F-4D97-AF65-F5344CB8AC3E}">
        <p14:creationId xmlns:p14="http://schemas.microsoft.com/office/powerpoint/2010/main" val="11859351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8D50A7-DB24-4FDD-8E03-7ADF42E96C12}"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89671B-47DF-4243-AFDE-DF5F517816E4}" type="slidenum">
              <a:rPr lang="en-US" smtClean="0"/>
              <a:t>‹#›</a:t>
            </a:fld>
            <a:endParaRPr lang="en-US"/>
          </a:p>
        </p:txBody>
      </p:sp>
    </p:spTree>
    <p:extLst>
      <p:ext uri="{BB962C8B-B14F-4D97-AF65-F5344CB8AC3E}">
        <p14:creationId xmlns:p14="http://schemas.microsoft.com/office/powerpoint/2010/main" val="3183324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D8D965-FC37-4A4D-9E95-112D40E261E5}"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1182174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D8D965-FC37-4A4D-9E95-112D40E261E5}" type="datetimeFigureOut">
              <a:rPr lang="en-US" smtClean="0"/>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2676802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D8D965-FC37-4A4D-9E95-112D40E261E5}" type="datetimeFigureOut">
              <a:rPr lang="en-US" smtClean="0"/>
              <a:t>4/25/2019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727938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D8D965-FC37-4A4D-9E95-112D40E261E5}" type="datetimeFigureOut">
              <a:rPr lang="en-US" smtClean="0"/>
              <a:t>4/25/2019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368254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D8D965-FC37-4A4D-9E95-112D40E261E5}" type="datetimeFigureOut">
              <a:rPr lang="en-US" smtClean="0"/>
              <a:t>4/25/2019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2454265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D8D965-FC37-4A4D-9E95-112D40E261E5}" type="datetimeFigureOut">
              <a:rPr lang="en-US" smtClean="0"/>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387145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D8D965-FC37-4A4D-9E95-112D40E261E5}" type="datetimeFigureOut">
              <a:rPr lang="en-US" smtClean="0"/>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13534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D8D965-FC37-4A4D-9E95-112D40E261E5}" type="datetimeFigureOut">
              <a:rPr lang="en-US" smtClean="0"/>
              <a:t>4/25/2019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6969AC-2A70-4762-801D-240741525486}" type="slidenum">
              <a:rPr lang="en-US" smtClean="0"/>
              <a:t>‹#›</a:t>
            </a:fld>
            <a:endParaRPr lang="en-US"/>
          </a:p>
        </p:txBody>
      </p:sp>
    </p:spTree>
    <p:extLst>
      <p:ext uri="{BB962C8B-B14F-4D97-AF65-F5344CB8AC3E}">
        <p14:creationId xmlns:p14="http://schemas.microsoft.com/office/powerpoint/2010/main" val="27006494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8D50A7-DB24-4FDD-8E03-7ADF42E96C12}" type="datetimeFigureOut">
              <a:rPr lang="en-US" smtClean="0"/>
              <a:t>4/25/2019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89671B-47DF-4243-AFDE-DF5F517816E4}" type="slidenum">
              <a:rPr lang="en-US" smtClean="0"/>
              <a:t>‹#›</a:t>
            </a:fld>
            <a:endParaRPr lang="en-US"/>
          </a:p>
        </p:txBody>
      </p:sp>
    </p:spTree>
    <p:extLst>
      <p:ext uri="{BB962C8B-B14F-4D97-AF65-F5344CB8AC3E}">
        <p14:creationId xmlns:p14="http://schemas.microsoft.com/office/powerpoint/2010/main" val="281745169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vimeo.com/110170132" TargetMode="External"/><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http://vimeo.com/110170132" TargetMode="External"/><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http://vimeo.com/110170132" TargetMode="External"/><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vimeo.com/110170132" TargetMode="External"/><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vimeo.com/110170132" TargetMode="External"/><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http://vimeo.com/110170132" TargetMode="External"/><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vimeo.com/110170132" TargetMode="External"/><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vimeo.com/110170132" TargetMode="External"/><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vimeo.com/110170132" TargetMode="External"/><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vimeo.com/110170132" TargetMode="External"/><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vimeo.com/110170132" TargetMode="External"/><Relationship Id="rId2" Type="http://schemas.openxmlformats.org/officeDocument/2006/relationships/image" Target="../media/image2.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218986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FCCF1-1DD6-48ED-BDC8-7A60E189E17D}"/>
              </a:ext>
            </a:extLst>
          </p:cNvPr>
          <p:cNvSpPr>
            <a:spLocks noGrp="1"/>
          </p:cNvSpPr>
          <p:nvPr>
            <p:ph type="title"/>
          </p:nvPr>
        </p:nvSpPr>
        <p:spPr>
          <a:xfrm>
            <a:off x="360759" y="3752849"/>
            <a:ext cx="2468166" cy="2452687"/>
          </a:xfrm>
        </p:spPr>
        <p:txBody>
          <a:bodyPr anchor="ctr">
            <a:normAutofit/>
          </a:bodyPr>
          <a:lstStyle/>
          <a:p>
            <a:r>
              <a:rPr lang="en-US" sz="3100" dirty="0"/>
              <a:t>The Christian and Humility</a:t>
            </a:r>
          </a:p>
        </p:txBody>
      </p:sp>
      <p:pic>
        <p:nvPicPr>
          <p:cNvPr id="10" name="Content Placeholder 5">
            <a:extLst>
              <a:ext uri="{FF2B5EF4-FFF2-40B4-BE49-F238E27FC236}">
                <a16:creationId xmlns:a16="http://schemas.microsoft.com/office/drawing/2014/main" id="{03CB3746-C913-4E74-BD0D-DF0D88C857CB}"/>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9789" b="8069"/>
          <a:stretch/>
        </p:blipFill>
        <p:spPr>
          <a:xfrm>
            <a:off x="20" y="10"/>
            <a:ext cx="9143980" cy="3710603"/>
          </a:xfrm>
          <a:custGeom>
            <a:avLst/>
            <a:gdLst>
              <a:gd name="connsiteX0" fmla="*/ 0 w 12192000"/>
              <a:gd name="connsiteY0" fmla="*/ 0 h 3692092"/>
              <a:gd name="connsiteX1" fmla="*/ 12192000 w 12192000"/>
              <a:gd name="connsiteY1" fmla="*/ 0 h 3692092"/>
              <a:gd name="connsiteX2" fmla="*/ 12192000 w 12192000"/>
              <a:gd name="connsiteY2" fmla="*/ 3504824 h 3692092"/>
              <a:gd name="connsiteX3" fmla="*/ 12024691 w 12192000"/>
              <a:gd name="connsiteY3" fmla="*/ 3517794 h 3692092"/>
              <a:gd name="connsiteX4" fmla="*/ 160485 w 12192000"/>
              <a:gd name="connsiteY4" fmla="*/ 3663863 h 3692092"/>
              <a:gd name="connsiteX5" fmla="*/ 0 w 12192000"/>
              <a:gd name="connsiteY5" fmla="*/ 3692092 h 3692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p:spPr>
      </p:pic>
      <p:sp>
        <p:nvSpPr>
          <p:cNvPr id="12" name="Content Placeholder 11">
            <a:extLst>
              <a:ext uri="{FF2B5EF4-FFF2-40B4-BE49-F238E27FC236}">
                <a16:creationId xmlns:a16="http://schemas.microsoft.com/office/drawing/2014/main" id="{89F1B054-9C63-4A37-9A7E-AC87A1B1AF31}"/>
              </a:ext>
            </a:extLst>
          </p:cNvPr>
          <p:cNvSpPr>
            <a:spLocks noGrp="1"/>
          </p:cNvSpPr>
          <p:nvPr>
            <p:ph idx="1"/>
          </p:nvPr>
        </p:nvSpPr>
        <p:spPr>
          <a:xfrm>
            <a:off x="3169180" y="3938381"/>
            <a:ext cx="5974819" cy="2452687"/>
          </a:xfrm>
        </p:spPr>
        <p:txBody>
          <a:bodyPr anchor="ctr">
            <a:normAutofit lnSpcReduction="10000"/>
          </a:bodyPr>
          <a:lstStyle/>
          <a:p>
            <a:pPr marL="0" indent="0">
              <a:buNone/>
            </a:pPr>
            <a:r>
              <a:rPr lang="en-US" b="1" i="1" u="sng" dirty="0"/>
              <a:t>Practicing Humility</a:t>
            </a:r>
            <a:r>
              <a:rPr lang="en-US" sz="2400" b="1" i="1" dirty="0"/>
              <a:t>–</a:t>
            </a:r>
          </a:p>
          <a:p>
            <a:pPr marL="0" indent="0">
              <a:buNone/>
            </a:pPr>
            <a:endParaRPr lang="en-US" sz="1200" b="1" i="1" dirty="0"/>
          </a:p>
          <a:p>
            <a:pPr lvl="1">
              <a:buFont typeface="Wingdings" panose="05000000000000000000" pitchFamily="2" charset="2"/>
              <a:buChar char="Ø"/>
            </a:pPr>
            <a:r>
              <a:rPr lang="en-US" sz="2000" b="1" i="1" dirty="0"/>
              <a:t>Service to Others</a:t>
            </a:r>
          </a:p>
          <a:p>
            <a:pPr lvl="1">
              <a:buFont typeface="Wingdings" panose="05000000000000000000" pitchFamily="2" charset="2"/>
              <a:buChar char="Ø"/>
            </a:pPr>
            <a:endParaRPr lang="en-US" sz="900" b="1" i="1" dirty="0"/>
          </a:p>
          <a:p>
            <a:pPr lvl="1">
              <a:buFont typeface="Wingdings" panose="05000000000000000000" pitchFamily="2" charset="2"/>
              <a:buChar char="Ø"/>
            </a:pPr>
            <a:r>
              <a:rPr lang="en-US" sz="2000" b="1" i="1" dirty="0"/>
              <a:t>Learning from Others</a:t>
            </a:r>
          </a:p>
          <a:p>
            <a:pPr lvl="1">
              <a:buFont typeface="Wingdings" panose="05000000000000000000" pitchFamily="2" charset="2"/>
              <a:buChar char="Ø"/>
            </a:pPr>
            <a:endParaRPr lang="en-US" sz="900" b="1" i="1" dirty="0"/>
          </a:p>
          <a:p>
            <a:pPr lvl="1">
              <a:buFont typeface="Wingdings" panose="05000000000000000000" pitchFamily="2" charset="2"/>
              <a:buChar char="Ø"/>
            </a:pPr>
            <a:r>
              <a:rPr lang="en-US" sz="2000" b="1" i="1" dirty="0"/>
              <a:t>Honoring One Another</a:t>
            </a:r>
          </a:p>
          <a:p>
            <a:pPr marL="457200" lvl="1" indent="0">
              <a:buNone/>
            </a:pPr>
            <a:r>
              <a:rPr lang="en-US" sz="2400" b="1" i="1" dirty="0"/>
              <a:t>		</a:t>
            </a:r>
            <a:endParaRPr lang="en-US" sz="1500" b="1" i="1" dirty="0"/>
          </a:p>
        </p:txBody>
      </p:sp>
    </p:spTree>
    <p:extLst>
      <p:ext uri="{BB962C8B-B14F-4D97-AF65-F5344CB8AC3E}">
        <p14:creationId xmlns:p14="http://schemas.microsoft.com/office/powerpoint/2010/main" val="68114880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2">
                                            <p:txEl>
                                              <p:pRg st="2" end="2"/>
                                            </p:txEl>
                                          </p:spTgt>
                                        </p:tgtEl>
                                        <p:attrNameLst>
                                          <p:attrName>style.visibility</p:attrName>
                                        </p:attrNameLst>
                                      </p:cBhvr>
                                      <p:to>
                                        <p:strVal val="visible"/>
                                      </p:to>
                                    </p:set>
                                    <p:anim calcmode="lin" valueType="num">
                                      <p:cBhvr>
                                        <p:cTn id="7" dur="1000" fill="hold"/>
                                        <p:tgtEl>
                                          <p:spTgt spid="12">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12">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12">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12">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12">
                                            <p:txEl>
                                              <p:pRg st="4" end="4"/>
                                            </p:txEl>
                                          </p:spTgt>
                                        </p:tgtEl>
                                        <p:attrNameLst>
                                          <p:attrName>style.visibility</p:attrName>
                                        </p:attrNameLst>
                                      </p:cBhvr>
                                      <p:to>
                                        <p:strVal val="visible"/>
                                      </p:to>
                                    </p:set>
                                    <p:anim calcmode="lin" valueType="num">
                                      <p:cBhvr>
                                        <p:cTn id="15" dur="1000" fill="hold"/>
                                        <p:tgtEl>
                                          <p:spTgt spid="12">
                                            <p:txEl>
                                              <p:pRg st="4" end="4"/>
                                            </p:txEl>
                                          </p:spTgt>
                                        </p:tgtEl>
                                        <p:attrNameLst>
                                          <p:attrName>ppt_w</p:attrName>
                                        </p:attrNameLst>
                                      </p:cBhvr>
                                      <p:tavLst>
                                        <p:tav tm="0">
                                          <p:val>
                                            <p:fltVal val="0"/>
                                          </p:val>
                                        </p:tav>
                                        <p:tav tm="100000">
                                          <p:val>
                                            <p:strVal val="#ppt_w"/>
                                          </p:val>
                                        </p:tav>
                                      </p:tavLst>
                                    </p:anim>
                                    <p:anim calcmode="lin" valueType="num">
                                      <p:cBhvr>
                                        <p:cTn id="16" dur="1000" fill="hold"/>
                                        <p:tgtEl>
                                          <p:spTgt spid="12">
                                            <p:txEl>
                                              <p:pRg st="4" end="4"/>
                                            </p:txEl>
                                          </p:spTgt>
                                        </p:tgtEl>
                                        <p:attrNameLst>
                                          <p:attrName>ppt_h</p:attrName>
                                        </p:attrNameLst>
                                      </p:cBhvr>
                                      <p:tavLst>
                                        <p:tav tm="0">
                                          <p:val>
                                            <p:fltVal val="0"/>
                                          </p:val>
                                        </p:tav>
                                        <p:tav tm="100000">
                                          <p:val>
                                            <p:strVal val="#ppt_h"/>
                                          </p:val>
                                        </p:tav>
                                      </p:tavLst>
                                    </p:anim>
                                    <p:anim calcmode="lin" valueType="num">
                                      <p:cBhvr>
                                        <p:cTn id="17" dur="1000" fill="hold"/>
                                        <p:tgtEl>
                                          <p:spTgt spid="12">
                                            <p:txEl>
                                              <p:pRg st="4" end="4"/>
                                            </p:txEl>
                                          </p:spTgt>
                                        </p:tgtEl>
                                        <p:attrNameLst>
                                          <p:attrName>style.rotation</p:attrName>
                                        </p:attrNameLst>
                                      </p:cBhvr>
                                      <p:tavLst>
                                        <p:tav tm="0">
                                          <p:val>
                                            <p:fltVal val="90"/>
                                          </p:val>
                                        </p:tav>
                                        <p:tav tm="100000">
                                          <p:val>
                                            <p:fltVal val="0"/>
                                          </p:val>
                                        </p:tav>
                                      </p:tavLst>
                                    </p:anim>
                                    <p:animEffect transition="in" filter="fade">
                                      <p:cBhvr>
                                        <p:cTn id="18" dur="1000"/>
                                        <p:tgtEl>
                                          <p:spTgt spid="12">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12">
                                            <p:txEl>
                                              <p:pRg st="6" end="6"/>
                                            </p:txEl>
                                          </p:spTgt>
                                        </p:tgtEl>
                                        <p:attrNameLst>
                                          <p:attrName>style.visibility</p:attrName>
                                        </p:attrNameLst>
                                      </p:cBhvr>
                                      <p:to>
                                        <p:strVal val="visible"/>
                                      </p:to>
                                    </p:set>
                                    <p:anim calcmode="lin" valueType="num">
                                      <p:cBhvr>
                                        <p:cTn id="23" dur="1000" fill="hold"/>
                                        <p:tgtEl>
                                          <p:spTgt spid="12">
                                            <p:txEl>
                                              <p:pRg st="6" end="6"/>
                                            </p:txEl>
                                          </p:spTgt>
                                        </p:tgtEl>
                                        <p:attrNameLst>
                                          <p:attrName>ppt_w</p:attrName>
                                        </p:attrNameLst>
                                      </p:cBhvr>
                                      <p:tavLst>
                                        <p:tav tm="0">
                                          <p:val>
                                            <p:fltVal val="0"/>
                                          </p:val>
                                        </p:tav>
                                        <p:tav tm="100000">
                                          <p:val>
                                            <p:strVal val="#ppt_w"/>
                                          </p:val>
                                        </p:tav>
                                      </p:tavLst>
                                    </p:anim>
                                    <p:anim calcmode="lin" valueType="num">
                                      <p:cBhvr>
                                        <p:cTn id="24" dur="1000" fill="hold"/>
                                        <p:tgtEl>
                                          <p:spTgt spid="12">
                                            <p:txEl>
                                              <p:pRg st="6" end="6"/>
                                            </p:txEl>
                                          </p:spTgt>
                                        </p:tgtEl>
                                        <p:attrNameLst>
                                          <p:attrName>ppt_h</p:attrName>
                                        </p:attrNameLst>
                                      </p:cBhvr>
                                      <p:tavLst>
                                        <p:tav tm="0">
                                          <p:val>
                                            <p:fltVal val="0"/>
                                          </p:val>
                                        </p:tav>
                                        <p:tav tm="100000">
                                          <p:val>
                                            <p:strVal val="#ppt_h"/>
                                          </p:val>
                                        </p:tav>
                                      </p:tavLst>
                                    </p:anim>
                                    <p:anim calcmode="lin" valueType="num">
                                      <p:cBhvr>
                                        <p:cTn id="25" dur="1000" fill="hold"/>
                                        <p:tgtEl>
                                          <p:spTgt spid="12">
                                            <p:txEl>
                                              <p:pRg st="6" end="6"/>
                                            </p:txEl>
                                          </p:spTgt>
                                        </p:tgtEl>
                                        <p:attrNameLst>
                                          <p:attrName>style.rotation</p:attrName>
                                        </p:attrNameLst>
                                      </p:cBhvr>
                                      <p:tavLst>
                                        <p:tav tm="0">
                                          <p:val>
                                            <p:fltVal val="90"/>
                                          </p:val>
                                        </p:tav>
                                        <p:tav tm="100000">
                                          <p:val>
                                            <p:fltVal val="0"/>
                                          </p:val>
                                        </p:tav>
                                      </p:tavLst>
                                    </p:anim>
                                    <p:animEffect transition="in" filter="fade">
                                      <p:cBhvr>
                                        <p:cTn id="26" dur="1000"/>
                                        <p:tgtEl>
                                          <p:spTgt spid="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FCCF1-1DD6-48ED-BDC8-7A60E189E17D}"/>
              </a:ext>
            </a:extLst>
          </p:cNvPr>
          <p:cNvSpPr>
            <a:spLocks noGrp="1"/>
          </p:cNvSpPr>
          <p:nvPr>
            <p:ph type="title"/>
          </p:nvPr>
        </p:nvSpPr>
        <p:spPr>
          <a:xfrm>
            <a:off x="360759" y="3752849"/>
            <a:ext cx="2468166" cy="2452687"/>
          </a:xfrm>
        </p:spPr>
        <p:txBody>
          <a:bodyPr anchor="ctr">
            <a:normAutofit/>
          </a:bodyPr>
          <a:lstStyle/>
          <a:p>
            <a:r>
              <a:rPr lang="en-US" sz="3100" dirty="0"/>
              <a:t>The Christian and Humility</a:t>
            </a:r>
          </a:p>
        </p:txBody>
      </p:sp>
      <p:pic>
        <p:nvPicPr>
          <p:cNvPr id="10" name="Content Placeholder 5">
            <a:extLst>
              <a:ext uri="{FF2B5EF4-FFF2-40B4-BE49-F238E27FC236}">
                <a16:creationId xmlns:a16="http://schemas.microsoft.com/office/drawing/2014/main" id="{03CB3746-C913-4E74-BD0D-DF0D88C857CB}"/>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9789" b="8069"/>
          <a:stretch/>
        </p:blipFill>
        <p:spPr>
          <a:xfrm>
            <a:off x="20" y="10"/>
            <a:ext cx="9143980" cy="3710603"/>
          </a:xfrm>
          <a:custGeom>
            <a:avLst/>
            <a:gdLst>
              <a:gd name="connsiteX0" fmla="*/ 0 w 12192000"/>
              <a:gd name="connsiteY0" fmla="*/ 0 h 3692092"/>
              <a:gd name="connsiteX1" fmla="*/ 12192000 w 12192000"/>
              <a:gd name="connsiteY1" fmla="*/ 0 h 3692092"/>
              <a:gd name="connsiteX2" fmla="*/ 12192000 w 12192000"/>
              <a:gd name="connsiteY2" fmla="*/ 3504824 h 3692092"/>
              <a:gd name="connsiteX3" fmla="*/ 12024691 w 12192000"/>
              <a:gd name="connsiteY3" fmla="*/ 3517794 h 3692092"/>
              <a:gd name="connsiteX4" fmla="*/ 160485 w 12192000"/>
              <a:gd name="connsiteY4" fmla="*/ 3663863 h 3692092"/>
              <a:gd name="connsiteX5" fmla="*/ 0 w 12192000"/>
              <a:gd name="connsiteY5" fmla="*/ 3692092 h 3692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p:spPr>
      </p:pic>
      <p:sp>
        <p:nvSpPr>
          <p:cNvPr id="12" name="Content Placeholder 11">
            <a:extLst>
              <a:ext uri="{FF2B5EF4-FFF2-40B4-BE49-F238E27FC236}">
                <a16:creationId xmlns:a16="http://schemas.microsoft.com/office/drawing/2014/main" id="{89F1B054-9C63-4A37-9A7E-AC87A1B1AF31}"/>
              </a:ext>
            </a:extLst>
          </p:cNvPr>
          <p:cNvSpPr>
            <a:spLocks noGrp="1"/>
          </p:cNvSpPr>
          <p:nvPr>
            <p:ph idx="1"/>
          </p:nvPr>
        </p:nvSpPr>
        <p:spPr>
          <a:xfrm>
            <a:off x="3169180" y="3938381"/>
            <a:ext cx="5974819" cy="2452687"/>
          </a:xfrm>
        </p:spPr>
        <p:txBody>
          <a:bodyPr anchor="ctr">
            <a:normAutofit/>
          </a:bodyPr>
          <a:lstStyle/>
          <a:p>
            <a:pPr marL="0" indent="0">
              <a:buNone/>
            </a:pPr>
            <a:r>
              <a:rPr lang="en-US" b="1" i="1" u="sng" dirty="0"/>
              <a:t>Example of Humility</a:t>
            </a:r>
            <a:r>
              <a:rPr lang="en-US" sz="2400" b="1" i="1" dirty="0"/>
              <a:t>–</a:t>
            </a:r>
          </a:p>
          <a:p>
            <a:pPr marL="0" indent="0">
              <a:buNone/>
            </a:pPr>
            <a:endParaRPr lang="en-US" sz="1200" b="1" i="1" dirty="0"/>
          </a:p>
          <a:p>
            <a:pPr lvl="1">
              <a:buFont typeface="Wingdings" panose="05000000000000000000" pitchFamily="2" charset="2"/>
              <a:buChar char="Ø"/>
            </a:pPr>
            <a:r>
              <a:rPr lang="en-US" b="1" i="1" dirty="0"/>
              <a:t>Christ</a:t>
            </a:r>
          </a:p>
          <a:p>
            <a:pPr marL="914400" lvl="2" indent="0">
              <a:buNone/>
            </a:pPr>
            <a:r>
              <a:rPr lang="en-US" i="1" dirty="0"/>
              <a:t>Phil. 2:5:11</a:t>
            </a:r>
          </a:p>
          <a:p>
            <a:pPr lvl="1">
              <a:buFont typeface="Wingdings" panose="05000000000000000000" pitchFamily="2" charset="2"/>
              <a:buChar char="Ø"/>
            </a:pPr>
            <a:endParaRPr lang="en-US" sz="900" b="1" i="1" dirty="0"/>
          </a:p>
          <a:p>
            <a:pPr lvl="1">
              <a:buFont typeface="Wingdings" panose="05000000000000000000" pitchFamily="2" charset="2"/>
              <a:buChar char="Ø"/>
            </a:pPr>
            <a:endParaRPr lang="en-US" sz="900" b="1" i="1" dirty="0"/>
          </a:p>
          <a:p>
            <a:pPr marL="457200" lvl="1" indent="0">
              <a:buNone/>
            </a:pPr>
            <a:r>
              <a:rPr lang="en-US" sz="2400" b="1" i="1" dirty="0"/>
              <a:t>		</a:t>
            </a:r>
            <a:endParaRPr lang="en-US" sz="1500" b="1" i="1" dirty="0"/>
          </a:p>
        </p:txBody>
      </p:sp>
    </p:spTree>
    <p:extLst>
      <p:ext uri="{BB962C8B-B14F-4D97-AF65-F5344CB8AC3E}">
        <p14:creationId xmlns:p14="http://schemas.microsoft.com/office/powerpoint/2010/main" val="387080203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FCCF1-1DD6-48ED-BDC8-7A60E189E17D}"/>
              </a:ext>
            </a:extLst>
          </p:cNvPr>
          <p:cNvSpPr>
            <a:spLocks noGrp="1"/>
          </p:cNvSpPr>
          <p:nvPr>
            <p:ph type="title"/>
          </p:nvPr>
        </p:nvSpPr>
        <p:spPr>
          <a:xfrm>
            <a:off x="360759" y="3752849"/>
            <a:ext cx="2468166" cy="2452687"/>
          </a:xfrm>
        </p:spPr>
        <p:txBody>
          <a:bodyPr anchor="ctr">
            <a:normAutofit/>
          </a:bodyPr>
          <a:lstStyle/>
          <a:p>
            <a:r>
              <a:rPr lang="en-US" sz="3100" dirty="0"/>
              <a:t>The Christian and Humility</a:t>
            </a:r>
          </a:p>
        </p:txBody>
      </p:sp>
      <p:pic>
        <p:nvPicPr>
          <p:cNvPr id="10" name="Content Placeholder 5">
            <a:extLst>
              <a:ext uri="{FF2B5EF4-FFF2-40B4-BE49-F238E27FC236}">
                <a16:creationId xmlns:a16="http://schemas.microsoft.com/office/drawing/2014/main" id="{03CB3746-C913-4E74-BD0D-DF0D88C857CB}"/>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9789" b="8069"/>
          <a:stretch/>
        </p:blipFill>
        <p:spPr>
          <a:xfrm>
            <a:off x="20" y="10"/>
            <a:ext cx="9143980" cy="3710603"/>
          </a:xfrm>
          <a:custGeom>
            <a:avLst/>
            <a:gdLst>
              <a:gd name="connsiteX0" fmla="*/ 0 w 12192000"/>
              <a:gd name="connsiteY0" fmla="*/ 0 h 3692092"/>
              <a:gd name="connsiteX1" fmla="*/ 12192000 w 12192000"/>
              <a:gd name="connsiteY1" fmla="*/ 0 h 3692092"/>
              <a:gd name="connsiteX2" fmla="*/ 12192000 w 12192000"/>
              <a:gd name="connsiteY2" fmla="*/ 3504824 h 3692092"/>
              <a:gd name="connsiteX3" fmla="*/ 12024691 w 12192000"/>
              <a:gd name="connsiteY3" fmla="*/ 3517794 h 3692092"/>
              <a:gd name="connsiteX4" fmla="*/ 160485 w 12192000"/>
              <a:gd name="connsiteY4" fmla="*/ 3663863 h 3692092"/>
              <a:gd name="connsiteX5" fmla="*/ 0 w 12192000"/>
              <a:gd name="connsiteY5" fmla="*/ 3692092 h 3692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p:spPr>
      </p:pic>
      <p:sp>
        <p:nvSpPr>
          <p:cNvPr id="12" name="Content Placeholder 11">
            <a:extLst>
              <a:ext uri="{FF2B5EF4-FFF2-40B4-BE49-F238E27FC236}">
                <a16:creationId xmlns:a16="http://schemas.microsoft.com/office/drawing/2014/main" id="{89F1B054-9C63-4A37-9A7E-AC87A1B1AF31}"/>
              </a:ext>
            </a:extLst>
          </p:cNvPr>
          <p:cNvSpPr>
            <a:spLocks noGrp="1"/>
          </p:cNvSpPr>
          <p:nvPr>
            <p:ph idx="1"/>
          </p:nvPr>
        </p:nvSpPr>
        <p:spPr>
          <a:xfrm>
            <a:off x="3169181" y="3938381"/>
            <a:ext cx="5614060" cy="2452687"/>
          </a:xfrm>
        </p:spPr>
        <p:txBody>
          <a:bodyPr anchor="ctr">
            <a:normAutofit/>
          </a:bodyPr>
          <a:lstStyle/>
          <a:p>
            <a:pPr marL="0" indent="0">
              <a:buNone/>
            </a:pPr>
            <a:r>
              <a:rPr lang="en-US" sz="2400" b="1" i="1" dirty="0"/>
              <a:t>“Train yourself in godliness, for, while physical training is of some value, </a:t>
            </a:r>
            <a:r>
              <a:rPr lang="en-US" sz="2400" b="1" i="1" u="sng" dirty="0"/>
              <a:t>godliness is valuable in every way</a:t>
            </a:r>
            <a:r>
              <a:rPr lang="en-US" sz="2400" b="1" i="1" dirty="0"/>
              <a:t>, holding promise for both the present life and the life to come.”</a:t>
            </a:r>
          </a:p>
          <a:p>
            <a:pPr marL="0" indent="0">
              <a:buNone/>
            </a:pPr>
            <a:r>
              <a:rPr lang="en-US" sz="2400" b="1" i="1" dirty="0"/>
              <a:t>			1 Tim. 4:7-8 (NIV)</a:t>
            </a:r>
          </a:p>
          <a:p>
            <a:pPr marL="0" indent="0">
              <a:buNone/>
            </a:pPr>
            <a:endParaRPr lang="en-US" sz="1500" b="1" i="1" dirty="0"/>
          </a:p>
        </p:txBody>
      </p:sp>
    </p:spTree>
    <p:extLst>
      <p:ext uri="{BB962C8B-B14F-4D97-AF65-F5344CB8AC3E}">
        <p14:creationId xmlns:p14="http://schemas.microsoft.com/office/powerpoint/2010/main" val="1305743224"/>
      </p:ext>
    </p:extLst>
  </p:cSld>
  <p:clrMapOvr>
    <a:masterClrMapping/>
  </p:clrMapOvr>
  <p:transition spd="slow">
    <p:comb/>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218986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BA8F3-E2E8-4F40-AD51-EA2D5DBEAB4C}"/>
              </a:ext>
            </a:extLst>
          </p:cNvPr>
          <p:cNvSpPr>
            <a:spLocks noGrp="1"/>
          </p:cNvSpPr>
          <p:nvPr>
            <p:ph type="ctrTitle"/>
          </p:nvPr>
        </p:nvSpPr>
        <p:spPr>
          <a:xfrm>
            <a:off x="702777" y="5044979"/>
            <a:ext cx="7732470" cy="948441"/>
          </a:xfrm>
        </p:spPr>
        <p:txBody>
          <a:bodyPr anchor="ctr">
            <a:normAutofit fontScale="90000"/>
          </a:bodyPr>
          <a:lstStyle/>
          <a:p>
            <a:pPr algn="r"/>
            <a:r>
              <a:rPr lang="en-US" dirty="0"/>
              <a:t>The Christian and Humility</a:t>
            </a:r>
          </a:p>
        </p:txBody>
      </p:sp>
      <p:sp>
        <p:nvSpPr>
          <p:cNvPr id="3" name="Subtitle 2">
            <a:extLst>
              <a:ext uri="{FF2B5EF4-FFF2-40B4-BE49-F238E27FC236}">
                <a16:creationId xmlns:a16="http://schemas.microsoft.com/office/drawing/2014/main" id="{0AE1A5C1-8E99-498D-855E-0709E35EC31B}"/>
              </a:ext>
            </a:extLst>
          </p:cNvPr>
          <p:cNvSpPr>
            <a:spLocks noGrp="1"/>
          </p:cNvSpPr>
          <p:nvPr>
            <p:ph type="subTitle" idx="1"/>
          </p:nvPr>
        </p:nvSpPr>
        <p:spPr>
          <a:xfrm>
            <a:off x="3453684" y="5607865"/>
            <a:ext cx="2230655" cy="948440"/>
          </a:xfrm>
        </p:spPr>
        <p:txBody>
          <a:bodyPr anchor="ctr">
            <a:normAutofit/>
          </a:bodyPr>
          <a:lstStyle/>
          <a:p>
            <a:r>
              <a:rPr lang="en-US" dirty="0"/>
              <a:t>Phil. 2:1-11</a:t>
            </a:r>
          </a:p>
        </p:txBody>
      </p:sp>
      <p:pic>
        <p:nvPicPr>
          <p:cNvPr id="5" name="Picture 4" descr="A picture containing nature&#10;&#10;Description automatically generated">
            <a:extLst>
              <a:ext uri="{FF2B5EF4-FFF2-40B4-BE49-F238E27FC236}">
                <a16:creationId xmlns:a16="http://schemas.microsoft.com/office/drawing/2014/main" id="{472BF84D-53F2-4732-983B-2E7440161137}"/>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22527" b="10807"/>
          <a:stretch/>
        </p:blipFill>
        <p:spPr>
          <a:xfrm>
            <a:off x="-2987" y="0"/>
            <a:ext cx="9144000" cy="4676071"/>
          </a:xfrm>
          <a:prstGeom prst="rect">
            <a:avLst/>
          </a:prstGeom>
        </p:spPr>
      </p:pic>
      <p:sp>
        <p:nvSpPr>
          <p:cNvPr id="7" name="Rectangle: Rounded Corners 6">
            <a:extLst>
              <a:ext uri="{FF2B5EF4-FFF2-40B4-BE49-F238E27FC236}">
                <a16:creationId xmlns:a16="http://schemas.microsoft.com/office/drawing/2014/main" id="{D70D3791-D8C3-4AFB-B3B9-3767FDA8A1C3}"/>
              </a:ext>
            </a:extLst>
          </p:cNvPr>
          <p:cNvSpPr/>
          <p:nvPr/>
        </p:nvSpPr>
        <p:spPr>
          <a:xfrm>
            <a:off x="610010" y="5044979"/>
            <a:ext cx="7918001" cy="1404731"/>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20924738"/>
      </p:ext>
    </p:extLst>
  </p:cSld>
  <p:clrMapOvr>
    <a:overrideClrMapping bg1="dk1" tx1="lt1" bg2="dk2" tx2="lt2" accent1="accent1" accent2="accent2" accent3="accent3" accent4="accent4" accent5="accent5" accent6="accent6" hlink="hlink" folHlink="folHlink"/>
  </p:clrMapOvr>
  <p:transition spd="slow">
    <p:comb/>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FCCF1-1DD6-48ED-BDC8-7A60E189E17D}"/>
              </a:ext>
            </a:extLst>
          </p:cNvPr>
          <p:cNvSpPr>
            <a:spLocks noGrp="1"/>
          </p:cNvSpPr>
          <p:nvPr>
            <p:ph type="title"/>
          </p:nvPr>
        </p:nvSpPr>
        <p:spPr>
          <a:xfrm>
            <a:off x="360759" y="3752849"/>
            <a:ext cx="2468166" cy="2452687"/>
          </a:xfrm>
        </p:spPr>
        <p:txBody>
          <a:bodyPr anchor="ctr">
            <a:normAutofit/>
          </a:bodyPr>
          <a:lstStyle/>
          <a:p>
            <a:r>
              <a:rPr lang="en-US" sz="3100"/>
              <a:t>The Christian and Humility</a:t>
            </a:r>
          </a:p>
        </p:txBody>
      </p:sp>
      <p:pic>
        <p:nvPicPr>
          <p:cNvPr id="10" name="Content Placeholder 5">
            <a:extLst>
              <a:ext uri="{FF2B5EF4-FFF2-40B4-BE49-F238E27FC236}">
                <a16:creationId xmlns:a16="http://schemas.microsoft.com/office/drawing/2014/main" id="{03CB3746-C913-4E74-BD0D-DF0D88C857CB}"/>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9789" b="8069"/>
          <a:stretch/>
        </p:blipFill>
        <p:spPr>
          <a:xfrm>
            <a:off x="20" y="10"/>
            <a:ext cx="9143980" cy="3710603"/>
          </a:xfrm>
          <a:custGeom>
            <a:avLst/>
            <a:gdLst>
              <a:gd name="connsiteX0" fmla="*/ 0 w 12192000"/>
              <a:gd name="connsiteY0" fmla="*/ 0 h 3692092"/>
              <a:gd name="connsiteX1" fmla="*/ 12192000 w 12192000"/>
              <a:gd name="connsiteY1" fmla="*/ 0 h 3692092"/>
              <a:gd name="connsiteX2" fmla="*/ 12192000 w 12192000"/>
              <a:gd name="connsiteY2" fmla="*/ 3504824 h 3692092"/>
              <a:gd name="connsiteX3" fmla="*/ 12024691 w 12192000"/>
              <a:gd name="connsiteY3" fmla="*/ 3517794 h 3692092"/>
              <a:gd name="connsiteX4" fmla="*/ 160485 w 12192000"/>
              <a:gd name="connsiteY4" fmla="*/ 3663863 h 3692092"/>
              <a:gd name="connsiteX5" fmla="*/ 0 w 12192000"/>
              <a:gd name="connsiteY5" fmla="*/ 3692092 h 3692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p:spPr>
      </p:pic>
      <p:sp>
        <p:nvSpPr>
          <p:cNvPr id="12" name="Content Placeholder 11">
            <a:extLst>
              <a:ext uri="{FF2B5EF4-FFF2-40B4-BE49-F238E27FC236}">
                <a16:creationId xmlns:a16="http://schemas.microsoft.com/office/drawing/2014/main" id="{89F1B054-9C63-4A37-9A7E-AC87A1B1AF31}"/>
              </a:ext>
            </a:extLst>
          </p:cNvPr>
          <p:cNvSpPr>
            <a:spLocks noGrp="1"/>
          </p:cNvSpPr>
          <p:nvPr>
            <p:ph idx="1"/>
          </p:nvPr>
        </p:nvSpPr>
        <p:spPr>
          <a:xfrm>
            <a:off x="3169181" y="4004642"/>
            <a:ext cx="5614060" cy="2452687"/>
          </a:xfrm>
        </p:spPr>
        <p:txBody>
          <a:bodyPr anchor="ctr">
            <a:normAutofit/>
          </a:bodyPr>
          <a:lstStyle/>
          <a:p>
            <a:pPr marL="0" indent="0">
              <a:buNone/>
            </a:pPr>
            <a:r>
              <a:rPr lang="en-US" sz="2400" b="1" i="1" dirty="0"/>
              <a:t>“Seek the Lord, all you humble of the land, you who do what He commands.  Seek Righteousness, Seek Humility; perhaps you will be sheltered on the day of the Lord’s anger.”</a:t>
            </a:r>
          </a:p>
          <a:p>
            <a:pPr marL="0" indent="0">
              <a:buNone/>
            </a:pPr>
            <a:r>
              <a:rPr lang="en-US" sz="2400" b="1" i="1" dirty="0"/>
              <a:t>			Zep. 2:3 (NIV)</a:t>
            </a:r>
          </a:p>
          <a:p>
            <a:pPr marL="0" indent="0">
              <a:buNone/>
            </a:pPr>
            <a:endParaRPr lang="en-US" sz="1500" b="1" i="1" dirty="0"/>
          </a:p>
        </p:txBody>
      </p:sp>
    </p:spTree>
    <p:extLst>
      <p:ext uri="{BB962C8B-B14F-4D97-AF65-F5344CB8AC3E}">
        <p14:creationId xmlns:p14="http://schemas.microsoft.com/office/powerpoint/2010/main" val="4668677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FCCF1-1DD6-48ED-BDC8-7A60E189E17D}"/>
              </a:ext>
            </a:extLst>
          </p:cNvPr>
          <p:cNvSpPr>
            <a:spLocks noGrp="1"/>
          </p:cNvSpPr>
          <p:nvPr>
            <p:ph type="title"/>
          </p:nvPr>
        </p:nvSpPr>
        <p:spPr>
          <a:xfrm>
            <a:off x="360759" y="3752849"/>
            <a:ext cx="2468166" cy="2452687"/>
          </a:xfrm>
        </p:spPr>
        <p:txBody>
          <a:bodyPr anchor="ctr">
            <a:normAutofit/>
          </a:bodyPr>
          <a:lstStyle/>
          <a:p>
            <a:r>
              <a:rPr lang="en-US" sz="3100" dirty="0"/>
              <a:t>The Christian and Humility</a:t>
            </a:r>
          </a:p>
        </p:txBody>
      </p:sp>
      <p:pic>
        <p:nvPicPr>
          <p:cNvPr id="10" name="Content Placeholder 5">
            <a:extLst>
              <a:ext uri="{FF2B5EF4-FFF2-40B4-BE49-F238E27FC236}">
                <a16:creationId xmlns:a16="http://schemas.microsoft.com/office/drawing/2014/main" id="{03CB3746-C913-4E74-BD0D-DF0D88C857CB}"/>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9789" b="8069"/>
          <a:stretch/>
        </p:blipFill>
        <p:spPr>
          <a:xfrm>
            <a:off x="20" y="10"/>
            <a:ext cx="9143980" cy="3710603"/>
          </a:xfrm>
          <a:custGeom>
            <a:avLst/>
            <a:gdLst>
              <a:gd name="connsiteX0" fmla="*/ 0 w 12192000"/>
              <a:gd name="connsiteY0" fmla="*/ 0 h 3692092"/>
              <a:gd name="connsiteX1" fmla="*/ 12192000 w 12192000"/>
              <a:gd name="connsiteY1" fmla="*/ 0 h 3692092"/>
              <a:gd name="connsiteX2" fmla="*/ 12192000 w 12192000"/>
              <a:gd name="connsiteY2" fmla="*/ 3504824 h 3692092"/>
              <a:gd name="connsiteX3" fmla="*/ 12024691 w 12192000"/>
              <a:gd name="connsiteY3" fmla="*/ 3517794 h 3692092"/>
              <a:gd name="connsiteX4" fmla="*/ 160485 w 12192000"/>
              <a:gd name="connsiteY4" fmla="*/ 3663863 h 3692092"/>
              <a:gd name="connsiteX5" fmla="*/ 0 w 12192000"/>
              <a:gd name="connsiteY5" fmla="*/ 3692092 h 3692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p:spPr>
      </p:pic>
      <p:sp>
        <p:nvSpPr>
          <p:cNvPr id="12" name="Content Placeholder 11">
            <a:extLst>
              <a:ext uri="{FF2B5EF4-FFF2-40B4-BE49-F238E27FC236}">
                <a16:creationId xmlns:a16="http://schemas.microsoft.com/office/drawing/2014/main" id="{89F1B054-9C63-4A37-9A7E-AC87A1B1AF31}"/>
              </a:ext>
            </a:extLst>
          </p:cNvPr>
          <p:cNvSpPr>
            <a:spLocks noGrp="1"/>
          </p:cNvSpPr>
          <p:nvPr>
            <p:ph idx="1"/>
          </p:nvPr>
        </p:nvSpPr>
        <p:spPr>
          <a:xfrm>
            <a:off x="3169181" y="3938381"/>
            <a:ext cx="5614060" cy="2452687"/>
          </a:xfrm>
        </p:spPr>
        <p:txBody>
          <a:bodyPr anchor="ctr">
            <a:normAutofit/>
          </a:bodyPr>
          <a:lstStyle/>
          <a:p>
            <a:pPr marL="0" indent="0">
              <a:buNone/>
            </a:pPr>
            <a:r>
              <a:rPr lang="en-US" sz="2400" b="1" i="1" dirty="0"/>
              <a:t>“Who is Wise and Understanding among you?  Let him show it by his good life, by deeds done in the humility that comes from wisdom.”</a:t>
            </a:r>
          </a:p>
          <a:p>
            <a:pPr marL="0" indent="0">
              <a:buNone/>
            </a:pPr>
            <a:r>
              <a:rPr lang="en-US" sz="2400" b="1" i="1" dirty="0"/>
              <a:t>			James 3:13 (NIV)</a:t>
            </a:r>
          </a:p>
          <a:p>
            <a:pPr marL="0" indent="0">
              <a:buNone/>
            </a:pPr>
            <a:endParaRPr lang="en-US" sz="1500" b="1" i="1" dirty="0"/>
          </a:p>
        </p:txBody>
      </p:sp>
    </p:spTree>
    <p:extLst>
      <p:ext uri="{BB962C8B-B14F-4D97-AF65-F5344CB8AC3E}">
        <p14:creationId xmlns:p14="http://schemas.microsoft.com/office/powerpoint/2010/main" val="8761847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FCCF1-1DD6-48ED-BDC8-7A60E189E17D}"/>
              </a:ext>
            </a:extLst>
          </p:cNvPr>
          <p:cNvSpPr>
            <a:spLocks noGrp="1"/>
          </p:cNvSpPr>
          <p:nvPr>
            <p:ph type="title"/>
          </p:nvPr>
        </p:nvSpPr>
        <p:spPr>
          <a:xfrm>
            <a:off x="360759" y="3752849"/>
            <a:ext cx="2468166" cy="2452687"/>
          </a:xfrm>
        </p:spPr>
        <p:txBody>
          <a:bodyPr anchor="ctr">
            <a:normAutofit/>
          </a:bodyPr>
          <a:lstStyle/>
          <a:p>
            <a:r>
              <a:rPr lang="en-US" sz="3100" dirty="0"/>
              <a:t>The Christian and Humility</a:t>
            </a:r>
          </a:p>
        </p:txBody>
      </p:sp>
      <p:pic>
        <p:nvPicPr>
          <p:cNvPr id="10" name="Content Placeholder 5">
            <a:extLst>
              <a:ext uri="{FF2B5EF4-FFF2-40B4-BE49-F238E27FC236}">
                <a16:creationId xmlns:a16="http://schemas.microsoft.com/office/drawing/2014/main" id="{03CB3746-C913-4E74-BD0D-DF0D88C857CB}"/>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9789" b="8069"/>
          <a:stretch/>
        </p:blipFill>
        <p:spPr>
          <a:xfrm>
            <a:off x="20" y="10"/>
            <a:ext cx="9143980" cy="3710603"/>
          </a:xfrm>
          <a:custGeom>
            <a:avLst/>
            <a:gdLst>
              <a:gd name="connsiteX0" fmla="*/ 0 w 12192000"/>
              <a:gd name="connsiteY0" fmla="*/ 0 h 3692092"/>
              <a:gd name="connsiteX1" fmla="*/ 12192000 w 12192000"/>
              <a:gd name="connsiteY1" fmla="*/ 0 h 3692092"/>
              <a:gd name="connsiteX2" fmla="*/ 12192000 w 12192000"/>
              <a:gd name="connsiteY2" fmla="*/ 3504824 h 3692092"/>
              <a:gd name="connsiteX3" fmla="*/ 12024691 w 12192000"/>
              <a:gd name="connsiteY3" fmla="*/ 3517794 h 3692092"/>
              <a:gd name="connsiteX4" fmla="*/ 160485 w 12192000"/>
              <a:gd name="connsiteY4" fmla="*/ 3663863 h 3692092"/>
              <a:gd name="connsiteX5" fmla="*/ 0 w 12192000"/>
              <a:gd name="connsiteY5" fmla="*/ 3692092 h 3692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p:spPr>
      </p:pic>
      <p:sp>
        <p:nvSpPr>
          <p:cNvPr id="12" name="Content Placeholder 11">
            <a:extLst>
              <a:ext uri="{FF2B5EF4-FFF2-40B4-BE49-F238E27FC236}">
                <a16:creationId xmlns:a16="http://schemas.microsoft.com/office/drawing/2014/main" id="{89F1B054-9C63-4A37-9A7E-AC87A1B1AF31}"/>
              </a:ext>
            </a:extLst>
          </p:cNvPr>
          <p:cNvSpPr>
            <a:spLocks noGrp="1"/>
          </p:cNvSpPr>
          <p:nvPr>
            <p:ph idx="1"/>
          </p:nvPr>
        </p:nvSpPr>
        <p:spPr>
          <a:xfrm>
            <a:off x="3169181" y="3938381"/>
            <a:ext cx="5614060" cy="2452687"/>
          </a:xfrm>
        </p:spPr>
        <p:txBody>
          <a:bodyPr anchor="ctr">
            <a:normAutofit/>
          </a:bodyPr>
          <a:lstStyle/>
          <a:p>
            <a:pPr marL="0" indent="0">
              <a:buNone/>
            </a:pPr>
            <a:r>
              <a:rPr lang="en-US" sz="2400" b="1" i="1" dirty="0"/>
              <a:t>“When Pride Comes, then comes disgrace, but with humility comes wisdom.”</a:t>
            </a:r>
          </a:p>
          <a:p>
            <a:pPr marL="0" indent="0">
              <a:buNone/>
            </a:pPr>
            <a:r>
              <a:rPr lang="en-US" sz="2400" b="1" i="1" dirty="0"/>
              <a:t>			Prov. 11:2 (NIV)</a:t>
            </a:r>
          </a:p>
          <a:p>
            <a:pPr marL="0" indent="0">
              <a:buNone/>
            </a:pPr>
            <a:endParaRPr lang="en-US" sz="1500" b="1" i="1" dirty="0"/>
          </a:p>
        </p:txBody>
      </p:sp>
    </p:spTree>
    <p:extLst>
      <p:ext uri="{BB962C8B-B14F-4D97-AF65-F5344CB8AC3E}">
        <p14:creationId xmlns:p14="http://schemas.microsoft.com/office/powerpoint/2010/main" val="41855085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FCCF1-1DD6-48ED-BDC8-7A60E189E17D}"/>
              </a:ext>
            </a:extLst>
          </p:cNvPr>
          <p:cNvSpPr>
            <a:spLocks noGrp="1"/>
          </p:cNvSpPr>
          <p:nvPr>
            <p:ph type="title"/>
          </p:nvPr>
        </p:nvSpPr>
        <p:spPr>
          <a:xfrm>
            <a:off x="360759" y="3752849"/>
            <a:ext cx="2468166" cy="2452687"/>
          </a:xfrm>
        </p:spPr>
        <p:txBody>
          <a:bodyPr anchor="ctr">
            <a:normAutofit/>
          </a:bodyPr>
          <a:lstStyle/>
          <a:p>
            <a:r>
              <a:rPr lang="en-US" sz="3100" dirty="0"/>
              <a:t>The Christian and Humility</a:t>
            </a:r>
          </a:p>
        </p:txBody>
      </p:sp>
      <p:pic>
        <p:nvPicPr>
          <p:cNvPr id="10" name="Content Placeholder 5">
            <a:extLst>
              <a:ext uri="{FF2B5EF4-FFF2-40B4-BE49-F238E27FC236}">
                <a16:creationId xmlns:a16="http://schemas.microsoft.com/office/drawing/2014/main" id="{03CB3746-C913-4E74-BD0D-DF0D88C857CB}"/>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9789" b="8069"/>
          <a:stretch/>
        </p:blipFill>
        <p:spPr>
          <a:xfrm>
            <a:off x="20" y="10"/>
            <a:ext cx="9143980" cy="3710603"/>
          </a:xfrm>
          <a:custGeom>
            <a:avLst/>
            <a:gdLst>
              <a:gd name="connsiteX0" fmla="*/ 0 w 12192000"/>
              <a:gd name="connsiteY0" fmla="*/ 0 h 3692092"/>
              <a:gd name="connsiteX1" fmla="*/ 12192000 w 12192000"/>
              <a:gd name="connsiteY1" fmla="*/ 0 h 3692092"/>
              <a:gd name="connsiteX2" fmla="*/ 12192000 w 12192000"/>
              <a:gd name="connsiteY2" fmla="*/ 3504824 h 3692092"/>
              <a:gd name="connsiteX3" fmla="*/ 12024691 w 12192000"/>
              <a:gd name="connsiteY3" fmla="*/ 3517794 h 3692092"/>
              <a:gd name="connsiteX4" fmla="*/ 160485 w 12192000"/>
              <a:gd name="connsiteY4" fmla="*/ 3663863 h 3692092"/>
              <a:gd name="connsiteX5" fmla="*/ 0 w 12192000"/>
              <a:gd name="connsiteY5" fmla="*/ 3692092 h 3692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p:spPr>
      </p:pic>
      <p:sp>
        <p:nvSpPr>
          <p:cNvPr id="12" name="Content Placeholder 11">
            <a:extLst>
              <a:ext uri="{FF2B5EF4-FFF2-40B4-BE49-F238E27FC236}">
                <a16:creationId xmlns:a16="http://schemas.microsoft.com/office/drawing/2014/main" id="{89F1B054-9C63-4A37-9A7E-AC87A1B1AF31}"/>
              </a:ext>
            </a:extLst>
          </p:cNvPr>
          <p:cNvSpPr>
            <a:spLocks noGrp="1"/>
          </p:cNvSpPr>
          <p:nvPr>
            <p:ph idx="1"/>
          </p:nvPr>
        </p:nvSpPr>
        <p:spPr>
          <a:xfrm>
            <a:off x="3169181" y="3938381"/>
            <a:ext cx="5614060" cy="2452687"/>
          </a:xfrm>
        </p:spPr>
        <p:txBody>
          <a:bodyPr anchor="ctr">
            <a:normAutofit lnSpcReduction="10000"/>
          </a:bodyPr>
          <a:lstStyle/>
          <a:p>
            <a:pPr marL="0" indent="0">
              <a:buNone/>
            </a:pPr>
            <a:r>
              <a:rPr lang="en-US" sz="2400" b="1" i="1" dirty="0"/>
              <a:t>“Young men, in the same way be submissive to those who are older.  All of you, clothe yourselves with humility towards one another, because, God opposes the proud but gives grace to the humble.”</a:t>
            </a:r>
          </a:p>
          <a:p>
            <a:pPr marL="0" indent="0">
              <a:buNone/>
            </a:pPr>
            <a:r>
              <a:rPr lang="en-US" sz="2400" b="1" i="1" dirty="0"/>
              <a:t>			1 Peter 5:5 (NIV)</a:t>
            </a:r>
          </a:p>
          <a:p>
            <a:pPr marL="0" indent="0">
              <a:buNone/>
            </a:pPr>
            <a:endParaRPr lang="en-US" sz="1500" b="1" i="1" dirty="0"/>
          </a:p>
        </p:txBody>
      </p:sp>
    </p:spTree>
    <p:extLst>
      <p:ext uri="{BB962C8B-B14F-4D97-AF65-F5344CB8AC3E}">
        <p14:creationId xmlns:p14="http://schemas.microsoft.com/office/powerpoint/2010/main" val="25816279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FCCF1-1DD6-48ED-BDC8-7A60E189E17D}"/>
              </a:ext>
            </a:extLst>
          </p:cNvPr>
          <p:cNvSpPr>
            <a:spLocks noGrp="1"/>
          </p:cNvSpPr>
          <p:nvPr>
            <p:ph type="title"/>
          </p:nvPr>
        </p:nvSpPr>
        <p:spPr>
          <a:xfrm>
            <a:off x="360759" y="3752849"/>
            <a:ext cx="2468166" cy="2452687"/>
          </a:xfrm>
        </p:spPr>
        <p:txBody>
          <a:bodyPr anchor="ctr">
            <a:normAutofit/>
          </a:bodyPr>
          <a:lstStyle/>
          <a:p>
            <a:r>
              <a:rPr lang="en-US" sz="3100" dirty="0"/>
              <a:t>The Christian and Humility</a:t>
            </a:r>
          </a:p>
        </p:txBody>
      </p:sp>
      <p:pic>
        <p:nvPicPr>
          <p:cNvPr id="10" name="Content Placeholder 5">
            <a:extLst>
              <a:ext uri="{FF2B5EF4-FFF2-40B4-BE49-F238E27FC236}">
                <a16:creationId xmlns:a16="http://schemas.microsoft.com/office/drawing/2014/main" id="{03CB3746-C913-4E74-BD0D-DF0D88C857CB}"/>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9789" b="8069"/>
          <a:stretch/>
        </p:blipFill>
        <p:spPr>
          <a:xfrm>
            <a:off x="20" y="10"/>
            <a:ext cx="9143980" cy="3710603"/>
          </a:xfrm>
          <a:custGeom>
            <a:avLst/>
            <a:gdLst>
              <a:gd name="connsiteX0" fmla="*/ 0 w 12192000"/>
              <a:gd name="connsiteY0" fmla="*/ 0 h 3692092"/>
              <a:gd name="connsiteX1" fmla="*/ 12192000 w 12192000"/>
              <a:gd name="connsiteY1" fmla="*/ 0 h 3692092"/>
              <a:gd name="connsiteX2" fmla="*/ 12192000 w 12192000"/>
              <a:gd name="connsiteY2" fmla="*/ 3504824 h 3692092"/>
              <a:gd name="connsiteX3" fmla="*/ 12024691 w 12192000"/>
              <a:gd name="connsiteY3" fmla="*/ 3517794 h 3692092"/>
              <a:gd name="connsiteX4" fmla="*/ 160485 w 12192000"/>
              <a:gd name="connsiteY4" fmla="*/ 3663863 h 3692092"/>
              <a:gd name="connsiteX5" fmla="*/ 0 w 12192000"/>
              <a:gd name="connsiteY5" fmla="*/ 3692092 h 3692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p:spPr>
      </p:pic>
      <p:sp>
        <p:nvSpPr>
          <p:cNvPr id="12" name="Content Placeholder 11">
            <a:extLst>
              <a:ext uri="{FF2B5EF4-FFF2-40B4-BE49-F238E27FC236}">
                <a16:creationId xmlns:a16="http://schemas.microsoft.com/office/drawing/2014/main" id="{89F1B054-9C63-4A37-9A7E-AC87A1B1AF31}"/>
              </a:ext>
            </a:extLst>
          </p:cNvPr>
          <p:cNvSpPr>
            <a:spLocks noGrp="1"/>
          </p:cNvSpPr>
          <p:nvPr>
            <p:ph idx="1"/>
          </p:nvPr>
        </p:nvSpPr>
        <p:spPr>
          <a:xfrm>
            <a:off x="3169181" y="3752849"/>
            <a:ext cx="5614060" cy="2912994"/>
          </a:xfrm>
        </p:spPr>
        <p:txBody>
          <a:bodyPr anchor="ctr">
            <a:normAutofit/>
          </a:bodyPr>
          <a:lstStyle/>
          <a:p>
            <a:pPr marL="0" indent="0">
              <a:buNone/>
            </a:pPr>
            <a:r>
              <a:rPr lang="en-US" b="1" i="1" u="sng" dirty="0"/>
              <a:t>The Humility of God </a:t>
            </a:r>
            <a:r>
              <a:rPr lang="en-US" sz="2400" b="1" i="1" dirty="0"/>
              <a:t>–</a:t>
            </a:r>
          </a:p>
          <a:p>
            <a:pPr marL="0" indent="0">
              <a:buNone/>
            </a:pPr>
            <a:endParaRPr lang="en-US" sz="300" b="1" i="1" dirty="0"/>
          </a:p>
          <a:p>
            <a:pPr lvl="1">
              <a:buFont typeface="Wingdings" panose="05000000000000000000" pitchFamily="2" charset="2"/>
              <a:buChar char="Ø"/>
            </a:pPr>
            <a:r>
              <a:rPr lang="en-US" sz="2000" b="1" i="1" dirty="0"/>
              <a:t>God’s View of the Humble</a:t>
            </a:r>
          </a:p>
          <a:p>
            <a:pPr marL="914400" lvl="2" indent="0">
              <a:buNone/>
            </a:pPr>
            <a:r>
              <a:rPr lang="en-US" sz="1800" i="1" dirty="0"/>
              <a:t>Isaiah 57:15 ; 66:1-2</a:t>
            </a:r>
          </a:p>
          <a:p>
            <a:pPr lvl="1">
              <a:buFont typeface="Wingdings" panose="05000000000000000000" pitchFamily="2" charset="2"/>
              <a:buChar char="Ø"/>
            </a:pPr>
            <a:r>
              <a:rPr lang="en-US" sz="2000" b="1" i="1" dirty="0"/>
              <a:t>The Humility of God</a:t>
            </a:r>
          </a:p>
          <a:p>
            <a:pPr marL="914400" lvl="2" indent="0">
              <a:buNone/>
            </a:pPr>
            <a:r>
              <a:rPr lang="en-US" sz="1800" i="1" dirty="0"/>
              <a:t>Phil. 2:8</a:t>
            </a:r>
          </a:p>
          <a:p>
            <a:pPr lvl="1">
              <a:buFont typeface="Wingdings" panose="05000000000000000000" pitchFamily="2" charset="2"/>
              <a:buChar char="Ø"/>
            </a:pPr>
            <a:r>
              <a:rPr lang="en-US" sz="2000" b="1" i="1" dirty="0"/>
              <a:t>God’s Promise to the Humble</a:t>
            </a:r>
          </a:p>
          <a:p>
            <a:pPr marL="914400" lvl="2" indent="0">
              <a:buNone/>
            </a:pPr>
            <a:r>
              <a:rPr lang="en-US" sz="1800" i="1" dirty="0"/>
              <a:t>James 4:6 ; 1 Peter 5:6 ; Luke 18:1</a:t>
            </a:r>
            <a:r>
              <a:rPr lang="en-US" i="1" dirty="0"/>
              <a:t>4</a:t>
            </a:r>
            <a:r>
              <a:rPr lang="en-US" b="1" i="1" dirty="0"/>
              <a:t>	</a:t>
            </a:r>
            <a:endParaRPr lang="en-US" sz="1100" b="1" i="1" dirty="0"/>
          </a:p>
        </p:txBody>
      </p:sp>
    </p:spTree>
    <p:extLst>
      <p:ext uri="{BB962C8B-B14F-4D97-AF65-F5344CB8AC3E}">
        <p14:creationId xmlns:p14="http://schemas.microsoft.com/office/powerpoint/2010/main" val="381955020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nodeType="withEffect">
                                  <p:stCondLst>
                                    <p:cond delay="0"/>
                                  </p:stCondLst>
                                  <p:childTnLst>
                                    <p:set>
                                      <p:cBhvr>
                                        <p:cTn id="6" dur="1" fill="hold">
                                          <p:stCondLst>
                                            <p:cond delay="0"/>
                                          </p:stCondLst>
                                        </p:cTn>
                                        <p:tgtEl>
                                          <p:spTgt spid="12">
                                            <p:txEl>
                                              <p:pRg st="2" end="2"/>
                                            </p:txEl>
                                          </p:spTgt>
                                        </p:tgtEl>
                                        <p:attrNameLst>
                                          <p:attrName>style.visibility</p:attrName>
                                        </p:attrNameLst>
                                      </p:cBhvr>
                                      <p:to>
                                        <p:strVal val="visible"/>
                                      </p:to>
                                    </p:set>
                                    <p:anim calcmode="lin" valueType="num">
                                      <p:cBhvr additive="base">
                                        <p:cTn id="7" dur="500" fill="hold"/>
                                        <p:tgtEl>
                                          <p:spTgt spid="12">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6" fill="hold" nodeType="withEffect">
                                  <p:stCondLst>
                                    <p:cond delay="0"/>
                                  </p:stCondLst>
                                  <p:childTnLst>
                                    <p:set>
                                      <p:cBhvr>
                                        <p:cTn id="10" dur="1" fill="hold">
                                          <p:stCondLst>
                                            <p:cond delay="0"/>
                                          </p:stCondLst>
                                        </p:cTn>
                                        <p:tgtEl>
                                          <p:spTgt spid="12">
                                            <p:txEl>
                                              <p:pRg st="3" end="3"/>
                                            </p:txEl>
                                          </p:spTgt>
                                        </p:tgtEl>
                                        <p:attrNameLst>
                                          <p:attrName>style.visibility</p:attrName>
                                        </p:attrNameLst>
                                      </p:cBhvr>
                                      <p:to>
                                        <p:strVal val="visible"/>
                                      </p:to>
                                    </p:set>
                                    <p:anim calcmode="lin" valueType="num">
                                      <p:cBhvr additive="base">
                                        <p:cTn id="11" dur="500" fill="hold"/>
                                        <p:tgtEl>
                                          <p:spTgt spid="12">
                                            <p:txEl>
                                              <p:pRg st="3" end="3"/>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6" fill="hold" nodeType="clickEffect">
                                  <p:stCondLst>
                                    <p:cond delay="0"/>
                                  </p:stCondLst>
                                  <p:childTnLst>
                                    <p:set>
                                      <p:cBhvr>
                                        <p:cTn id="16" dur="1" fill="hold">
                                          <p:stCondLst>
                                            <p:cond delay="0"/>
                                          </p:stCondLst>
                                        </p:cTn>
                                        <p:tgtEl>
                                          <p:spTgt spid="12">
                                            <p:txEl>
                                              <p:pRg st="4" end="4"/>
                                            </p:txEl>
                                          </p:spTgt>
                                        </p:tgtEl>
                                        <p:attrNameLst>
                                          <p:attrName>style.visibility</p:attrName>
                                        </p:attrNameLst>
                                      </p:cBhvr>
                                      <p:to>
                                        <p:strVal val="visible"/>
                                      </p:to>
                                    </p:set>
                                    <p:anim calcmode="lin" valueType="num">
                                      <p:cBhvr additive="base">
                                        <p:cTn id="17" dur="500" fill="hold"/>
                                        <p:tgtEl>
                                          <p:spTgt spid="12">
                                            <p:txEl>
                                              <p:pRg st="4" end="4"/>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12">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6" fill="hold" nodeType="withEffect">
                                  <p:stCondLst>
                                    <p:cond delay="0"/>
                                  </p:stCondLst>
                                  <p:childTnLst>
                                    <p:set>
                                      <p:cBhvr>
                                        <p:cTn id="20" dur="1" fill="hold">
                                          <p:stCondLst>
                                            <p:cond delay="0"/>
                                          </p:stCondLst>
                                        </p:cTn>
                                        <p:tgtEl>
                                          <p:spTgt spid="12">
                                            <p:txEl>
                                              <p:pRg st="5" end="5"/>
                                            </p:txEl>
                                          </p:spTgt>
                                        </p:tgtEl>
                                        <p:attrNameLst>
                                          <p:attrName>style.visibility</p:attrName>
                                        </p:attrNameLst>
                                      </p:cBhvr>
                                      <p:to>
                                        <p:strVal val="visible"/>
                                      </p:to>
                                    </p:set>
                                    <p:anim calcmode="lin" valueType="num">
                                      <p:cBhvr additive="base">
                                        <p:cTn id="21" dur="500" fill="hold"/>
                                        <p:tgtEl>
                                          <p:spTgt spid="12">
                                            <p:txEl>
                                              <p:pRg st="5" end="5"/>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1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6" fill="hold" nodeType="clickEffect">
                                  <p:stCondLst>
                                    <p:cond delay="0"/>
                                  </p:stCondLst>
                                  <p:childTnLst>
                                    <p:set>
                                      <p:cBhvr>
                                        <p:cTn id="26" dur="1" fill="hold">
                                          <p:stCondLst>
                                            <p:cond delay="0"/>
                                          </p:stCondLst>
                                        </p:cTn>
                                        <p:tgtEl>
                                          <p:spTgt spid="12">
                                            <p:txEl>
                                              <p:pRg st="6" end="6"/>
                                            </p:txEl>
                                          </p:spTgt>
                                        </p:tgtEl>
                                        <p:attrNameLst>
                                          <p:attrName>style.visibility</p:attrName>
                                        </p:attrNameLst>
                                      </p:cBhvr>
                                      <p:to>
                                        <p:strVal val="visible"/>
                                      </p:to>
                                    </p:set>
                                    <p:anim calcmode="lin" valueType="num">
                                      <p:cBhvr additive="base">
                                        <p:cTn id="27" dur="500" fill="hold"/>
                                        <p:tgtEl>
                                          <p:spTgt spid="12">
                                            <p:txEl>
                                              <p:pRg st="6" end="6"/>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12">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6" fill="hold" nodeType="withEffect">
                                  <p:stCondLst>
                                    <p:cond delay="0"/>
                                  </p:stCondLst>
                                  <p:childTnLst>
                                    <p:set>
                                      <p:cBhvr>
                                        <p:cTn id="30" dur="1" fill="hold">
                                          <p:stCondLst>
                                            <p:cond delay="0"/>
                                          </p:stCondLst>
                                        </p:cTn>
                                        <p:tgtEl>
                                          <p:spTgt spid="12">
                                            <p:txEl>
                                              <p:pRg st="7" end="7"/>
                                            </p:txEl>
                                          </p:spTgt>
                                        </p:tgtEl>
                                        <p:attrNameLst>
                                          <p:attrName>style.visibility</p:attrName>
                                        </p:attrNameLst>
                                      </p:cBhvr>
                                      <p:to>
                                        <p:strVal val="visible"/>
                                      </p:to>
                                    </p:set>
                                    <p:anim calcmode="lin" valueType="num">
                                      <p:cBhvr additive="base">
                                        <p:cTn id="31" dur="500" fill="hold"/>
                                        <p:tgtEl>
                                          <p:spTgt spid="12">
                                            <p:txEl>
                                              <p:pRg st="7" end="7"/>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FCCF1-1DD6-48ED-BDC8-7A60E189E17D}"/>
              </a:ext>
            </a:extLst>
          </p:cNvPr>
          <p:cNvSpPr>
            <a:spLocks noGrp="1"/>
          </p:cNvSpPr>
          <p:nvPr>
            <p:ph type="title"/>
          </p:nvPr>
        </p:nvSpPr>
        <p:spPr>
          <a:xfrm>
            <a:off x="360759" y="3752849"/>
            <a:ext cx="2468166" cy="2452687"/>
          </a:xfrm>
        </p:spPr>
        <p:txBody>
          <a:bodyPr anchor="ctr">
            <a:normAutofit/>
          </a:bodyPr>
          <a:lstStyle/>
          <a:p>
            <a:r>
              <a:rPr lang="en-US" sz="3100" dirty="0"/>
              <a:t>The Christian and Humility</a:t>
            </a:r>
          </a:p>
        </p:txBody>
      </p:sp>
      <p:pic>
        <p:nvPicPr>
          <p:cNvPr id="10" name="Content Placeholder 5">
            <a:extLst>
              <a:ext uri="{FF2B5EF4-FFF2-40B4-BE49-F238E27FC236}">
                <a16:creationId xmlns:a16="http://schemas.microsoft.com/office/drawing/2014/main" id="{03CB3746-C913-4E74-BD0D-DF0D88C857CB}"/>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9789" b="8069"/>
          <a:stretch/>
        </p:blipFill>
        <p:spPr>
          <a:xfrm>
            <a:off x="20" y="10"/>
            <a:ext cx="9143980" cy="3710603"/>
          </a:xfrm>
          <a:custGeom>
            <a:avLst/>
            <a:gdLst>
              <a:gd name="connsiteX0" fmla="*/ 0 w 12192000"/>
              <a:gd name="connsiteY0" fmla="*/ 0 h 3692092"/>
              <a:gd name="connsiteX1" fmla="*/ 12192000 w 12192000"/>
              <a:gd name="connsiteY1" fmla="*/ 0 h 3692092"/>
              <a:gd name="connsiteX2" fmla="*/ 12192000 w 12192000"/>
              <a:gd name="connsiteY2" fmla="*/ 3504824 h 3692092"/>
              <a:gd name="connsiteX3" fmla="*/ 12024691 w 12192000"/>
              <a:gd name="connsiteY3" fmla="*/ 3517794 h 3692092"/>
              <a:gd name="connsiteX4" fmla="*/ 160485 w 12192000"/>
              <a:gd name="connsiteY4" fmla="*/ 3663863 h 3692092"/>
              <a:gd name="connsiteX5" fmla="*/ 0 w 12192000"/>
              <a:gd name="connsiteY5" fmla="*/ 3692092 h 3692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p:spPr>
      </p:pic>
      <p:sp>
        <p:nvSpPr>
          <p:cNvPr id="12" name="Content Placeholder 11">
            <a:extLst>
              <a:ext uri="{FF2B5EF4-FFF2-40B4-BE49-F238E27FC236}">
                <a16:creationId xmlns:a16="http://schemas.microsoft.com/office/drawing/2014/main" id="{89F1B054-9C63-4A37-9A7E-AC87A1B1AF31}"/>
              </a:ext>
            </a:extLst>
          </p:cNvPr>
          <p:cNvSpPr>
            <a:spLocks noGrp="1"/>
          </p:cNvSpPr>
          <p:nvPr>
            <p:ph idx="1"/>
          </p:nvPr>
        </p:nvSpPr>
        <p:spPr>
          <a:xfrm>
            <a:off x="3169181" y="3898624"/>
            <a:ext cx="5974819" cy="2452687"/>
          </a:xfrm>
        </p:spPr>
        <p:txBody>
          <a:bodyPr anchor="ctr">
            <a:normAutofit/>
          </a:bodyPr>
          <a:lstStyle/>
          <a:p>
            <a:pPr marL="0" indent="0">
              <a:buNone/>
            </a:pPr>
            <a:r>
              <a:rPr lang="en-US" b="1" i="1" u="sng" dirty="0"/>
              <a:t>Humility in Our Relationships </a:t>
            </a:r>
            <a:r>
              <a:rPr lang="en-US" sz="2400" b="1" i="1" dirty="0"/>
              <a:t>–</a:t>
            </a:r>
          </a:p>
          <a:p>
            <a:pPr marL="0" indent="0">
              <a:buNone/>
            </a:pPr>
            <a:endParaRPr lang="en-US" sz="1200" b="1" i="1" dirty="0"/>
          </a:p>
          <a:p>
            <a:pPr lvl="1">
              <a:buFont typeface="Wingdings" panose="05000000000000000000" pitchFamily="2" charset="2"/>
              <a:buChar char="Ø"/>
            </a:pPr>
            <a:r>
              <a:rPr lang="en-US" sz="2000" b="1" i="1" dirty="0"/>
              <a:t>Humility before God</a:t>
            </a:r>
          </a:p>
          <a:p>
            <a:pPr lvl="1">
              <a:buFont typeface="Wingdings" panose="05000000000000000000" pitchFamily="2" charset="2"/>
              <a:buChar char="Ø"/>
            </a:pPr>
            <a:endParaRPr lang="en-US" sz="900" b="1" i="1" dirty="0"/>
          </a:p>
          <a:p>
            <a:pPr lvl="1">
              <a:buFont typeface="Wingdings" panose="05000000000000000000" pitchFamily="2" charset="2"/>
              <a:buChar char="Ø"/>
            </a:pPr>
            <a:r>
              <a:rPr lang="en-US" sz="2000" b="1" i="1" dirty="0"/>
              <a:t>Humility before God’s Word</a:t>
            </a:r>
          </a:p>
          <a:p>
            <a:pPr lvl="1">
              <a:buFont typeface="Wingdings" panose="05000000000000000000" pitchFamily="2" charset="2"/>
              <a:buChar char="Ø"/>
            </a:pPr>
            <a:endParaRPr lang="en-US" sz="900" b="1" i="1" dirty="0"/>
          </a:p>
          <a:p>
            <a:pPr lvl="1">
              <a:buFont typeface="Wingdings" panose="05000000000000000000" pitchFamily="2" charset="2"/>
              <a:buChar char="Ø"/>
            </a:pPr>
            <a:r>
              <a:rPr lang="en-US" sz="2000" b="1" i="1" dirty="0"/>
              <a:t>Humility concerning Ourselves</a:t>
            </a:r>
            <a:r>
              <a:rPr lang="en-US" sz="2400" b="1" i="1" dirty="0"/>
              <a:t>	</a:t>
            </a:r>
            <a:endParaRPr lang="en-US" sz="1500" b="1" i="1" dirty="0"/>
          </a:p>
        </p:txBody>
      </p:sp>
    </p:spTree>
    <p:extLst>
      <p:ext uri="{BB962C8B-B14F-4D97-AF65-F5344CB8AC3E}">
        <p14:creationId xmlns:p14="http://schemas.microsoft.com/office/powerpoint/2010/main" val="332710800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12">
                                            <p:txEl>
                                              <p:pRg st="2" end="2"/>
                                            </p:txEl>
                                          </p:spTgt>
                                        </p:tgtEl>
                                        <p:attrNameLst>
                                          <p:attrName>style.visibility</p:attrName>
                                        </p:attrNameLst>
                                      </p:cBhvr>
                                      <p:to>
                                        <p:strVal val="visible"/>
                                      </p:to>
                                    </p:set>
                                    <p:anim calcmode="lin" valueType="num">
                                      <p:cBhvr additive="base">
                                        <p:cTn id="7" dur="500" fill="hold"/>
                                        <p:tgtEl>
                                          <p:spTgt spid="12">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2">
                                            <p:txEl>
                                              <p:pRg st="4" end="4"/>
                                            </p:txEl>
                                          </p:spTgt>
                                        </p:tgtEl>
                                        <p:attrNameLst>
                                          <p:attrName>style.visibility</p:attrName>
                                        </p:attrNameLst>
                                      </p:cBhvr>
                                      <p:to>
                                        <p:strVal val="visible"/>
                                      </p:to>
                                    </p:set>
                                    <p:anim calcmode="lin" valueType="num">
                                      <p:cBhvr additive="base">
                                        <p:cTn id="13" dur="500" fill="hold"/>
                                        <p:tgtEl>
                                          <p:spTgt spid="12">
                                            <p:txEl>
                                              <p:pRg st="4" end="4"/>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2">
                                            <p:txEl>
                                              <p:pRg st="6" end="6"/>
                                            </p:txEl>
                                          </p:spTgt>
                                        </p:tgtEl>
                                        <p:attrNameLst>
                                          <p:attrName>style.visibility</p:attrName>
                                        </p:attrNameLst>
                                      </p:cBhvr>
                                      <p:to>
                                        <p:strVal val="visible"/>
                                      </p:to>
                                    </p:set>
                                    <p:anim calcmode="lin" valueType="num">
                                      <p:cBhvr additive="base">
                                        <p:cTn id="19" dur="500" fill="hold"/>
                                        <p:tgtEl>
                                          <p:spTgt spid="12">
                                            <p:txEl>
                                              <p:pRg st="6" end="6"/>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2">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FCCF1-1DD6-48ED-BDC8-7A60E189E17D}"/>
              </a:ext>
            </a:extLst>
          </p:cNvPr>
          <p:cNvSpPr>
            <a:spLocks noGrp="1"/>
          </p:cNvSpPr>
          <p:nvPr>
            <p:ph type="title"/>
          </p:nvPr>
        </p:nvSpPr>
        <p:spPr>
          <a:xfrm>
            <a:off x="360759" y="3752849"/>
            <a:ext cx="2468166" cy="2452687"/>
          </a:xfrm>
        </p:spPr>
        <p:txBody>
          <a:bodyPr anchor="ctr">
            <a:normAutofit/>
          </a:bodyPr>
          <a:lstStyle/>
          <a:p>
            <a:r>
              <a:rPr lang="en-US" sz="3100" dirty="0"/>
              <a:t>The Christian and Humility</a:t>
            </a:r>
          </a:p>
        </p:txBody>
      </p:sp>
      <p:pic>
        <p:nvPicPr>
          <p:cNvPr id="10" name="Content Placeholder 5">
            <a:extLst>
              <a:ext uri="{FF2B5EF4-FFF2-40B4-BE49-F238E27FC236}">
                <a16:creationId xmlns:a16="http://schemas.microsoft.com/office/drawing/2014/main" id="{03CB3746-C913-4E74-BD0D-DF0D88C857CB}"/>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9789" b="8069"/>
          <a:stretch/>
        </p:blipFill>
        <p:spPr>
          <a:xfrm>
            <a:off x="20" y="10"/>
            <a:ext cx="9143980" cy="3710603"/>
          </a:xfrm>
          <a:custGeom>
            <a:avLst/>
            <a:gdLst>
              <a:gd name="connsiteX0" fmla="*/ 0 w 12192000"/>
              <a:gd name="connsiteY0" fmla="*/ 0 h 3692092"/>
              <a:gd name="connsiteX1" fmla="*/ 12192000 w 12192000"/>
              <a:gd name="connsiteY1" fmla="*/ 0 h 3692092"/>
              <a:gd name="connsiteX2" fmla="*/ 12192000 w 12192000"/>
              <a:gd name="connsiteY2" fmla="*/ 3504824 h 3692092"/>
              <a:gd name="connsiteX3" fmla="*/ 12024691 w 12192000"/>
              <a:gd name="connsiteY3" fmla="*/ 3517794 h 3692092"/>
              <a:gd name="connsiteX4" fmla="*/ 160485 w 12192000"/>
              <a:gd name="connsiteY4" fmla="*/ 3663863 h 3692092"/>
              <a:gd name="connsiteX5" fmla="*/ 0 w 12192000"/>
              <a:gd name="connsiteY5" fmla="*/ 3692092 h 3692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p:spPr>
      </p:pic>
      <p:sp>
        <p:nvSpPr>
          <p:cNvPr id="12" name="Content Placeholder 11">
            <a:extLst>
              <a:ext uri="{FF2B5EF4-FFF2-40B4-BE49-F238E27FC236}">
                <a16:creationId xmlns:a16="http://schemas.microsoft.com/office/drawing/2014/main" id="{89F1B054-9C63-4A37-9A7E-AC87A1B1AF31}"/>
              </a:ext>
            </a:extLst>
          </p:cNvPr>
          <p:cNvSpPr>
            <a:spLocks noGrp="1"/>
          </p:cNvSpPr>
          <p:nvPr>
            <p:ph idx="1"/>
          </p:nvPr>
        </p:nvSpPr>
        <p:spPr>
          <a:xfrm>
            <a:off x="3169181" y="3964885"/>
            <a:ext cx="5974819" cy="2452687"/>
          </a:xfrm>
        </p:spPr>
        <p:txBody>
          <a:bodyPr anchor="ctr">
            <a:normAutofit lnSpcReduction="10000"/>
          </a:bodyPr>
          <a:lstStyle/>
          <a:p>
            <a:pPr marL="0" indent="0">
              <a:buNone/>
            </a:pPr>
            <a:r>
              <a:rPr lang="en-US" b="1" i="1" u="sng" dirty="0"/>
              <a:t>Humility in Our Relationships </a:t>
            </a:r>
            <a:r>
              <a:rPr lang="en-US" b="1" i="1" dirty="0"/>
              <a:t>–</a:t>
            </a:r>
          </a:p>
          <a:p>
            <a:pPr marL="0" indent="0">
              <a:buNone/>
            </a:pPr>
            <a:endParaRPr lang="en-US" sz="1200" b="1" i="1" dirty="0"/>
          </a:p>
          <a:p>
            <a:pPr lvl="1">
              <a:buFont typeface="Wingdings" panose="05000000000000000000" pitchFamily="2" charset="2"/>
              <a:buChar char="Ø"/>
            </a:pPr>
            <a:r>
              <a:rPr lang="en-US" sz="2200" b="1" i="1" dirty="0"/>
              <a:t>Humility towards Others</a:t>
            </a:r>
          </a:p>
          <a:p>
            <a:pPr marL="914400" lvl="2" indent="0">
              <a:buNone/>
            </a:pPr>
            <a:r>
              <a:rPr lang="en-US" sz="1900" i="1" dirty="0"/>
              <a:t>Phil 2:3-4</a:t>
            </a:r>
            <a:endParaRPr lang="en-US" sz="900" b="1" i="1" dirty="0"/>
          </a:p>
          <a:p>
            <a:pPr lvl="1">
              <a:buFont typeface="Wingdings" panose="05000000000000000000" pitchFamily="2" charset="2"/>
              <a:buChar char="Ø"/>
            </a:pPr>
            <a:r>
              <a:rPr lang="en-US" sz="2200" b="1" i="1" dirty="0"/>
              <a:t>Humility in Conflict</a:t>
            </a:r>
          </a:p>
          <a:p>
            <a:pPr marL="914400" lvl="2" indent="0">
              <a:buNone/>
            </a:pPr>
            <a:r>
              <a:rPr lang="en-US" sz="1800" i="1" dirty="0"/>
              <a:t>1 John 4:12</a:t>
            </a:r>
            <a:endParaRPr lang="en-US" sz="900" b="1" i="1" dirty="0"/>
          </a:p>
          <a:p>
            <a:pPr marL="457200" lvl="1" indent="0">
              <a:buNone/>
            </a:pPr>
            <a:r>
              <a:rPr lang="en-US" sz="2400" b="1" i="1" dirty="0"/>
              <a:t>		</a:t>
            </a:r>
            <a:endParaRPr lang="en-US" sz="1500" b="1" i="1" dirty="0"/>
          </a:p>
        </p:txBody>
      </p:sp>
    </p:spTree>
    <p:extLst>
      <p:ext uri="{BB962C8B-B14F-4D97-AF65-F5344CB8AC3E}">
        <p14:creationId xmlns:p14="http://schemas.microsoft.com/office/powerpoint/2010/main" val="222641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12">
                                            <p:txEl>
                                              <p:pRg st="2" end="2"/>
                                            </p:txEl>
                                          </p:spTgt>
                                        </p:tgtEl>
                                        <p:attrNameLst>
                                          <p:attrName>style.visibility</p:attrName>
                                        </p:attrNameLst>
                                      </p:cBhvr>
                                      <p:to>
                                        <p:strVal val="visible"/>
                                      </p:to>
                                    </p:set>
                                    <p:anim calcmode="lin" valueType="num">
                                      <p:cBhvr additive="base">
                                        <p:cTn id="7" dur="500" fill="hold"/>
                                        <p:tgtEl>
                                          <p:spTgt spid="12">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2">
                                            <p:txEl>
                                              <p:pRg st="3" end="3"/>
                                            </p:txEl>
                                          </p:spTgt>
                                        </p:tgtEl>
                                        <p:attrNameLst>
                                          <p:attrName>style.visibility</p:attrName>
                                        </p:attrNameLst>
                                      </p:cBhvr>
                                      <p:to>
                                        <p:strVal val="visible"/>
                                      </p:to>
                                    </p:set>
                                    <p:anim calcmode="lin" valueType="num">
                                      <p:cBhvr additive="base">
                                        <p:cTn id="11" dur="500" fill="hold"/>
                                        <p:tgtEl>
                                          <p:spTgt spid="12">
                                            <p:txEl>
                                              <p:pRg st="3" end="3"/>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12">
                                            <p:txEl>
                                              <p:pRg st="4" end="4"/>
                                            </p:txEl>
                                          </p:spTgt>
                                        </p:tgtEl>
                                        <p:attrNameLst>
                                          <p:attrName>style.visibility</p:attrName>
                                        </p:attrNameLst>
                                      </p:cBhvr>
                                      <p:to>
                                        <p:strVal val="visible"/>
                                      </p:to>
                                    </p:set>
                                    <p:anim calcmode="lin" valueType="num">
                                      <p:cBhvr additive="base">
                                        <p:cTn id="17" dur="500" fill="hold"/>
                                        <p:tgtEl>
                                          <p:spTgt spid="12">
                                            <p:txEl>
                                              <p:pRg st="4" end="4"/>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12">
                                            <p:txEl>
                                              <p:pRg st="4" end="4"/>
                                            </p:txEl>
                                          </p:spTgt>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12">
                                            <p:txEl>
                                              <p:pRg st="5" end="5"/>
                                            </p:txEl>
                                          </p:spTgt>
                                        </p:tgtEl>
                                        <p:attrNameLst>
                                          <p:attrName>style.visibility</p:attrName>
                                        </p:attrNameLst>
                                      </p:cBhvr>
                                      <p:to>
                                        <p:strVal val="visible"/>
                                      </p:to>
                                    </p:set>
                                    <p:anim calcmode="lin" valueType="num">
                                      <p:cBhvr additive="base">
                                        <p:cTn id="21" dur="500" fill="hold"/>
                                        <p:tgtEl>
                                          <p:spTgt spid="12">
                                            <p:txEl>
                                              <p:pRg st="5" end="5"/>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12">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101</TotalTime>
  <Words>292</Words>
  <Application>Microsoft Office PowerPoint</Application>
  <PresentationFormat>On-screen Show (4:3)</PresentationFormat>
  <Paragraphs>59</Paragraphs>
  <Slides>13</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Calibri Light</vt:lpstr>
      <vt:lpstr>Wingdings</vt:lpstr>
      <vt:lpstr>Office Theme</vt:lpstr>
      <vt:lpstr>2_Office Theme</vt:lpstr>
      <vt:lpstr>PowerPoint Presentation</vt:lpstr>
      <vt:lpstr>The Christian and Humility</vt:lpstr>
      <vt:lpstr>The Christian and Humility</vt:lpstr>
      <vt:lpstr>The Christian and Humility</vt:lpstr>
      <vt:lpstr>The Christian and Humility</vt:lpstr>
      <vt:lpstr>The Christian and Humility</vt:lpstr>
      <vt:lpstr>The Christian and Humility</vt:lpstr>
      <vt:lpstr>The Christian and Humility</vt:lpstr>
      <vt:lpstr>The Christian and Humility</vt:lpstr>
      <vt:lpstr>The Christian and Humility</vt:lpstr>
      <vt:lpstr>The Christian and Humility</vt:lpstr>
      <vt:lpstr>The Christian and Humility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Hepner</dc:creator>
  <cp:lastModifiedBy>Michael Hepner</cp:lastModifiedBy>
  <cp:revision>15</cp:revision>
  <dcterms:created xsi:type="dcterms:W3CDTF">2013-03-24T12:46:42Z</dcterms:created>
  <dcterms:modified xsi:type="dcterms:W3CDTF">2019-04-25T14:31:45Z</dcterms:modified>
</cp:coreProperties>
</file>