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6"/>
  </p:notesMasterIdLst>
  <p:sldIdLst>
    <p:sldId id="257" r:id="rId3"/>
    <p:sldId id="256" r:id="rId4"/>
    <p:sldId id="272" r:id="rId5"/>
    <p:sldId id="259" r:id="rId6"/>
    <p:sldId id="271" r:id="rId7"/>
    <p:sldId id="260" r:id="rId8"/>
    <p:sldId id="274" r:id="rId9"/>
    <p:sldId id="275" r:id="rId10"/>
    <p:sldId id="261" r:id="rId11"/>
    <p:sldId id="277" r:id="rId12"/>
    <p:sldId id="278" r:id="rId13"/>
    <p:sldId id="276" r:id="rId14"/>
    <p:sldId id="258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79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94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B56E6A-D97A-4C99-9A8E-1C89397FDCFD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086853-989C-46D4-8C61-26307CE00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462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B155-1D34-46C0-8115-D9BC3011D696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24E8-D711-45AD-A766-765F7DD22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792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B155-1D34-46C0-8115-D9BC3011D696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24E8-D711-45AD-A766-765F7DD22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672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B155-1D34-46C0-8115-D9BC3011D696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24E8-D711-45AD-A766-765F7DD22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9871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B155-1D34-46C0-8115-D9BC3011D696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24E8-D711-45AD-A766-765F7DD22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9715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B155-1D34-46C0-8115-D9BC3011D696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24E8-D711-45AD-A766-765F7DD22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5279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B155-1D34-46C0-8115-D9BC3011D696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24E8-D711-45AD-A766-765F7DD22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5877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B155-1D34-46C0-8115-D9BC3011D696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24E8-D711-45AD-A766-765F7DD22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517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B155-1D34-46C0-8115-D9BC3011D696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24E8-D711-45AD-A766-765F7DD22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4954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B155-1D34-46C0-8115-D9BC3011D696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24E8-D711-45AD-A766-765F7DD22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5658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B155-1D34-46C0-8115-D9BC3011D696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24E8-D711-45AD-A766-765F7DD22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1477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B155-1D34-46C0-8115-D9BC3011D696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24E8-D711-45AD-A766-765F7DD22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965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B155-1D34-46C0-8115-D9BC3011D696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24E8-D711-45AD-A766-765F7DD22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9435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B155-1D34-46C0-8115-D9BC3011D696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24E8-D711-45AD-A766-765F7DD22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1614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B155-1D34-46C0-8115-D9BC3011D696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24E8-D711-45AD-A766-765F7DD22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8619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B155-1D34-46C0-8115-D9BC3011D696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24E8-D711-45AD-A766-765F7DD22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008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B155-1D34-46C0-8115-D9BC3011D696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24E8-D711-45AD-A766-765F7DD22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397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B155-1D34-46C0-8115-D9BC3011D696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24E8-D711-45AD-A766-765F7DD22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643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B155-1D34-46C0-8115-D9BC3011D696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24E8-D711-45AD-A766-765F7DD22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8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B155-1D34-46C0-8115-D9BC3011D696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24E8-D711-45AD-A766-765F7DD22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389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B155-1D34-46C0-8115-D9BC3011D696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24E8-D711-45AD-A766-765F7DD22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135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B155-1D34-46C0-8115-D9BC3011D696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24E8-D711-45AD-A766-765F7DD22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222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B155-1D34-46C0-8115-D9BC3011D696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24E8-D711-45AD-A766-765F7DD22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426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AB155-1D34-46C0-8115-D9BC3011D696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724E8-D711-45AD-A766-765F7DD22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6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AB155-1D34-46C0-8115-D9BC3011D696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724E8-D711-45AD-A766-765F7DD22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1157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11546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BF2B5-A214-4A6E-887B-AD073906D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2. Sowing the Seed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B3C7A5-9453-4796-870D-CB759ADCA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“And daily in the temple, and in every house, they did not cease teaching and preaching Jesus as the Christ” (Acts 5:42)</a:t>
            </a:r>
          </a:p>
          <a:p>
            <a:r>
              <a:rPr lang="en-US" b="1" dirty="0"/>
              <a:t>“Then the word of God spread, and the number of the disciples multiplied greatly in Jerusalem…” (Acts 6:7)</a:t>
            </a:r>
          </a:p>
          <a:p>
            <a:r>
              <a:rPr lang="en-US" b="1" dirty="0"/>
              <a:t>“Therefore those who were scattered went everywhere preaching the word” (Acts 8:4)</a:t>
            </a:r>
          </a:p>
          <a:p>
            <a:r>
              <a:rPr lang="en-US" b="1" dirty="0"/>
              <a:t>“But the word of God grew and multiplied” </a:t>
            </a:r>
            <a:br>
              <a:rPr lang="en-US" b="1" dirty="0"/>
            </a:br>
            <a:r>
              <a:rPr lang="en-US" b="1" dirty="0"/>
              <a:t>(Acts 12:24)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81878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BF2B5-A214-4A6E-887B-AD073906D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2. Sowing the Seed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B3C7A5-9453-4796-870D-CB759ADCA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“And the word of the Lord was being spread throughout all the region” (Acts 13:49)</a:t>
            </a:r>
          </a:p>
          <a:p>
            <a:r>
              <a:rPr lang="en-US" b="1" dirty="0"/>
              <a:t>“And this continued for two years, so that all who dwelt in Asia heard the word of the Lord Jesus, both Jews and Greeks” (Acts 19:10)</a:t>
            </a:r>
          </a:p>
          <a:p>
            <a:r>
              <a:rPr lang="en-US" b="1" dirty="0"/>
              <a:t>“So the word of the Lord grew mightily and prevailed” (Acts 19:20)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51973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BF2B5-A214-4A6E-887B-AD073906D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2. Sowing the Seed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B3C7A5-9453-4796-870D-CB759ADCA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/>
              <a:t>Consider Paul’s approach:</a:t>
            </a:r>
          </a:p>
          <a:p>
            <a:pPr marL="0" indent="0" algn="ctr">
              <a:buNone/>
            </a:pPr>
            <a:endParaRPr lang="en-US" sz="800" b="1" dirty="0"/>
          </a:p>
          <a:p>
            <a:r>
              <a:rPr lang="en-US" b="1" i="1" dirty="0"/>
              <a:t>“I am ready to preach” </a:t>
            </a:r>
            <a:r>
              <a:rPr lang="en-US" b="1" dirty="0"/>
              <a:t>(Rom. 1:15)</a:t>
            </a:r>
          </a:p>
          <a:p>
            <a:r>
              <a:rPr lang="en-US" b="1" dirty="0"/>
              <a:t>Paul desired to take the gospel where it had not been preached before (Rom. 15:20)</a:t>
            </a:r>
          </a:p>
          <a:p>
            <a:r>
              <a:rPr lang="en-US" b="1" dirty="0"/>
              <a:t>He solicited prayers for open doors, courage, and wisdom (Col. 4:2-4) </a:t>
            </a:r>
          </a:p>
          <a:p>
            <a:pPr marL="0" indent="0">
              <a:buNone/>
            </a:pPr>
            <a:endParaRPr lang="en-US" b="1" dirty="0"/>
          </a:p>
        </p:txBody>
      </p:sp>
      <p:pic>
        <p:nvPicPr>
          <p:cNvPr id="3076" name="Picture 4" descr="Image result for sowing seeds">
            <a:extLst>
              <a:ext uri="{FF2B5EF4-FFF2-40B4-BE49-F238E27FC236}">
                <a16:creationId xmlns:a16="http://schemas.microsoft.com/office/drawing/2014/main" id="{778ADE31-2C05-459B-982D-C3477E5799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1357" y="4712443"/>
            <a:ext cx="3293993" cy="1804833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0072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2226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932C6-B89F-40E1-B856-D70BEAC69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804310"/>
            <a:ext cx="7772400" cy="1925637"/>
          </a:xfrm>
        </p:spPr>
        <p:txBody>
          <a:bodyPr/>
          <a:lstStyle/>
          <a:p>
            <a:r>
              <a:rPr lang="en-US" b="1" dirty="0">
                <a:latin typeface="+mn-lt"/>
              </a:rPr>
              <a:t>When It’s Good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To Be Liberal</a:t>
            </a:r>
          </a:p>
        </p:txBody>
      </p:sp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45E0ABDB-1235-4AA8-81F9-0B34F7FF41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9044" y="3044689"/>
            <a:ext cx="5950226" cy="3347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2016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CBEC7-B87F-43C5-8BDE-58A947108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Liberal</a:t>
            </a:r>
          </a:p>
        </p:txBody>
      </p:sp>
      <p:pic>
        <p:nvPicPr>
          <p:cNvPr id="1026" name="Picture 2" descr="Image result for dictionary">
            <a:extLst>
              <a:ext uri="{FF2B5EF4-FFF2-40B4-BE49-F238E27FC236}">
                <a16:creationId xmlns:a16="http://schemas.microsoft.com/office/drawing/2014/main" id="{0D0E8816-DA21-4104-B381-9BFA4EFFD3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100" y="4081463"/>
            <a:ext cx="2381250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2143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CBEC7-B87F-43C5-8BDE-58A947108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Liberal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E04433-1F07-40D8-A92D-9BDBA85506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open to new behavior or opinions and willing to discard traditional values</a:t>
            </a:r>
          </a:p>
          <a:p>
            <a:r>
              <a:rPr lang="en-US" b="1" dirty="0"/>
              <a:t>not bound by authoritarianism, orthodoxy, or traditional forms</a:t>
            </a:r>
          </a:p>
          <a:p>
            <a:r>
              <a:rPr lang="en-US" b="1" dirty="0"/>
              <a:t>not literal or strict; loose</a:t>
            </a:r>
          </a:p>
          <a:p>
            <a:r>
              <a:rPr lang="en-US" b="1" dirty="0"/>
              <a:t>lacking moral restraint</a:t>
            </a:r>
          </a:p>
          <a:p>
            <a:endParaRPr lang="en-US" b="1" dirty="0"/>
          </a:p>
          <a:p>
            <a:endParaRPr lang="en-US" b="1" dirty="0"/>
          </a:p>
        </p:txBody>
      </p:sp>
      <p:pic>
        <p:nvPicPr>
          <p:cNvPr id="1026" name="Picture 2" descr="Image result for dictionary">
            <a:extLst>
              <a:ext uri="{FF2B5EF4-FFF2-40B4-BE49-F238E27FC236}">
                <a16:creationId xmlns:a16="http://schemas.microsoft.com/office/drawing/2014/main" id="{0D0E8816-DA21-4104-B381-9BFA4EFFD3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100" y="4081463"/>
            <a:ext cx="2381250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8599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CBEC7-B87F-43C5-8BDE-58A947108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Liberal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E04433-1F07-40D8-A92D-9BDBA85506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open to new behavior or opinions and willing to discard traditional values</a:t>
            </a:r>
          </a:p>
          <a:p>
            <a:r>
              <a:rPr lang="en-US" b="1" dirty="0"/>
              <a:t>not bound by authoritarianism, orthodoxy, or traditional forms</a:t>
            </a:r>
          </a:p>
          <a:p>
            <a:r>
              <a:rPr lang="en-US" b="1" dirty="0"/>
              <a:t>not literal or strict; loose</a:t>
            </a:r>
          </a:p>
          <a:p>
            <a:r>
              <a:rPr lang="en-US" b="1" dirty="0"/>
              <a:t>lacking moral restraint</a:t>
            </a:r>
          </a:p>
          <a:p>
            <a:endParaRPr lang="en-US" sz="800" b="1" dirty="0"/>
          </a:p>
          <a:p>
            <a:r>
              <a:rPr lang="en-US" b="1" dirty="0"/>
              <a:t>provided or occurring in </a:t>
            </a:r>
            <a:br>
              <a:rPr lang="en-US" b="1" dirty="0"/>
            </a:br>
            <a:r>
              <a:rPr lang="en-US" b="1" dirty="0"/>
              <a:t>generous amounts</a:t>
            </a:r>
          </a:p>
        </p:txBody>
      </p:sp>
      <p:pic>
        <p:nvPicPr>
          <p:cNvPr id="1026" name="Picture 2" descr="Image result for dictionary">
            <a:extLst>
              <a:ext uri="{FF2B5EF4-FFF2-40B4-BE49-F238E27FC236}">
                <a16:creationId xmlns:a16="http://schemas.microsoft.com/office/drawing/2014/main" id="{0D0E8816-DA21-4104-B381-9BFA4EFFD3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100" y="4081463"/>
            <a:ext cx="2381250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ultiplication Sign 3">
            <a:extLst>
              <a:ext uri="{FF2B5EF4-FFF2-40B4-BE49-F238E27FC236}">
                <a16:creationId xmlns:a16="http://schemas.microsoft.com/office/drawing/2014/main" id="{C8DAAB4F-C2B1-40B0-94B8-70B80142F0C4}"/>
              </a:ext>
            </a:extLst>
          </p:cNvPr>
          <p:cNvSpPr/>
          <p:nvPr/>
        </p:nvSpPr>
        <p:spPr>
          <a:xfrm>
            <a:off x="628650" y="826809"/>
            <a:ext cx="5745645" cy="4730475"/>
          </a:xfrm>
          <a:prstGeom prst="mathMultiply">
            <a:avLst>
              <a:gd name="adj1" fmla="val 15297"/>
            </a:avLst>
          </a:prstGeom>
          <a:solidFill>
            <a:srgbClr val="FFCCCC">
              <a:alpha val="45098"/>
            </a:srgbClr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618927"/>
      </p:ext>
    </p:extLst>
  </p:cSld>
  <p:clrMapOvr>
    <a:masterClrMapping/>
  </p:clrMapOvr>
  <p:transition spd="slow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34932-C02F-48C4-8D8B-49E2F24FA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Giving and Sharing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FDDA29-B0ED-4FAA-B0BC-90B4CD4ED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We are to do good “as we have opportunity” </a:t>
            </a:r>
            <a:br>
              <a:rPr lang="en-US" b="1" dirty="0"/>
            </a:br>
            <a:r>
              <a:rPr lang="en-US" b="1" dirty="0"/>
              <a:t>(Gal. 6:10)</a:t>
            </a:r>
          </a:p>
          <a:p>
            <a:r>
              <a:rPr lang="en-US" b="1" dirty="0"/>
              <a:t>We are to maintain good deeds, to meet urgent needs (Titus 3:14)</a:t>
            </a:r>
          </a:p>
          <a:p>
            <a:r>
              <a:rPr lang="en-US" b="1" dirty="0"/>
              <a:t>We are to help when we see a brother in need </a:t>
            </a:r>
            <a:br>
              <a:rPr lang="en-US" b="1" dirty="0"/>
            </a:br>
            <a:r>
              <a:rPr lang="en-US" b="1" dirty="0"/>
              <a:t>(1 John 3:16-18)</a:t>
            </a:r>
          </a:p>
        </p:txBody>
      </p:sp>
      <p:pic>
        <p:nvPicPr>
          <p:cNvPr id="2050" name="Picture 2" descr="Related image">
            <a:extLst>
              <a:ext uri="{FF2B5EF4-FFF2-40B4-BE49-F238E27FC236}">
                <a16:creationId xmlns:a16="http://schemas.microsoft.com/office/drawing/2014/main" id="{153431F8-7D2D-410D-A7C6-808216F11B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1686" y="4564381"/>
            <a:ext cx="2804491" cy="1612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9119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34932-C02F-48C4-8D8B-49E2F24FA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Giving and Sharing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FDDA29-B0ED-4FAA-B0BC-90B4CD4ED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  Now concerning the ministering to the saints, it is superfluous for me to write to you; </a:t>
            </a:r>
          </a:p>
          <a:p>
            <a:pPr marL="0" indent="0">
              <a:buNone/>
            </a:pPr>
            <a:r>
              <a:rPr lang="en-US" b="1" dirty="0"/>
              <a:t>  for I know your willingness, about which I boast of you to the Macedonians, that Achaia was ready a year ago; and your zeal has stirred up the majority.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2 Corinthians 9:1-2</a:t>
            </a:r>
          </a:p>
        </p:txBody>
      </p:sp>
      <p:pic>
        <p:nvPicPr>
          <p:cNvPr id="2050" name="Picture 2" descr="Related image">
            <a:extLst>
              <a:ext uri="{FF2B5EF4-FFF2-40B4-BE49-F238E27FC236}">
                <a16:creationId xmlns:a16="http://schemas.microsoft.com/office/drawing/2014/main" id="{153431F8-7D2D-410D-A7C6-808216F11B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1686" y="4564381"/>
            <a:ext cx="2804491" cy="1612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6720381"/>
      </p:ext>
    </p:extLst>
  </p:cSld>
  <p:clrMapOvr>
    <a:masterClrMapping/>
  </p:clrMapOvr>
  <p:transition spd="slow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34932-C02F-48C4-8D8B-49E2F24FA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Giving and Sharing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FDDA29-B0ED-4FAA-B0BC-90B4CD4ED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/>
              <a:t>They were to give:</a:t>
            </a:r>
          </a:p>
          <a:p>
            <a:pPr marL="0" indent="0" algn="ctr">
              <a:buNone/>
            </a:pPr>
            <a:endParaRPr lang="en-US" sz="800" b="1" dirty="0"/>
          </a:p>
          <a:p>
            <a:r>
              <a:rPr lang="en-US" b="1" dirty="0"/>
              <a:t>As they prospered (1 Cor. 16:2)</a:t>
            </a:r>
          </a:p>
          <a:p>
            <a:r>
              <a:rPr lang="en-US" b="1" dirty="0"/>
              <a:t>As they purposed in their hearts (2 Cor. 9:7)</a:t>
            </a:r>
          </a:p>
          <a:p>
            <a:r>
              <a:rPr lang="en-US" b="1" dirty="0"/>
              <a:t>Generously (v. 5)</a:t>
            </a:r>
          </a:p>
          <a:p>
            <a:r>
              <a:rPr lang="en-US" b="1" dirty="0"/>
              <a:t>Bountifully (v. 6)</a:t>
            </a:r>
          </a:p>
          <a:p>
            <a:r>
              <a:rPr lang="en-US" b="1" dirty="0"/>
              <a:t>Cheerfully (v. 7)</a:t>
            </a:r>
          </a:p>
          <a:p>
            <a:r>
              <a:rPr lang="en-US" b="1" dirty="0"/>
              <a:t>Liberally (vs. 11, 13) </a:t>
            </a:r>
          </a:p>
        </p:txBody>
      </p:sp>
      <p:pic>
        <p:nvPicPr>
          <p:cNvPr id="2050" name="Picture 2" descr="Related image">
            <a:extLst>
              <a:ext uri="{FF2B5EF4-FFF2-40B4-BE49-F238E27FC236}">
                <a16:creationId xmlns:a16="http://schemas.microsoft.com/office/drawing/2014/main" id="{153431F8-7D2D-410D-A7C6-808216F11B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1686" y="4564381"/>
            <a:ext cx="2804491" cy="1612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3460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BF2B5-A214-4A6E-887B-AD073906D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2. Sowing the Seed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B3C7A5-9453-4796-870D-CB759ADCA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“A sower went out to sow his seed. And as he sowed, some fell by the wayside…” (Luke 8:5)</a:t>
            </a:r>
          </a:p>
          <a:p>
            <a:pPr marL="0" indent="0">
              <a:buNone/>
            </a:pPr>
            <a:endParaRPr lang="en-US" b="1" dirty="0"/>
          </a:p>
        </p:txBody>
      </p:sp>
      <p:pic>
        <p:nvPicPr>
          <p:cNvPr id="3076" name="Picture 4" descr="Image result for sowing seeds">
            <a:extLst>
              <a:ext uri="{FF2B5EF4-FFF2-40B4-BE49-F238E27FC236}">
                <a16:creationId xmlns:a16="http://schemas.microsoft.com/office/drawing/2014/main" id="{778ADE31-2C05-459B-982D-C3477E5799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5983" y="4298561"/>
            <a:ext cx="4049367" cy="2218715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2813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305</TotalTime>
  <Words>445</Words>
  <Application>Microsoft Office PowerPoint</Application>
  <PresentationFormat>On-screen Show (4:3)</PresentationFormat>
  <Paragraphs>49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1_Office Theme</vt:lpstr>
      <vt:lpstr>PowerPoint Presentation</vt:lpstr>
      <vt:lpstr>When It’s Good  To Be Liberal</vt:lpstr>
      <vt:lpstr>Liberal</vt:lpstr>
      <vt:lpstr>Liberal</vt:lpstr>
      <vt:lpstr>Liberal</vt:lpstr>
      <vt:lpstr>1. Giving and Sharing</vt:lpstr>
      <vt:lpstr>1. Giving and Sharing</vt:lpstr>
      <vt:lpstr>1. Giving and Sharing</vt:lpstr>
      <vt:lpstr>2. Sowing the Seed</vt:lpstr>
      <vt:lpstr>2. Sowing the Seed</vt:lpstr>
      <vt:lpstr>2. Sowing the Seed</vt:lpstr>
      <vt:lpstr>2. Sowing the Seed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 Rogers</dc:creator>
  <cp:lastModifiedBy>Michael Hepner</cp:lastModifiedBy>
  <cp:revision>25</cp:revision>
  <dcterms:created xsi:type="dcterms:W3CDTF">2019-04-05T14:18:20Z</dcterms:created>
  <dcterms:modified xsi:type="dcterms:W3CDTF">2019-04-08T15:02:54Z</dcterms:modified>
</cp:coreProperties>
</file>