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259" r:id="rId3"/>
    <p:sldId id="256" r:id="rId4"/>
    <p:sldId id="261" r:id="rId5"/>
    <p:sldId id="262" r:id="rId6"/>
    <p:sldId id="263" r:id="rId7"/>
    <p:sldId id="264" r:id="rId8"/>
    <p:sldId id="265" r:id="rId9"/>
    <p:sldId id="267" r:id="rId10"/>
    <p:sldId id="268" r:id="rId11"/>
    <p:sldId id="269" r:id="rId12"/>
    <p:sldId id="257" r:id="rId13"/>
    <p:sldId id="270" r:id="rId14"/>
    <p:sldId id="271" r:id="rId15"/>
    <p:sldId id="272" r:id="rId16"/>
    <p:sldId id="273" r:id="rId17"/>
    <p:sldId id="275" r:id="rId18"/>
    <p:sldId id="277" r:id="rId19"/>
    <p:sldId id="278" r:id="rId20"/>
    <p:sldId id="276" r:id="rId21"/>
    <p:sldId id="258" r:id="rId22"/>
    <p:sldId id="26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3" d="100"/>
          <a:sy n="83" d="100"/>
        </p:scale>
        <p:origin x="792"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79F48-8528-44DC-B3AF-965DCF166294}"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D60F8-9D8A-4BC4-958E-0375E393EF22}" type="slidenum">
              <a:rPr lang="en-US" smtClean="0"/>
              <a:t>‹#›</a:t>
            </a:fld>
            <a:endParaRPr lang="en-US"/>
          </a:p>
        </p:txBody>
      </p:sp>
    </p:spTree>
    <p:extLst>
      <p:ext uri="{BB962C8B-B14F-4D97-AF65-F5344CB8AC3E}">
        <p14:creationId xmlns:p14="http://schemas.microsoft.com/office/powerpoint/2010/main" val="222778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99178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92148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13283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27022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0860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176215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63064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9C292-E26F-4757-9AAE-5FA174D7719B}"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250153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9C292-E26F-4757-9AAE-5FA174D7719B}"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27421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9C292-E26F-4757-9AAE-5FA174D7719B}"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559587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44347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42876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30492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602251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48941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A9C292-E26F-4757-9AAE-5FA174D7719B}"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361205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4374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9C292-E26F-4757-9AAE-5FA174D7719B}"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60736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9C292-E26F-4757-9AAE-5FA174D7719B}"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91334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9C292-E26F-4757-9AAE-5FA174D7719B}"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180643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60655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A9C292-E26F-4757-9AAE-5FA174D7719B}"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3F06-B0D6-4869-839E-423A28AB61EC}" type="slidenum">
              <a:rPr lang="en-US" smtClean="0"/>
              <a:t>‹#›</a:t>
            </a:fld>
            <a:endParaRPr lang="en-US"/>
          </a:p>
        </p:txBody>
      </p:sp>
    </p:spTree>
    <p:extLst>
      <p:ext uri="{BB962C8B-B14F-4D97-AF65-F5344CB8AC3E}">
        <p14:creationId xmlns:p14="http://schemas.microsoft.com/office/powerpoint/2010/main" val="27218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9C292-E26F-4757-9AAE-5FA174D7719B}" type="datetimeFigureOut">
              <a:rPr lang="en-US" smtClean="0"/>
              <a:t>3/4/2019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3F06-B0D6-4869-839E-423A28AB61EC}" type="slidenum">
              <a:rPr lang="en-US" smtClean="0"/>
              <a:t>‹#›</a:t>
            </a:fld>
            <a:endParaRPr lang="en-US"/>
          </a:p>
        </p:txBody>
      </p:sp>
    </p:spTree>
    <p:extLst>
      <p:ext uri="{BB962C8B-B14F-4D97-AF65-F5344CB8AC3E}">
        <p14:creationId xmlns:p14="http://schemas.microsoft.com/office/powerpoint/2010/main" val="2641798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9C292-E26F-4757-9AAE-5FA174D7719B}" type="datetimeFigureOut">
              <a:rPr lang="en-US" smtClean="0"/>
              <a:t>3/4/2019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3F06-B0D6-4869-839E-423A28AB61EC}" type="slidenum">
              <a:rPr lang="en-US" smtClean="0"/>
              <a:t>‹#›</a:t>
            </a:fld>
            <a:endParaRPr lang="en-US"/>
          </a:p>
        </p:txBody>
      </p:sp>
    </p:spTree>
    <p:extLst>
      <p:ext uri="{BB962C8B-B14F-4D97-AF65-F5344CB8AC3E}">
        <p14:creationId xmlns:p14="http://schemas.microsoft.com/office/powerpoint/2010/main" val="17632601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normAutofit fontScale="90000"/>
          </a:bodyPr>
          <a:lstStyle/>
          <a:p>
            <a:pPr algn="ctr"/>
            <a:r>
              <a:rPr lang="en-US" sz="4000" b="1" dirty="0">
                <a:solidFill>
                  <a:schemeClr val="bg1"/>
                </a:solidFill>
                <a:latin typeface="+mn-lt"/>
              </a:rPr>
              <a:t>The task appears to be impossible, yet it is essential that we know the Lord!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2107095"/>
            <a:ext cx="7886700" cy="4069867"/>
          </a:xfrm>
        </p:spPr>
        <p:txBody>
          <a:bodyPr>
            <a:normAutofit/>
          </a:bodyPr>
          <a:lstStyle/>
          <a:p>
            <a:pPr lvl="0"/>
            <a:r>
              <a:rPr lang="en-US" b="1" dirty="0">
                <a:solidFill>
                  <a:schemeClr val="bg1"/>
                </a:solidFill>
              </a:rPr>
              <a:t>We cannot know the Lord on our own, by our own wisdom or observations.  </a:t>
            </a:r>
          </a:p>
          <a:p>
            <a:pPr lvl="0"/>
            <a:endParaRPr lang="en-US" sz="800" b="1" dirty="0">
              <a:solidFill>
                <a:schemeClr val="bg1"/>
              </a:solidFill>
            </a:endParaRPr>
          </a:p>
          <a:p>
            <a:pPr lvl="0"/>
            <a:r>
              <a:rPr lang="en-US" b="1" dirty="0">
                <a:solidFill>
                  <a:schemeClr val="bg1"/>
                </a:solidFill>
              </a:rPr>
              <a:t>We can know what God has chosen to reveal about Himself. </a:t>
            </a:r>
          </a:p>
          <a:p>
            <a:pPr lvl="1"/>
            <a:r>
              <a:rPr lang="en-US" sz="2800" b="1" dirty="0">
                <a:solidFill>
                  <a:schemeClr val="bg1"/>
                </a:solidFill>
              </a:rPr>
              <a:t>“The secret things belong to the Lord our God, but those things which are revealed belong to us and to our children forever, that we may do all the words of this law” (Deut. 29:29). </a:t>
            </a:r>
          </a:p>
        </p:txBody>
      </p:sp>
    </p:spTree>
    <p:extLst>
      <p:ext uri="{BB962C8B-B14F-4D97-AF65-F5344CB8AC3E}">
        <p14:creationId xmlns:p14="http://schemas.microsoft.com/office/powerpoint/2010/main" val="2097411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1F1DD5DF-CD27-4F50-918C-13B5EA912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1. God’s Creation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650587"/>
            <a:ext cx="3797576" cy="4526376"/>
          </a:xfrm>
        </p:spPr>
        <p:txBody>
          <a:bodyPr>
            <a:normAutofit/>
          </a:bodyPr>
          <a:lstStyle/>
          <a:p>
            <a:pPr marL="0" indent="0">
              <a:buNone/>
            </a:pPr>
            <a:r>
              <a:rPr lang="en-US" b="1" dirty="0"/>
              <a:t>“The heavens declare the glory of God; and the firmament shows His handiwork. </a:t>
            </a:r>
          </a:p>
          <a:p>
            <a:pPr marL="0" indent="0">
              <a:buNone/>
            </a:pPr>
            <a:r>
              <a:rPr lang="en-US" b="1" dirty="0"/>
              <a:t> Day unto day utters speech, and night unto night reveals knowledge.” </a:t>
            </a:r>
          </a:p>
          <a:p>
            <a:pPr marL="0" indent="0">
              <a:buNone/>
            </a:pPr>
            <a:endParaRPr lang="en-US" sz="800" b="1" dirty="0"/>
          </a:p>
          <a:p>
            <a:pPr marL="0" indent="0">
              <a:buNone/>
            </a:pPr>
            <a:r>
              <a:rPr lang="en-US" b="1" dirty="0"/>
              <a:t>Psalm 19:1-2</a:t>
            </a:r>
          </a:p>
        </p:txBody>
      </p:sp>
    </p:spTree>
    <p:extLst>
      <p:ext uri="{BB962C8B-B14F-4D97-AF65-F5344CB8AC3E}">
        <p14:creationId xmlns:p14="http://schemas.microsoft.com/office/powerpoint/2010/main" val="15827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1F1DD5DF-CD27-4F50-918C-13B5EA912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1. God’s Creation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650587"/>
            <a:ext cx="3797576" cy="4526376"/>
          </a:xfrm>
        </p:spPr>
        <p:txBody>
          <a:bodyPr>
            <a:normAutofit lnSpcReduction="10000"/>
          </a:bodyPr>
          <a:lstStyle/>
          <a:p>
            <a:pPr marL="0" indent="0">
              <a:buNone/>
            </a:pPr>
            <a:r>
              <a:rPr lang="en-US" b="1" dirty="0"/>
              <a:t>“For since the creation of the world His invisible attributes are clearly seen, being understood by the things that are made, even His eternal power and Godhead, so that they are without excuse.” </a:t>
            </a:r>
          </a:p>
          <a:p>
            <a:pPr marL="0" indent="0">
              <a:buNone/>
            </a:pPr>
            <a:endParaRPr lang="en-US" sz="800" b="1" dirty="0"/>
          </a:p>
          <a:p>
            <a:pPr marL="0" indent="0">
              <a:buNone/>
            </a:pPr>
            <a:r>
              <a:rPr lang="en-US" b="1" dirty="0"/>
              <a:t>Romans 1:20</a:t>
            </a:r>
          </a:p>
        </p:txBody>
      </p:sp>
    </p:spTree>
    <p:extLst>
      <p:ext uri="{BB962C8B-B14F-4D97-AF65-F5344CB8AC3E}">
        <p14:creationId xmlns:p14="http://schemas.microsoft.com/office/powerpoint/2010/main" val="217758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1F1DD5DF-CD27-4F50-918C-13B5EA912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1. God’s Creation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650587"/>
            <a:ext cx="3797576" cy="4526376"/>
          </a:xfrm>
        </p:spPr>
        <p:txBody>
          <a:bodyPr>
            <a:normAutofit/>
          </a:bodyPr>
          <a:lstStyle/>
          <a:p>
            <a:pPr marL="0" indent="0">
              <a:buNone/>
            </a:pPr>
            <a:r>
              <a:rPr lang="en-US" b="1" dirty="0"/>
              <a:t>“Nevertheless He did not leave Himself without witness, in that He did good, gave us rain from heaven and fruitful seasons, filling our hearts with food and gladness.” </a:t>
            </a:r>
          </a:p>
          <a:p>
            <a:pPr marL="0" indent="0">
              <a:buNone/>
            </a:pPr>
            <a:endParaRPr lang="en-US" sz="800" b="1" dirty="0"/>
          </a:p>
          <a:p>
            <a:pPr marL="0" indent="0">
              <a:buNone/>
            </a:pPr>
            <a:r>
              <a:rPr lang="en-US" b="1" dirty="0"/>
              <a:t>Acts 14:17</a:t>
            </a:r>
          </a:p>
        </p:txBody>
      </p:sp>
    </p:spTree>
    <p:extLst>
      <p:ext uri="{BB962C8B-B14F-4D97-AF65-F5344CB8AC3E}">
        <p14:creationId xmlns:p14="http://schemas.microsoft.com/office/powerpoint/2010/main" val="23033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1F1DD5DF-CD27-4F50-918C-13B5EA912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1. God’s Creation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2093843"/>
            <a:ext cx="3797576" cy="4083120"/>
          </a:xfrm>
        </p:spPr>
        <p:txBody>
          <a:bodyPr>
            <a:normAutofit/>
          </a:bodyPr>
          <a:lstStyle/>
          <a:p>
            <a:r>
              <a:rPr lang="en-US" b="1" dirty="0"/>
              <a:t>God is all-powerful.</a:t>
            </a:r>
          </a:p>
          <a:p>
            <a:r>
              <a:rPr lang="en-US" b="1" dirty="0"/>
              <a:t>God loves beauty and variety.</a:t>
            </a:r>
          </a:p>
          <a:p>
            <a:r>
              <a:rPr lang="en-US" b="1" dirty="0"/>
              <a:t>God is the author of order and design. </a:t>
            </a:r>
          </a:p>
          <a:p>
            <a:r>
              <a:rPr lang="en-US" b="1" dirty="0"/>
              <a:t>God is good to His creation. </a:t>
            </a:r>
          </a:p>
        </p:txBody>
      </p:sp>
    </p:spTree>
    <p:extLst>
      <p:ext uri="{BB962C8B-B14F-4D97-AF65-F5344CB8AC3E}">
        <p14:creationId xmlns:p14="http://schemas.microsoft.com/office/powerpoint/2010/main" val="173987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chemeClr val="accent2">
              <a:lumMod val="50000"/>
            </a:schemeClr>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2. God’s Word</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895061"/>
            <a:ext cx="7886700" cy="4281902"/>
          </a:xfrm>
        </p:spPr>
        <p:txBody>
          <a:bodyPr>
            <a:normAutofit/>
          </a:bodyPr>
          <a:lstStyle/>
          <a:p>
            <a:r>
              <a:rPr lang="en-US" b="1" dirty="0"/>
              <a:t>God has revealed His mind to man through words given by His Spirit (1 Cor. 2:9-13). </a:t>
            </a:r>
          </a:p>
          <a:p>
            <a:r>
              <a:rPr lang="en-US" b="1" dirty="0"/>
              <a:t>The Holy Spirit gave these words to the prophets and apostles (John 16:12-13; 2 Pet. 1:19-21). </a:t>
            </a:r>
          </a:p>
          <a:p>
            <a:r>
              <a:rPr lang="en-US" b="1" dirty="0"/>
              <a:t>All Scripture is given by </a:t>
            </a:r>
            <a:br>
              <a:rPr lang="en-US" b="1" dirty="0"/>
            </a:br>
            <a:r>
              <a:rPr lang="en-US" b="1" dirty="0"/>
              <a:t>the inspiration of God </a:t>
            </a:r>
            <a:br>
              <a:rPr lang="en-US" b="1" dirty="0"/>
            </a:br>
            <a:r>
              <a:rPr lang="en-US" b="1" dirty="0"/>
              <a:t>(2 Tim. 3:16). </a:t>
            </a:r>
          </a:p>
        </p:txBody>
      </p:sp>
      <p:pic>
        <p:nvPicPr>
          <p:cNvPr id="2052" name="Picture 4" descr="Related image">
            <a:extLst>
              <a:ext uri="{FF2B5EF4-FFF2-40B4-BE49-F238E27FC236}">
                <a16:creationId xmlns:a16="http://schemas.microsoft.com/office/drawing/2014/main" id="{71D978ED-7A1C-4127-9588-BC9CEA392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986"/>
          <a:stretch/>
        </p:blipFill>
        <p:spPr bwMode="auto">
          <a:xfrm>
            <a:off x="4704522" y="4098717"/>
            <a:ext cx="3810828" cy="254414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1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3. God’s Son</a:t>
            </a:r>
          </a:p>
        </p:txBody>
      </p:sp>
    </p:spTree>
    <p:extLst>
      <p:ext uri="{BB962C8B-B14F-4D97-AF65-F5344CB8AC3E}">
        <p14:creationId xmlns:p14="http://schemas.microsoft.com/office/powerpoint/2010/main" val="21549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3. God’s Son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709530"/>
            <a:ext cx="7886700" cy="4467433"/>
          </a:xfrm>
        </p:spPr>
        <p:txBody>
          <a:bodyPr>
            <a:normAutofit lnSpcReduction="10000"/>
          </a:bodyPr>
          <a:lstStyle/>
          <a:p>
            <a:pPr marL="0" indent="0">
              <a:buNone/>
            </a:pPr>
            <a:r>
              <a:rPr lang="en-US" b="1" dirty="0"/>
              <a:t>“If you had known Me, you would have known My Father also; and from now on you know Him and have seen Him.” </a:t>
            </a:r>
          </a:p>
          <a:p>
            <a:pPr marL="0" indent="0">
              <a:buNone/>
            </a:pPr>
            <a:r>
              <a:rPr lang="en-US" b="1" dirty="0"/>
              <a:t>  Philip said to Him, “Lord, show us the Father, and it is sufficient for us.” </a:t>
            </a:r>
          </a:p>
          <a:p>
            <a:pPr marL="0" indent="0">
              <a:buNone/>
            </a:pPr>
            <a:r>
              <a:rPr lang="en-US" b="1" dirty="0"/>
              <a:t>  Jesus said to him, “Have I been with you so long, and yet you have not known Me, Philip? He who has seen Me has seen the </a:t>
            </a:r>
            <a:br>
              <a:rPr lang="en-US" b="1" dirty="0"/>
            </a:br>
            <a:r>
              <a:rPr lang="en-US" b="1" dirty="0"/>
              <a:t>Father; so how can you say, </a:t>
            </a:r>
            <a:br>
              <a:rPr lang="en-US" b="1" dirty="0"/>
            </a:br>
            <a:r>
              <a:rPr lang="en-US" b="1" dirty="0"/>
              <a:t>‘Show us the Father’”?</a:t>
            </a:r>
          </a:p>
          <a:p>
            <a:pPr marL="0" indent="0">
              <a:buNone/>
            </a:pPr>
            <a:r>
              <a:rPr lang="en-US" b="1" dirty="0"/>
              <a:t>John 14:7-9</a:t>
            </a:r>
          </a:p>
        </p:txBody>
      </p:sp>
      <p:pic>
        <p:nvPicPr>
          <p:cNvPr id="5" name="Picture 2" descr="Image result for open bible">
            <a:extLst>
              <a:ext uri="{FF2B5EF4-FFF2-40B4-BE49-F238E27FC236}">
                <a16:creationId xmlns:a16="http://schemas.microsoft.com/office/drawing/2014/main" id="{6EC67F8A-F0F4-4C41-9146-1E427E7A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4796934"/>
            <a:ext cx="3203713" cy="17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53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3. God’s Son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762539"/>
            <a:ext cx="7886700" cy="4414424"/>
          </a:xfrm>
        </p:spPr>
        <p:txBody>
          <a:bodyPr>
            <a:normAutofit/>
          </a:bodyPr>
          <a:lstStyle/>
          <a:p>
            <a:pPr marL="0" indent="0">
              <a:buNone/>
            </a:pPr>
            <a:r>
              <a:rPr lang="en-US" b="1" dirty="0"/>
              <a:t>“He is the image of the invisible God, the firstborn over all creation” (Col. 1:15). </a:t>
            </a:r>
          </a:p>
          <a:p>
            <a:pPr marL="0" indent="0">
              <a:buNone/>
            </a:pPr>
            <a:endParaRPr lang="en-US" sz="800" b="1" dirty="0"/>
          </a:p>
        </p:txBody>
      </p:sp>
    </p:spTree>
    <p:extLst>
      <p:ext uri="{BB962C8B-B14F-4D97-AF65-F5344CB8AC3E}">
        <p14:creationId xmlns:p14="http://schemas.microsoft.com/office/powerpoint/2010/main" val="26997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920335"/>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3. God’s Son</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a:xfrm>
            <a:off x="628650" y="1762539"/>
            <a:ext cx="7886700" cy="4414424"/>
          </a:xfrm>
        </p:spPr>
        <p:txBody>
          <a:bodyPr>
            <a:normAutofit/>
          </a:bodyPr>
          <a:lstStyle/>
          <a:p>
            <a:pPr marL="0" indent="0">
              <a:buNone/>
            </a:pPr>
            <a:r>
              <a:rPr lang="en-US" b="1" dirty="0"/>
              <a:t>“He is the image of the invisible God, the firstborn over all creation” (Col. 1:15). </a:t>
            </a:r>
          </a:p>
          <a:p>
            <a:pPr marL="0" indent="0">
              <a:buNone/>
            </a:pPr>
            <a:endParaRPr lang="en-US" sz="800" b="1" dirty="0"/>
          </a:p>
          <a:p>
            <a:pPr lvl="0"/>
            <a:r>
              <a:rPr lang="en-US" b="1" i="1" dirty="0"/>
              <a:t>“Image”</a:t>
            </a:r>
            <a:r>
              <a:rPr lang="en-US" b="1" dirty="0"/>
              <a:t> is from </a:t>
            </a:r>
            <a:r>
              <a:rPr lang="en-US" b="1" i="1" dirty="0"/>
              <a:t>eikon</a:t>
            </a:r>
            <a:r>
              <a:rPr lang="en-US" b="1" dirty="0"/>
              <a:t>, from which we get the English word “icon.” </a:t>
            </a:r>
          </a:p>
          <a:p>
            <a:pPr lvl="0"/>
            <a:r>
              <a:rPr lang="en-US" b="1" dirty="0"/>
              <a:t>“a likeness, statue, profile, representation, resemblance.” </a:t>
            </a:r>
          </a:p>
          <a:p>
            <a:pPr lvl="0"/>
            <a:endParaRPr lang="en-US" sz="800" b="1" dirty="0"/>
          </a:p>
          <a:p>
            <a:pPr lvl="0"/>
            <a:r>
              <a:rPr lang="en-US" b="1" dirty="0"/>
              <a:t>Jesus is the visible representation </a:t>
            </a:r>
            <a:br>
              <a:rPr lang="en-US" b="1" dirty="0"/>
            </a:br>
            <a:r>
              <a:rPr lang="en-US" b="1" dirty="0"/>
              <a:t>and manifestation of God to this </a:t>
            </a:r>
            <a:br>
              <a:rPr lang="en-US" b="1" dirty="0"/>
            </a:br>
            <a:r>
              <a:rPr lang="en-US" b="1" dirty="0"/>
              <a:t>physical world. </a:t>
            </a:r>
          </a:p>
          <a:p>
            <a:pPr marL="0" indent="0">
              <a:buNone/>
            </a:pPr>
            <a:endParaRPr lang="en-US" b="1" dirty="0"/>
          </a:p>
        </p:txBody>
      </p:sp>
      <p:pic>
        <p:nvPicPr>
          <p:cNvPr id="1026" name="Picture 2" descr="Image result for coin Matthew 22 20">
            <a:extLst>
              <a:ext uri="{FF2B5EF4-FFF2-40B4-BE49-F238E27FC236}">
                <a16:creationId xmlns:a16="http://schemas.microsoft.com/office/drawing/2014/main" id="{49ED1A09-1059-4E76-B16B-F3EB522C84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352"/>
          <a:stretch/>
        </p:blipFill>
        <p:spPr bwMode="auto">
          <a:xfrm>
            <a:off x="6283843" y="4235935"/>
            <a:ext cx="2422835" cy="227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2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48792AD8-948E-4114-8471-6362433E2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832111"/>
            <a:ext cx="8115300" cy="4572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D82123-2394-454B-BBCA-485DE01EDDB3}"/>
              </a:ext>
            </a:extLst>
          </p:cNvPr>
          <p:cNvSpPr>
            <a:spLocks noGrp="1"/>
          </p:cNvSpPr>
          <p:nvPr>
            <p:ph type="ctrTitle"/>
          </p:nvPr>
        </p:nvSpPr>
        <p:spPr>
          <a:xfrm>
            <a:off x="685800" y="234467"/>
            <a:ext cx="7772400" cy="1196767"/>
          </a:xfrm>
        </p:spPr>
        <p:txBody>
          <a:bodyPr/>
          <a:lstStyle/>
          <a:p>
            <a:r>
              <a:rPr lang="en-US" dirty="0">
                <a:latin typeface="Aharoni" panose="02010803020104030203" pitchFamily="2" charset="-79"/>
                <a:cs typeface="Aharoni" panose="02010803020104030203" pitchFamily="2" charset="-79"/>
              </a:rPr>
              <a:t>“Know the Lord” </a:t>
            </a:r>
          </a:p>
        </p:txBody>
      </p:sp>
    </p:spTree>
    <p:extLst>
      <p:ext uri="{BB962C8B-B14F-4D97-AF65-F5344CB8AC3E}">
        <p14:creationId xmlns:p14="http://schemas.microsoft.com/office/powerpoint/2010/main" val="304654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DA42E-38F7-40F9-AE0B-DB65C16957E4}"/>
              </a:ext>
            </a:extLst>
          </p:cNvPr>
          <p:cNvSpPr>
            <a:spLocks noGrp="1"/>
          </p:cNvSpPr>
          <p:nvPr>
            <p:ph type="title"/>
          </p:nvPr>
        </p:nvSpPr>
        <p:spPr>
          <a:xfrm>
            <a:off x="628650" y="365126"/>
            <a:ext cx="7886700" cy="1325563"/>
          </a:xfrm>
        </p:spPr>
        <p:txBody>
          <a:bodyPr/>
          <a:lstStyle/>
          <a:p>
            <a:pPr algn="ctr"/>
            <a:r>
              <a:rPr lang="en-US" b="1" dirty="0">
                <a:latin typeface="+mn-lt"/>
              </a:rPr>
              <a:t>We can know the Lord!</a:t>
            </a:r>
          </a:p>
        </p:txBody>
      </p:sp>
      <p:sp>
        <p:nvSpPr>
          <p:cNvPr id="3" name="Content Placeholder 2">
            <a:extLst>
              <a:ext uri="{FF2B5EF4-FFF2-40B4-BE49-F238E27FC236}">
                <a16:creationId xmlns:a16="http://schemas.microsoft.com/office/drawing/2014/main" id="{9CE21A6E-B1A3-4A14-B4B2-79520411B8D1}"/>
              </a:ext>
            </a:extLst>
          </p:cNvPr>
          <p:cNvSpPr>
            <a:spLocks noGrp="1"/>
          </p:cNvSpPr>
          <p:nvPr>
            <p:ph idx="1"/>
          </p:nvPr>
        </p:nvSpPr>
        <p:spPr/>
        <p:txBody>
          <a:bodyPr>
            <a:normAutofit/>
          </a:bodyPr>
          <a:lstStyle/>
          <a:p>
            <a:pPr marL="0" indent="0">
              <a:buNone/>
            </a:pPr>
            <a:r>
              <a:rPr lang="en-US" sz="3200" b="1" dirty="0"/>
              <a:t>God has revealed Himself to mankind through…</a:t>
            </a:r>
          </a:p>
          <a:p>
            <a:pPr marL="0" indent="0">
              <a:buNone/>
            </a:pPr>
            <a:endParaRPr lang="en-US" sz="800" b="1" dirty="0"/>
          </a:p>
          <a:p>
            <a:pPr lvl="1"/>
            <a:r>
              <a:rPr lang="en-US" sz="3200" b="1" dirty="0"/>
              <a:t>His Creation</a:t>
            </a:r>
          </a:p>
          <a:p>
            <a:pPr lvl="1"/>
            <a:r>
              <a:rPr lang="en-US" sz="3200" b="1" dirty="0"/>
              <a:t>His Word</a:t>
            </a:r>
          </a:p>
          <a:p>
            <a:pPr lvl="1"/>
            <a:r>
              <a:rPr lang="en-US" sz="3200" b="1" dirty="0"/>
              <a:t>His Son</a:t>
            </a:r>
          </a:p>
        </p:txBody>
      </p:sp>
      <p:sp>
        <p:nvSpPr>
          <p:cNvPr id="4" name="Rectangle: Rounded Corners 3">
            <a:extLst>
              <a:ext uri="{FF2B5EF4-FFF2-40B4-BE49-F238E27FC236}">
                <a16:creationId xmlns:a16="http://schemas.microsoft.com/office/drawing/2014/main" id="{12F7BFA6-8085-4984-BC20-128FD7C1FEFB}"/>
              </a:ext>
            </a:extLst>
          </p:cNvPr>
          <p:cNvSpPr/>
          <p:nvPr/>
        </p:nvSpPr>
        <p:spPr>
          <a:xfrm>
            <a:off x="4572000" y="4678017"/>
            <a:ext cx="3472070" cy="1498946"/>
          </a:xfrm>
          <a:prstGeom prst="roundRect">
            <a:avLst/>
          </a:prstGeom>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EE0A1-E536-4710-B107-EA455E737CF5}"/>
              </a:ext>
            </a:extLst>
          </p:cNvPr>
          <p:cNvSpPr txBox="1"/>
          <p:nvPr/>
        </p:nvSpPr>
        <p:spPr>
          <a:xfrm>
            <a:off x="4781135" y="4897894"/>
            <a:ext cx="3034747" cy="1077218"/>
          </a:xfrm>
          <a:prstGeom prst="rect">
            <a:avLst/>
          </a:prstGeom>
          <a:noFill/>
        </p:spPr>
        <p:txBody>
          <a:bodyPr wrap="square" rtlCol="0">
            <a:spAutoFit/>
          </a:bodyPr>
          <a:lstStyle/>
          <a:p>
            <a:pPr algn="ctr"/>
            <a:r>
              <a:rPr lang="en-US" sz="3200" b="1" dirty="0"/>
              <a:t>Do you know the Lord?</a:t>
            </a:r>
          </a:p>
        </p:txBody>
      </p:sp>
    </p:spTree>
    <p:extLst>
      <p:ext uri="{BB962C8B-B14F-4D97-AF65-F5344CB8AC3E}">
        <p14:creationId xmlns:p14="http://schemas.microsoft.com/office/powerpoint/2010/main" val="27925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95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lstStyle/>
          <a:p>
            <a:pPr algn="ctr"/>
            <a:r>
              <a:rPr lang="en-US" b="1" dirty="0">
                <a:latin typeface="+mn-lt"/>
              </a:rPr>
              <a:t>Man is not capable of knowing and understanding God.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lstStyle/>
          <a:p>
            <a:r>
              <a:rPr lang="en-US" b="1" dirty="0"/>
              <a:t>Job’s friends challenged him with this fact </a:t>
            </a:r>
            <a:br>
              <a:rPr lang="en-US" b="1" dirty="0"/>
            </a:br>
            <a:r>
              <a:rPr lang="en-US" b="1" dirty="0"/>
              <a:t>(Job 36:26-33).</a:t>
            </a:r>
          </a:p>
          <a:p>
            <a:r>
              <a:rPr lang="en-US" b="1" dirty="0"/>
              <a:t>Job acknowledged this himself (Job 26:14). </a:t>
            </a:r>
          </a:p>
        </p:txBody>
      </p:sp>
    </p:spTree>
    <p:extLst>
      <p:ext uri="{BB962C8B-B14F-4D97-AF65-F5344CB8AC3E}">
        <p14:creationId xmlns:p14="http://schemas.microsoft.com/office/powerpoint/2010/main" val="343330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lstStyle/>
          <a:p>
            <a:pPr algn="ctr"/>
            <a:r>
              <a:rPr lang="en-US" b="1" dirty="0">
                <a:latin typeface="+mn-lt"/>
              </a:rPr>
              <a:t>Man is not capable of knowing and understanding God.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lstStyle/>
          <a:p>
            <a:pPr marL="0" indent="0">
              <a:buNone/>
            </a:pPr>
            <a:endParaRPr lang="en-US" b="1" dirty="0"/>
          </a:p>
          <a:p>
            <a:pPr marL="0" indent="0">
              <a:buNone/>
            </a:pPr>
            <a:r>
              <a:rPr lang="en-US" b="1" dirty="0"/>
              <a:t>“Great is the Lord, and greatly to be praised; and His greatness is unsearchable.” </a:t>
            </a:r>
          </a:p>
          <a:p>
            <a:pPr marL="0" indent="0">
              <a:buNone/>
            </a:pPr>
            <a:endParaRPr lang="en-US" sz="800" b="1" dirty="0"/>
          </a:p>
          <a:p>
            <a:pPr marL="0" indent="0">
              <a:buNone/>
            </a:pPr>
            <a:r>
              <a:rPr lang="en-US" b="1" dirty="0"/>
              <a:t>Psalm 145:3</a:t>
            </a:r>
          </a:p>
        </p:txBody>
      </p:sp>
      <p:pic>
        <p:nvPicPr>
          <p:cNvPr id="4" name="Picture 2" descr="Image result for open bible">
            <a:extLst>
              <a:ext uri="{FF2B5EF4-FFF2-40B4-BE49-F238E27FC236}">
                <a16:creationId xmlns:a16="http://schemas.microsoft.com/office/drawing/2014/main" id="{EA152EB4-B711-4B17-866C-9FCA9E4E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4796934"/>
            <a:ext cx="3203713" cy="17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33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lstStyle/>
          <a:p>
            <a:pPr algn="ctr"/>
            <a:r>
              <a:rPr lang="en-US" b="1" dirty="0">
                <a:latin typeface="+mn-lt"/>
              </a:rPr>
              <a:t>Man is not capable of knowing and understanding God.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normAutofit/>
          </a:bodyPr>
          <a:lstStyle/>
          <a:p>
            <a:pPr marL="0" indent="0">
              <a:buNone/>
            </a:pPr>
            <a:endParaRPr lang="en-US" b="1" dirty="0"/>
          </a:p>
          <a:p>
            <a:pPr marL="0" indent="0">
              <a:buNone/>
            </a:pPr>
            <a:r>
              <a:rPr lang="en-US" b="1" dirty="0"/>
              <a:t>“For My thoughts are not your thoughts, nor are your ways My ways, says the Lord. </a:t>
            </a:r>
          </a:p>
          <a:p>
            <a:pPr marL="0" indent="0">
              <a:buNone/>
            </a:pPr>
            <a:r>
              <a:rPr lang="en-US" b="1" dirty="0"/>
              <a:t> For as the heavens are higher than the earth, so are My ways higher than your ways, and My thoughts than your thoughts.” </a:t>
            </a:r>
          </a:p>
          <a:p>
            <a:pPr marL="0" indent="0">
              <a:buNone/>
            </a:pPr>
            <a:endParaRPr lang="en-US" sz="800" b="1" dirty="0"/>
          </a:p>
          <a:p>
            <a:pPr marL="0" indent="0">
              <a:buNone/>
            </a:pPr>
            <a:r>
              <a:rPr lang="en-US" b="1" dirty="0"/>
              <a:t>Isaiah 55:8-9</a:t>
            </a:r>
          </a:p>
        </p:txBody>
      </p:sp>
      <p:pic>
        <p:nvPicPr>
          <p:cNvPr id="4" name="Picture 2" descr="Image result for open bible">
            <a:extLst>
              <a:ext uri="{FF2B5EF4-FFF2-40B4-BE49-F238E27FC236}">
                <a16:creationId xmlns:a16="http://schemas.microsoft.com/office/drawing/2014/main" id="{EA152EB4-B711-4B17-866C-9FCA9E4E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4796934"/>
            <a:ext cx="3203713" cy="17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0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lstStyle/>
          <a:p>
            <a:pPr algn="ctr"/>
            <a:r>
              <a:rPr lang="en-US" b="1" dirty="0">
                <a:latin typeface="+mn-lt"/>
              </a:rPr>
              <a:t>Man is not capable of knowing and understanding God.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lstStyle/>
          <a:p>
            <a:pPr marL="0" indent="0">
              <a:buNone/>
            </a:pPr>
            <a:endParaRPr lang="en-US" b="1" dirty="0"/>
          </a:p>
          <a:p>
            <a:pPr marL="0" indent="0">
              <a:buNone/>
            </a:pPr>
            <a:r>
              <a:rPr lang="en-US" b="1" dirty="0"/>
              <a:t>“Oh, the depth of the riches both of the wisdom and knowledge of God! How unsearchable are His judgments and His ways past finding out!” </a:t>
            </a:r>
          </a:p>
          <a:p>
            <a:pPr marL="0" indent="0">
              <a:buNone/>
            </a:pPr>
            <a:endParaRPr lang="en-US" sz="800" b="1" dirty="0"/>
          </a:p>
          <a:p>
            <a:pPr marL="0" indent="0">
              <a:buNone/>
            </a:pPr>
            <a:r>
              <a:rPr lang="en-US" b="1" dirty="0"/>
              <a:t>Romans 11:33</a:t>
            </a:r>
          </a:p>
        </p:txBody>
      </p:sp>
      <p:pic>
        <p:nvPicPr>
          <p:cNvPr id="4" name="Picture 2" descr="Image result for open bible">
            <a:extLst>
              <a:ext uri="{FF2B5EF4-FFF2-40B4-BE49-F238E27FC236}">
                <a16:creationId xmlns:a16="http://schemas.microsoft.com/office/drawing/2014/main" id="{EA152EB4-B711-4B17-866C-9FCA9E4E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4796934"/>
            <a:ext cx="3203713" cy="17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normAutofit/>
          </a:bodyPr>
          <a:lstStyle/>
          <a:p>
            <a:pPr algn="ctr"/>
            <a:r>
              <a:rPr lang="en-US" sz="4000" b="1" dirty="0">
                <a:latin typeface="+mn-lt"/>
              </a:rPr>
              <a:t>Man is expected to know the Lord!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lstStyle/>
          <a:p>
            <a:pPr lvl="0"/>
            <a:r>
              <a:rPr lang="en-US" b="1" dirty="0"/>
              <a:t>David told Solomon to know God (1 Chron. 28:9). </a:t>
            </a:r>
          </a:p>
          <a:p>
            <a:pPr lvl="0"/>
            <a:r>
              <a:rPr lang="en-US" b="1" dirty="0"/>
              <a:t>The knowledge of God is more desirable to God than sacrifice (Hosea 6:6). </a:t>
            </a:r>
          </a:p>
          <a:p>
            <a:pPr lvl="0"/>
            <a:r>
              <a:rPr lang="en-US" b="1" dirty="0"/>
              <a:t>The Galatians are said to have come to know God (Gal. 4:8-9). </a:t>
            </a:r>
          </a:p>
        </p:txBody>
      </p:sp>
    </p:spTree>
    <p:extLst>
      <p:ext uri="{BB962C8B-B14F-4D97-AF65-F5344CB8AC3E}">
        <p14:creationId xmlns:p14="http://schemas.microsoft.com/office/powerpoint/2010/main" val="297197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normAutofit/>
          </a:bodyPr>
          <a:lstStyle/>
          <a:p>
            <a:pPr algn="ctr"/>
            <a:r>
              <a:rPr lang="en-US" sz="4000" b="1" dirty="0">
                <a:latin typeface="+mn-lt"/>
              </a:rPr>
              <a:t>There are severe consequences to NOT knowing the Lord!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2107095"/>
            <a:ext cx="7886700" cy="4069867"/>
          </a:xfrm>
        </p:spPr>
        <p:txBody>
          <a:bodyPr/>
          <a:lstStyle/>
          <a:p>
            <a:pPr lvl="0"/>
            <a:r>
              <a:rPr lang="en-US" b="1" dirty="0"/>
              <a:t>Pharaoh asked, </a:t>
            </a:r>
            <a:r>
              <a:rPr lang="en-US" b="1" i="1" dirty="0"/>
              <a:t>“Who is the Lord? ...I do not know the Lord”</a:t>
            </a:r>
            <a:r>
              <a:rPr lang="en-US" b="1" dirty="0"/>
              <a:t> (Ex. 5:2). </a:t>
            </a:r>
          </a:p>
          <a:p>
            <a:pPr lvl="0"/>
            <a:r>
              <a:rPr lang="en-US" b="1" dirty="0"/>
              <a:t>The generation after Joshua </a:t>
            </a:r>
            <a:r>
              <a:rPr lang="en-US" b="1" i="1" dirty="0"/>
              <a:t>“did not know the Lord”</a:t>
            </a:r>
            <a:r>
              <a:rPr lang="en-US" b="1" dirty="0"/>
              <a:t> (Jud. 2:10). </a:t>
            </a:r>
          </a:p>
          <a:p>
            <a:pPr lvl="0"/>
            <a:r>
              <a:rPr lang="en-US" b="1" dirty="0"/>
              <a:t>The sons of Eli </a:t>
            </a:r>
            <a:r>
              <a:rPr lang="en-US" b="1" i="1" dirty="0"/>
              <a:t>“did not know the Lord”</a:t>
            </a:r>
            <a:r>
              <a:rPr lang="en-US" b="1" dirty="0"/>
              <a:t> </a:t>
            </a:r>
            <a:br>
              <a:rPr lang="en-US" b="1" dirty="0"/>
            </a:br>
            <a:r>
              <a:rPr lang="en-US" b="1" dirty="0"/>
              <a:t>(1 Sam. 2:12). </a:t>
            </a:r>
          </a:p>
          <a:p>
            <a:pPr lvl="0"/>
            <a:r>
              <a:rPr lang="en-US" b="1" dirty="0"/>
              <a:t>Israel did </a:t>
            </a:r>
            <a:r>
              <a:rPr lang="en-US" b="1" i="1" dirty="0"/>
              <a:t>“not know the Lord”</a:t>
            </a:r>
            <a:r>
              <a:rPr lang="en-US" b="1" dirty="0"/>
              <a:t> (Hosea 5:4). </a:t>
            </a:r>
          </a:p>
        </p:txBody>
      </p:sp>
    </p:spTree>
    <p:extLst>
      <p:ext uri="{BB962C8B-B14F-4D97-AF65-F5344CB8AC3E}">
        <p14:creationId xmlns:p14="http://schemas.microsoft.com/office/powerpoint/2010/main" val="132884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475E-540A-4BCF-A211-C169E00ACF55}"/>
              </a:ext>
            </a:extLst>
          </p:cNvPr>
          <p:cNvSpPr>
            <a:spLocks noGrp="1"/>
          </p:cNvSpPr>
          <p:nvPr>
            <p:ph type="title"/>
          </p:nvPr>
        </p:nvSpPr>
        <p:spPr/>
        <p:txBody>
          <a:bodyPr>
            <a:normAutofit/>
          </a:bodyPr>
          <a:lstStyle/>
          <a:p>
            <a:pPr algn="ctr"/>
            <a:r>
              <a:rPr lang="en-US" sz="4000" b="1" dirty="0">
                <a:latin typeface="+mn-lt"/>
              </a:rPr>
              <a:t>There are severe consequences to NOT knowing the Lord!</a:t>
            </a:r>
          </a:p>
        </p:txBody>
      </p:sp>
      <p:sp>
        <p:nvSpPr>
          <p:cNvPr id="3" name="Content Placeholder 2">
            <a:extLst>
              <a:ext uri="{FF2B5EF4-FFF2-40B4-BE49-F238E27FC236}">
                <a16:creationId xmlns:a16="http://schemas.microsoft.com/office/drawing/2014/main" id="{C9548CC7-2CF3-45A6-97C1-8FCF874A150E}"/>
              </a:ext>
            </a:extLst>
          </p:cNvPr>
          <p:cNvSpPr>
            <a:spLocks noGrp="1"/>
          </p:cNvSpPr>
          <p:nvPr>
            <p:ph idx="1"/>
          </p:nvPr>
        </p:nvSpPr>
        <p:spPr>
          <a:xfrm>
            <a:off x="628650" y="1934817"/>
            <a:ext cx="7886700" cy="4242146"/>
          </a:xfrm>
        </p:spPr>
        <p:txBody>
          <a:bodyPr/>
          <a:lstStyle/>
          <a:p>
            <a:pPr marL="0" indent="0">
              <a:buNone/>
            </a:pPr>
            <a:endParaRPr lang="en-US" b="1" dirty="0"/>
          </a:p>
          <a:p>
            <a:pPr marL="0" indent="0">
              <a:buNone/>
            </a:pPr>
            <a:r>
              <a:rPr lang="en-US" b="1" dirty="0"/>
              <a:t>“In flaming fire taking vengeance on those who do not know God, and on those who do not obey the gospel of our Lord Jesus Christ.” </a:t>
            </a:r>
          </a:p>
          <a:p>
            <a:pPr marL="0" indent="0">
              <a:buNone/>
            </a:pPr>
            <a:endParaRPr lang="en-US" sz="800" b="1" dirty="0"/>
          </a:p>
          <a:p>
            <a:pPr marL="0" indent="0">
              <a:buNone/>
            </a:pPr>
            <a:r>
              <a:rPr lang="en-US" b="1" dirty="0"/>
              <a:t>2 Thess. 1:8</a:t>
            </a:r>
          </a:p>
        </p:txBody>
      </p:sp>
      <p:pic>
        <p:nvPicPr>
          <p:cNvPr id="4" name="Picture 2" descr="Image result for open bible">
            <a:extLst>
              <a:ext uri="{FF2B5EF4-FFF2-40B4-BE49-F238E27FC236}">
                <a16:creationId xmlns:a16="http://schemas.microsoft.com/office/drawing/2014/main" id="{EA152EB4-B711-4B17-866C-9FCA9E4EE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408" y="4796934"/>
            <a:ext cx="3203713" cy="170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1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787</Words>
  <Application>Microsoft Office PowerPoint</Application>
  <PresentationFormat>On-screen Show (4:3)</PresentationFormat>
  <Paragraphs>83</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Aharoni</vt:lpstr>
      <vt:lpstr>Arial</vt:lpstr>
      <vt:lpstr>Calibri</vt:lpstr>
      <vt:lpstr>Calibri Light</vt:lpstr>
      <vt:lpstr>Office Theme</vt:lpstr>
      <vt:lpstr>1_Office Theme</vt:lpstr>
      <vt:lpstr>PowerPoint Presentation</vt:lpstr>
      <vt:lpstr>“Know the Lord” </vt:lpstr>
      <vt:lpstr>Man is not capable of knowing and understanding God.</vt:lpstr>
      <vt:lpstr>Man is not capable of knowing and understanding God.</vt:lpstr>
      <vt:lpstr>Man is not capable of knowing and understanding God.</vt:lpstr>
      <vt:lpstr>Man is not capable of knowing and understanding God.</vt:lpstr>
      <vt:lpstr>Man is expected to know the Lord!</vt:lpstr>
      <vt:lpstr>There are severe consequences to NOT knowing the Lord!</vt:lpstr>
      <vt:lpstr>There are severe consequences to NOT knowing the Lord!</vt:lpstr>
      <vt:lpstr>The task appears to be impossible, yet it is essential that we know the Lord!</vt:lpstr>
      <vt:lpstr>1. God’s Creation</vt:lpstr>
      <vt:lpstr>1. God’s Creation</vt:lpstr>
      <vt:lpstr>1. God’s Creation</vt:lpstr>
      <vt:lpstr>1. God’s Creation</vt:lpstr>
      <vt:lpstr>2. God’s Word</vt:lpstr>
      <vt:lpstr>3. God’s Son</vt:lpstr>
      <vt:lpstr>3. God’s Son</vt:lpstr>
      <vt:lpstr>3. God’s Son</vt:lpstr>
      <vt:lpstr>3. God’s Son</vt:lpstr>
      <vt:lpstr>We can know the Lord!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the Lord”</dc:title>
  <dc:creator>Heath Rogers</dc:creator>
  <cp:lastModifiedBy>Michael Hepner</cp:lastModifiedBy>
  <cp:revision>14</cp:revision>
  <dcterms:created xsi:type="dcterms:W3CDTF">2019-03-01T15:49:58Z</dcterms:created>
  <dcterms:modified xsi:type="dcterms:W3CDTF">2019-03-04T14:24:06Z</dcterms:modified>
</cp:coreProperties>
</file>