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77" r:id="rId2"/>
    <p:sldId id="280" r:id="rId3"/>
    <p:sldId id="292" r:id="rId4"/>
    <p:sldId id="288" r:id="rId5"/>
    <p:sldId id="283" r:id="rId6"/>
    <p:sldId id="284" r:id="rId7"/>
    <p:sldId id="285" r:id="rId8"/>
    <p:sldId id="286" r:id="rId9"/>
    <p:sldId id="287" r:id="rId10"/>
    <p:sldId id="278" r:id="rId11"/>
    <p:sldId id="279" r:id="rId12"/>
    <p:sldId id="282" r:id="rId13"/>
    <p:sldId id="257" r:id="rId14"/>
    <p:sldId id="259" r:id="rId15"/>
    <p:sldId id="260" r:id="rId16"/>
    <p:sldId id="262" r:id="rId17"/>
    <p:sldId id="264" r:id="rId18"/>
    <p:sldId id="265" r:id="rId19"/>
    <p:sldId id="266" r:id="rId20"/>
    <p:sldId id="267" r:id="rId21"/>
    <p:sldId id="268" r:id="rId22"/>
    <p:sldId id="270" r:id="rId23"/>
    <p:sldId id="289" r:id="rId24"/>
    <p:sldId id="290" r:id="rId25"/>
    <p:sldId id="294" r:id="rId26"/>
    <p:sldId id="295" r:id="rId27"/>
    <p:sldId id="296" r:id="rId28"/>
    <p:sldId id="271" r:id="rId29"/>
    <p:sldId id="273" r:id="rId30"/>
    <p:sldId id="274" r:id="rId31"/>
    <p:sldId id="275" r:id="rId32"/>
    <p:sldId id="276" r:id="rId33"/>
    <p:sldId id="293" r:id="rId34"/>
    <p:sldId id="26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9" d="100"/>
          <a:sy n="79" d="100"/>
        </p:scale>
        <p:origin x="888"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35E401-3C43-4425-9266-357787169E45}" type="datetimeFigureOut">
              <a:rPr lang="en-US" smtClean="0"/>
              <a:t>3/4/2019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35FCF1-1789-42CC-BD46-E92726BF334D}" type="slidenum">
              <a:rPr lang="en-US" smtClean="0"/>
              <a:t>‹#›</a:t>
            </a:fld>
            <a:endParaRPr lang="en-US"/>
          </a:p>
        </p:txBody>
      </p:sp>
    </p:spTree>
    <p:extLst>
      <p:ext uri="{BB962C8B-B14F-4D97-AF65-F5344CB8AC3E}">
        <p14:creationId xmlns:p14="http://schemas.microsoft.com/office/powerpoint/2010/main" val="1220430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42E1EC-5EC2-44AC-A356-D16826CA8336}"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BBDDA-AB37-4107-B063-950DB37A70C3}" type="slidenum">
              <a:rPr lang="en-US" smtClean="0"/>
              <a:t>‹#›</a:t>
            </a:fld>
            <a:endParaRPr lang="en-US"/>
          </a:p>
        </p:txBody>
      </p:sp>
    </p:spTree>
    <p:extLst>
      <p:ext uri="{BB962C8B-B14F-4D97-AF65-F5344CB8AC3E}">
        <p14:creationId xmlns:p14="http://schemas.microsoft.com/office/powerpoint/2010/main" val="3545981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42E1EC-5EC2-44AC-A356-D16826CA8336}"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BBDDA-AB37-4107-B063-950DB37A70C3}" type="slidenum">
              <a:rPr lang="en-US" smtClean="0"/>
              <a:t>‹#›</a:t>
            </a:fld>
            <a:endParaRPr lang="en-US"/>
          </a:p>
        </p:txBody>
      </p:sp>
    </p:spTree>
    <p:extLst>
      <p:ext uri="{BB962C8B-B14F-4D97-AF65-F5344CB8AC3E}">
        <p14:creationId xmlns:p14="http://schemas.microsoft.com/office/powerpoint/2010/main" val="2560342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42E1EC-5EC2-44AC-A356-D16826CA8336}"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BBDDA-AB37-4107-B063-950DB37A70C3}" type="slidenum">
              <a:rPr lang="en-US" smtClean="0"/>
              <a:t>‹#›</a:t>
            </a:fld>
            <a:endParaRPr lang="en-US"/>
          </a:p>
        </p:txBody>
      </p:sp>
    </p:spTree>
    <p:extLst>
      <p:ext uri="{BB962C8B-B14F-4D97-AF65-F5344CB8AC3E}">
        <p14:creationId xmlns:p14="http://schemas.microsoft.com/office/powerpoint/2010/main" val="2505486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42E1EC-5EC2-44AC-A356-D16826CA8336}"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BBDDA-AB37-4107-B063-950DB37A70C3}" type="slidenum">
              <a:rPr lang="en-US" smtClean="0"/>
              <a:t>‹#›</a:t>
            </a:fld>
            <a:endParaRPr lang="en-US"/>
          </a:p>
        </p:txBody>
      </p:sp>
    </p:spTree>
    <p:extLst>
      <p:ext uri="{BB962C8B-B14F-4D97-AF65-F5344CB8AC3E}">
        <p14:creationId xmlns:p14="http://schemas.microsoft.com/office/powerpoint/2010/main" val="3482338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42E1EC-5EC2-44AC-A356-D16826CA8336}" type="datetimeFigureOut">
              <a:rPr lang="en-US" smtClean="0"/>
              <a:t>3/4/2019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8BBDDA-AB37-4107-B063-950DB37A70C3}" type="slidenum">
              <a:rPr lang="en-US" smtClean="0"/>
              <a:t>‹#›</a:t>
            </a:fld>
            <a:endParaRPr lang="en-US"/>
          </a:p>
        </p:txBody>
      </p:sp>
    </p:spTree>
    <p:extLst>
      <p:ext uri="{BB962C8B-B14F-4D97-AF65-F5344CB8AC3E}">
        <p14:creationId xmlns:p14="http://schemas.microsoft.com/office/powerpoint/2010/main" val="36067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42E1EC-5EC2-44AC-A356-D16826CA8336}" type="datetimeFigureOut">
              <a:rPr lang="en-US" smtClean="0"/>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8BBDDA-AB37-4107-B063-950DB37A70C3}" type="slidenum">
              <a:rPr lang="en-US" smtClean="0"/>
              <a:t>‹#›</a:t>
            </a:fld>
            <a:endParaRPr lang="en-US"/>
          </a:p>
        </p:txBody>
      </p:sp>
    </p:spTree>
    <p:extLst>
      <p:ext uri="{BB962C8B-B14F-4D97-AF65-F5344CB8AC3E}">
        <p14:creationId xmlns:p14="http://schemas.microsoft.com/office/powerpoint/2010/main" val="3021562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42E1EC-5EC2-44AC-A356-D16826CA8336}" type="datetimeFigureOut">
              <a:rPr lang="en-US" smtClean="0"/>
              <a:t>3/4/2019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8BBDDA-AB37-4107-B063-950DB37A70C3}" type="slidenum">
              <a:rPr lang="en-US" smtClean="0"/>
              <a:t>‹#›</a:t>
            </a:fld>
            <a:endParaRPr lang="en-US"/>
          </a:p>
        </p:txBody>
      </p:sp>
    </p:spTree>
    <p:extLst>
      <p:ext uri="{BB962C8B-B14F-4D97-AF65-F5344CB8AC3E}">
        <p14:creationId xmlns:p14="http://schemas.microsoft.com/office/powerpoint/2010/main" val="73495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42E1EC-5EC2-44AC-A356-D16826CA8336}" type="datetimeFigureOut">
              <a:rPr lang="en-US" smtClean="0"/>
              <a:t>3/4/2019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8BBDDA-AB37-4107-B063-950DB37A70C3}" type="slidenum">
              <a:rPr lang="en-US" smtClean="0"/>
              <a:t>‹#›</a:t>
            </a:fld>
            <a:endParaRPr lang="en-US"/>
          </a:p>
        </p:txBody>
      </p:sp>
    </p:spTree>
    <p:extLst>
      <p:ext uri="{BB962C8B-B14F-4D97-AF65-F5344CB8AC3E}">
        <p14:creationId xmlns:p14="http://schemas.microsoft.com/office/powerpoint/2010/main" val="3424232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2E1EC-5EC2-44AC-A356-D16826CA8336}" type="datetimeFigureOut">
              <a:rPr lang="en-US" smtClean="0"/>
              <a:t>3/4/2019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8BBDDA-AB37-4107-B063-950DB37A70C3}" type="slidenum">
              <a:rPr lang="en-US" smtClean="0"/>
              <a:t>‹#›</a:t>
            </a:fld>
            <a:endParaRPr lang="en-US"/>
          </a:p>
        </p:txBody>
      </p:sp>
    </p:spTree>
    <p:extLst>
      <p:ext uri="{BB962C8B-B14F-4D97-AF65-F5344CB8AC3E}">
        <p14:creationId xmlns:p14="http://schemas.microsoft.com/office/powerpoint/2010/main" val="1898003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42E1EC-5EC2-44AC-A356-D16826CA8336}" type="datetimeFigureOut">
              <a:rPr lang="en-US" smtClean="0"/>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8BBDDA-AB37-4107-B063-950DB37A70C3}" type="slidenum">
              <a:rPr lang="en-US" smtClean="0"/>
              <a:t>‹#›</a:t>
            </a:fld>
            <a:endParaRPr lang="en-US"/>
          </a:p>
        </p:txBody>
      </p:sp>
    </p:spTree>
    <p:extLst>
      <p:ext uri="{BB962C8B-B14F-4D97-AF65-F5344CB8AC3E}">
        <p14:creationId xmlns:p14="http://schemas.microsoft.com/office/powerpoint/2010/main" val="3449137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42E1EC-5EC2-44AC-A356-D16826CA8336}" type="datetimeFigureOut">
              <a:rPr lang="en-US" smtClean="0"/>
              <a:t>3/4/2019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8BBDDA-AB37-4107-B063-950DB37A70C3}" type="slidenum">
              <a:rPr lang="en-US" smtClean="0"/>
              <a:t>‹#›</a:t>
            </a:fld>
            <a:endParaRPr lang="en-US"/>
          </a:p>
        </p:txBody>
      </p:sp>
    </p:spTree>
    <p:extLst>
      <p:ext uri="{BB962C8B-B14F-4D97-AF65-F5344CB8AC3E}">
        <p14:creationId xmlns:p14="http://schemas.microsoft.com/office/powerpoint/2010/main" val="1458401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2E1EC-5EC2-44AC-A356-D16826CA8336}" type="datetimeFigureOut">
              <a:rPr lang="en-US" smtClean="0"/>
              <a:t>3/4/2019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8BBDDA-AB37-4107-B063-950DB37A70C3}" type="slidenum">
              <a:rPr lang="en-US" smtClean="0"/>
              <a:t>‹#›</a:t>
            </a:fld>
            <a:endParaRPr lang="en-US"/>
          </a:p>
        </p:txBody>
      </p:sp>
    </p:spTree>
    <p:extLst>
      <p:ext uri="{BB962C8B-B14F-4D97-AF65-F5344CB8AC3E}">
        <p14:creationId xmlns:p14="http://schemas.microsoft.com/office/powerpoint/2010/main" val="1330318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5620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 Dancing is Lasciviousness</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921908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 Dancing is Lasciviousness</a:t>
            </a:r>
          </a:p>
        </p:txBody>
      </p:sp>
      <p:sp>
        <p:nvSpPr>
          <p:cNvPr id="3" name="Content Placeholder 2"/>
          <p:cNvSpPr>
            <a:spLocks noGrp="1"/>
          </p:cNvSpPr>
          <p:nvPr>
            <p:ph idx="1"/>
          </p:nvPr>
        </p:nvSpPr>
        <p:spPr/>
        <p:txBody>
          <a:bodyPr/>
          <a:lstStyle/>
          <a:p>
            <a:r>
              <a:rPr lang="en-US" b="1" dirty="0"/>
              <a:t>Galatians 5:19</a:t>
            </a:r>
          </a:p>
          <a:p>
            <a:r>
              <a:rPr lang="en-US" i="1" dirty="0"/>
              <a:t>lasciviousness</a:t>
            </a:r>
            <a:r>
              <a:rPr lang="en-US" dirty="0"/>
              <a:t> (KJV)</a:t>
            </a:r>
          </a:p>
          <a:p>
            <a:r>
              <a:rPr lang="en-US" i="1" dirty="0"/>
              <a:t>lewdness</a:t>
            </a:r>
            <a:r>
              <a:rPr lang="en-US" dirty="0"/>
              <a:t> (NKJV)</a:t>
            </a:r>
          </a:p>
          <a:p>
            <a:r>
              <a:rPr lang="en-US" i="1" dirty="0"/>
              <a:t>sensuality</a:t>
            </a:r>
            <a:r>
              <a:rPr lang="en-US" dirty="0"/>
              <a:t> (NASV, ESV)</a:t>
            </a:r>
          </a:p>
          <a:p>
            <a:r>
              <a:rPr lang="en-US" i="1" dirty="0"/>
              <a:t>debauchery</a:t>
            </a:r>
            <a:r>
              <a:rPr lang="en-US" dirty="0"/>
              <a:t> (NIV) </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8300" y="2819400"/>
            <a:ext cx="28575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139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 Dancing is Lasciviousness</a:t>
            </a:r>
          </a:p>
        </p:txBody>
      </p:sp>
      <p:sp>
        <p:nvSpPr>
          <p:cNvPr id="3" name="Content Placeholder 2"/>
          <p:cNvSpPr>
            <a:spLocks noGrp="1"/>
          </p:cNvSpPr>
          <p:nvPr>
            <p:ph idx="1"/>
          </p:nvPr>
        </p:nvSpPr>
        <p:spPr/>
        <p:txBody>
          <a:bodyPr/>
          <a:lstStyle/>
          <a:p>
            <a:pPr lvl="0"/>
            <a:r>
              <a:rPr lang="en-US" dirty="0"/>
              <a:t>What is Lasciviousness?</a:t>
            </a:r>
          </a:p>
          <a:p>
            <a:pPr lvl="0"/>
            <a:r>
              <a:rPr lang="en-US" dirty="0"/>
              <a:t>“excess, absence of restraint, indecency” (Vine’s)</a:t>
            </a:r>
          </a:p>
          <a:p>
            <a:pPr lvl="0"/>
            <a:r>
              <a:rPr lang="en-US" dirty="0"/>
              <a:t>“unbridled lust, excess, wanton acts or manners, as filthy words, indecent bodily movements, unchaste handling of males and females” (Thayer) </a:t>
            </a:r>
          </a:p>
          <a:p>
            <a:endParaRPr lang="en-US" dirty="0"/>
          </a:p>
        </p:txBody>
      </p:sp>
    </p:spTree>
    <p:extLst>
      <p:ext uri="{BB962C8B-B14F-4D97-AF65-F5344CB8AC3E}">
        <p14:creationId xmlns:p14="http://schemas.microsoft.com/office/powerpoint/2010/main" val="3928023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3. Dancing Produces Sexual Desire</a:t>
            </a:r>
          </a:p>
        </p:txBody>
      </p:sp>
    </p:spTree>
    <p:extLst>
      <p:ext uri="{BB962C8B-B14F-4D97-AF65-F5344CB8AC3E}">
        <p14:creationId xmlns:p14="http://schemas.microsoft.com/office/powerpoint/2010/main" val="1074908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3. Dancing Produces Sexual Desire</a:t>
            </a:r>
          </a:p>
        </p:txBody>
      </p:sp>
      <p:sp>
        <p:nvSpPr>
          <p:cNvPr id="3" name="Content Placeholder 2"/>
          <p:cNvSpPr>
            <a:spLocks noGrp="1"/>
          </p:cNvSpPr>
          <p:nvPr>
            <p:ph idx="1"/>
          </p:nvPr>
        </p:nvSpPr>
        <p:spPr/>
        <p:txBody>
          <a:bodyPr>
            <a:normAutofit/>
          </a:bodyPr>
          <a:lstStyle/>
          <a:p>
            <a:pPr marL="0" indent="0">
              <a:buNone/>
            </a:pPr>
            <a:r>
              <a:rPr lang="en-US" dirty="0"/>
              <a:t>3  For this is the will of God, your sanctification: that you should abstain from sexual immorality;</a:t>
            </a:r>
          </a:p>
          <a:p>
            <a:pPr marL="0" indent="0">
              <a:buNone/>
            </a:pPr>
            <a:r>
              <a:rPr lang="en-US" dirty="0"/>
              <a:t>4  that each of you should know how to possess his own vessel in sanctification and honor, </a:t>
            </a:r>
          </a:p>
          <a:p>
            <a:pPr marL="0" indent="0">
              <a:buNone/>
            </a:pPr>
            <a:r>
              <a:rPr lang="en-US" dirty="0"/>
              <a:t>5  not in passion of lust, like the Gentiles who do not know God;</a:t>
            </a:r>
          </a:p>
          <a:p>
            <a:pPr marL="0" indent="0" algn="r">
              <a:buNone/>
            </a:pPr>
            <a:r>
              <a:rPr lang="en-US" dirty="0"/>
              <a:t>1 Thessalonians 4:3-5</a:t>
            </a:r>
          </a:p>
        </p:txBody>
      </p:sp>
    </p:spTree>
    <p:extLst>
      <p:ext uri="{BB962C8B-B14F-4D97-AF65-F5344CB8AC3E}">
        <p14:creationId xmlns:p14="http://schemas.microsoft.com/office/powerpoint/2010/main" val="423419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3. Dancing Produces Sexual Desire</a:t>
            </a:r>
          </a:p>
        </p:txBody>
      </p:sp>
      <p:sp>
        <p:nvSpPr>
          <p:cNvPr id="3" name="Content Placeholder 2"/>
          <p:cNvSpPr>
            <a:spLocks noGrp="1"/>
          </p:cNvSpPr>
          <p:nvPr>
            <p:ph idx="1"/>
          </p:nvPr>
        </p:nvSpPr>
        <p:spPr/>
        <p:txBody>
          <a:bodyPr>
            <a:normAutofit/>
          </a:bodyPr>
          <a:lstStyle/>
          <a:p>
            <a:r>
              <a:rPr lang="en-US" dirty="0"/>
              <a:t>“The whole range of modern dances are designed to express love making.”                Curt </a:t>
            </a:r>
            <a:r>
              <a:rPr lang="en-US" dirty="0" err="1"/>
              <a:t>Sach</a:t>
            </a:r>
            <a:r>
              <a:rPr lang="en-US" dirty="0"/>
              <a:t>, </a:t>
            </a:r>
            <a:r>
              <a:rPr lang="en-US" i="1" dirty="0"/>
              <a:t>World History of the Dance</a:t>
            </a:r>
          </a:p>
        </p:txBody>
      </p:sp>
    </p:spTree>
    <p:extLst>
      <p:ext uri="{BB962C8B-B14F-4D97-AF65-F5344CB8AC3E}">
        <p14:creationId xmlns:p14="http://schemas.microsoft.com/office/powerpoint/2010/main" val="423419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3. Dancing Produces Sexual Desire</a:t>
            </a:r>
          </a:p>
        </p:txBody>
      </p:sp>
      <p:sp>
        <p:nvSpPr>
          <p:cNvPr id="3" name="Content Placeholder 2"/>
          <p:cNvSpPr>
            <a:spLocks noGrp="1"/>
          </p:cNvSpPr>
          <p:nvPr>
            <p:ph idx="1"/>
          </p:nvPr>
        </p:nvSpPr>
        <p:spPr/>
        <p:txBody>
          <a:bodyPr>
            <a:normAutofit/>
          </a:bodyPr>
          <a:lstStyle/>
          <a:p>
            <a:r>
              <a:rPr lang="en-US" dirty="0"/>
              <a:t>“Dancing is an exciting and pleasurable recreation as it affords </a:t>
            </a:r>
            <a:r>
              <a:rPr lang="en-US" u="sng" dirty="0"/>
              <a:t>a partial satisfaction to the sex impulse</a:t>
            </a:r>
            <a:r>
              <a:rPr lang="en-US" dirty="0"/>
              <a:t> which (among adolescents) cannot as yet achieve full and specific expression.”                                                          Dr. </a:t>
            </a:r>
            <a:r>
              <a:rPr lang="en-US" dirty="0" err="1"/>
              <a:t>Leta</a:t>
            </a:r>
            <a:r>
              <a:rPr lang="en-US" dirty="0"/>
              <a:t> S. Hollingsworth, professor of education at Columbia University</a:t>
            </a:r>
          </a:p>
        </p:txBody>
      </p:sp>
    </p:spTree>
    <p:extLst>
      <p:ext uri="{BB962C8B-B14F-4D97-AF65-F5344CB8AC3E}">
        <p14:creationId xmlns:p14="http://schemas.microsoft.com/office/powerpoint/2010/main" val="54010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3. Dancing Produces Sexual Desire</a:t>
            </a:r>
          </a:p>
        </p:txBody>
      </p:sp>
      <p:sp>
        <p:nvSpPr>
          <p:cNvPr id="3" name="Content Placeholder 2"/>
          <p:cNvSpPr>
            <a:spLocks noGrp="1"/>
          </p:cNvSpPr>
          <p:nvPr>
            <p:ph idx="1"/>
          </p:nvPr>
        </p:nvSpPr>
        <p:spPr/>
        <p:txBody>
          <a:bodyPr>
            <a:normAutofit/>
          </a:bodyPr>
          <a:lstStyle/>
          <a:p>
            <a:r>
              <a:rPr lang="en-US" dirty="0"/>
              <a:t>“The modern dance is the fine art of covering with music, indelicate, immodest and oftentimes indecent attitudes and postures between men and women.”                             Dr. A.C. Dixon, </a:t>
            </a:r>
            <a:r>
              <a:rPr lang="en-US" i="1" dirty="0"/>
              <a:t>The Carnival of Death</a:t>
            </a:r>
            <a:r>
              <a:rPr lang="en-US" dirty="0"/>
              <a:t>, p. 70</a:t>
            </a:r>
          </a:p>
        </p:txBody>
      </p:sp>
    </p:spTree>
    <p:extLst>
      <p:ext uri="{BB962C8B-B14F-4D97-AF65-F5344CB8AC3E}">
        <p14:creationId xmlns:p14="http://schemas.microsoft.com/office/powerpoint/2010/main" val="54010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3. Dancing Produces Sexual Desire</a:t>
            </a:r>
          </a:p>
        </p:txBody>
      </p:sp>
      <p:sp>
        <p:nvSpPr>
          <p:cNvPr id="3" name="Content Placeholder 2"/>
          <p:cNvSpPr>
            <a:spLocks noGrp="1"/>
          </p:cNvSpPr>
          <p:nvPr>
            <p:ph idx="1"/>
          </p:nvPr>
        </p:nvSpPr>
        <p:spPr/>
        <p:txBody>
          <a:bodyPr>
            <a:normAutofit/>
          </a:bodyPr>
          <a:lstStyle/>
          <a:p>
            <a:r>
              <a:rPr lang="en-US" dirty="0"/>
              <a:t>“The secret of the popularity of dancing (or is it a secret) is </a:t>
            </a:r>
            <a:r>
              <a:rPr lang="en-US" u="sng" dirty="0"/>
              <a:t>the exciting sexual stimulation resulting from the close embrace of male and female</a:t>
            </a:r>
            <a:r>
              <a:rPr lang="en-US" dirty="0"/>
              <a:t>, whether it be dancing or without music in petting and necking.”                         Dr. J.P. Gibson, M.D.</a:t>
            </a:r>
          </a:p>
        </p:txBody>
      </p:sp>
    </p:spTree>
    <p:extLst>
      <p:ext uri="{BB962C8B-B14F-4D97-AF65-F5344CB8AC3E}">
        <p14:creationId xmlns:p14="http://schemas.microsoft.com/office/powerpoint/2010/main" val="195552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3. Dancing Produces Sexual Desire</a:t>
            </a:r>
          </a:p>
        </p:txBody>
      </p:sp>
      <p:sp>
        <p:nvSpPr>
          <p:cNvPr id="3" name="Content Placeholder 2"/>
          <p:cNvSpPr>
            <a:spLocks noGrp="1"/>
          </p:cNvSpPr>
          <p:nvPr>
            <p:ph idx="1"/>
          </p:nvPr>
        </p:nvSpPr>
        <p:spPr/>
        <p:txBody>
          <a:bodyPr>
            <a:normAutofit/>
          </a:bodyPr>
          <a:lstStyle/>
          <a:p>
            <a:r>
              <a:rPr lang="en-US" dirty="0"/>
              <a:t>“We know that sex is the strongest impulse planted in the human race. You can just picture the effect on a boy or girl of 18 or 20, when this hunger is keenest, when knowledge and experience are lacking in the formation of judgment, of one of these dances which calls for close bodily contact and frequently brings the cheeks together and entwine the limbs.</a:t>
            </a:r>
          </a:p>
        </p:txBody>
      </p:sp>
    </p:spTree>
    <p:extLst>
      <p:ext uri="{BB962C8B-B14F-4D97-AF65-F5344CB8AC3E}">
        <p14:creationId xmlns:p14="http://schemas.microsoft.com/office/powerpoint/2010/main" val="195552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9263F1-1E89-4227-A628-F7A8FFB522CB}"/>
              </a:ext>
            </a:extLst>
          </p:cNvPr>
          <p:cNvSpPr>
            <a:spLocks noGrp="1"/>
          </p:cNvSpPr>
          <p:nvPr>
            <p:ph type="title"/>
          </p:nvPr>
        </p:nvSpPr>
        <p:spPr>
          <a:xfrm>
            <a:off x="628649" y="2721873"/>
            <a:ext cx="7886701" cy="1009652"/>
          </a:xfrm>
          <a:solidFill>
            <a:schemeClr val="bg1"/>
          </a:solidFill>
        </p:spPr>
        <p:txBody>
          <a:bodyPr/>
          <a:lstStyle/>
          <a:p>
            <a:pPr algn="ctr"/>
            <a:r>
              <a:rPr lang="en-US" dirty="0">
                <a:solidFill>
                  <a:sysClr val="windowText" lastClr="000000"/>
                </a:solidFill>
                <a:effectLst>
                  <a:outerShdw blurRad="50800" dist="38100" dir="2700000" algn="tl" rotWithShape="0">
                    <a:prstClr val="black">
                      <a:alpha val="40000"/>
                    </a:prstClr>
                  </a:outerShdw>
                </a:effectLst>
                <a:latin typeface="Aharoni" panose="02010803020104030203" pitchFamily="2" charset="-79"/>
                <a:cs typeface="Aharoni" panose="02010803020104030203" pitchFamily="2" charset="-79"/>
              </a:rPr>
              <a:t>Overcoming Worldliness</a:t>
            </a:r>
          </a:p>
        </p:txBody>
      </p:sp>
      <p:sp>
        <p:nvSpPr>
          <p:cNvPr id="5" name="Content Placeholder 4">
            <a:extLst>
              <a:ext uri="{FF2B5EF4-FFF2-40B4-BE49-F238E27FC236}">
                <a16:creationId xmlns:a16="http://schemas.microsoft.com/office/drawing/2014/main" id="{00B8C0F6-EB66-4259-8EEB-6FAFD8D65C3C}"/>
              </a:ext>
            </a:extLst>
          </p:cNvPr>
          <p:cNvSpPr>
            <a:spLocks noGrp="1"/>
          </p:cNvSpPr>
          <p:nvPr>
            <p:ph sz="half" idx="1"/>
          </p:nvPr>
        </p:nvSpPr>
        <p:spPr>
          <a:xfrm>
            <a:off x="628649" y="410817"/>
            <a:ext cx="7886701" cy="2230547"/>
          </a:xfrm>
        </p:spPr>
        <p:txBody>
          <a:bodyPr>
            <a:normAutofit lnSpcReduction="10000"/>
          </a:bodyPr>
          <a:lstStyle/>
          <a:p>
            <a:pPr marL="0" indent="0">
              <a:buNone/>
            </a:pPr>
            <a:r>
              <a:rPr lang="en-US" sz="3600" b="1" dirty="0">
                <a:solidFill>
                  <a:schemeClr val="bg1"/>
                </a:solidFill>
              </a:rPr>
              <a:t>Drugs &amp; Alcohol		</a:t>
            </a:r>
            <a:r>
              <a:rPr lang="en-US" sz="3600" b="1" i="1" dirty="0">
                <a:solidFill>
                  <a:schemeClr val="bg1"/>
                </a:solidFill>
              </a:rPr>
              <a:t>Materialism</a:t>
            </a:r>
          </a:p>
          <a:p>
            <a:pPr marL="0" indent="0">
              <a:buNone/>
            </a:pPr>
            <a:r>
              <a:rPr lang="en-US" sz="3600" b="1" dirty="0">
                <a:solidFill>
                  <a:schemeClr val="bg1"/>
                </a:solidFill>
              </a:rPr>
              <a:t>	</a:t>
            </a:r>
            <a:r>
              <a:rPr lang="en-US" sz="3600" b="1" i="1" dirty="0">
                <a:solidFill>
                  <a:schemeClr val="bg1"/>
                </a:solidFill>
              </a:rPr>
              <a:t>Fornication</a:t>
            </a:r>
            <a:r>
              <a:rPr lang="en-US" sz="3600" b="1" dirty="0">
                <a:solidFill>
                  <a:schemeClr val="bg1"/>
                </a:solidFill>
              </a:rPr>
              <a:t>			Stealing</a:t>
            </a:r>
          </a:p>
          <a:p>
            <a:pPr marL="0" indent="0">
              <a:buNone/>
            </a:pPr>
            <a:r>
              <a:rPr lang="en-US" sz="3600" b="1" dirty="0">
                <a:solidFill>
                  <a:schemeClr val="bg1"/>
                </a:solidFill>
              </a:rPr>
              <a:t>Homosexuality		</a:t>
            </a:r>
            <a:r>
              <a:rPr lang="en-US" sz="3600" b="1" i="1" dirty="0">
                <a:solidFill>
                  <a:schemeClr val="bg1"/>
                </a:solidFill>
              </a:rPr>
              <a:t>Gambling</a:t>
            </a:r>
          </a:p>
        </p:txBody>
      </p:sp>
      <p:sp>
        <p:nvSpPr>
          <p:cNvPr id="6" name="Content Placeholder 5">
            <a:extLst>
              <a:ext uri="{FF2B5EF4-FFF2-40B4-BE49-F238E27FC236}">
                <a16:creationId xmlns:a16="http://schemas.microsoft.com/office/drawing/2014/main" id="{884614C2-AC33-4374-BAEB-7013C3EB79B3}"/>
              </a:ext>
            </a:extLst>
          </p:cNvPr>
          <p:cNvSpPr>
            <a:spLocks noGrp="1"/>
          </p:cNvSpPr>
          <p:nvPr>
            <p:ph sz="half" idx="2"/>
          </p:nvPr>
        </p:nvSpPr>
        <p:spPr>
          <a:xfrm>
            <a:off x="628649" y="3997561"/>
            <a:ext cx="7886701" cy="2449622"/>
          </a:xfrm>
        </p:spPr>
        <p:txBody>
          <a:bodyPr>
            <a:normAutofit lnSpcReduction="10000"/>
          </a:bodyPr>
          <a:lstStyle/>
          <a:p>
            <a:pPr marL="0" indent="0">
              <a:buNone/>
            </a:pPr>
            <a:r>
              <a:rPr lang="en-US" sz="3600" b="1" i="1" dirty="0">
                <a:solidFill>
                  <a:schemeClr val="bg1"/>
                </a:solidFill>
              </a:rPr>
              <a:t>Pornography</a:t>
            </a:r>
            <a:r>
              <a:rPr lang="en-US" sz="3600" b="1" dirty="0">
                <a:solidFill>
                  <a:schemeClr val="bg1"/>
                </a:solidFill>
              </a:rPr>
              <a:t>		Dancing</a:t>
            </a:r>
          </a:p>
          <a:p>
            <a:pPr marL="0" indent="0">
              <a:buNone/>
            </a:pPr>
            <a:r>
              <a:rPr lang="en-US" sz="3600" b="1" dirty="0">
                <a:solidFill>
                  <a:schemeClr val="bg1"/>
                </a:solidFill>
              </a:rPr>
              <a:t>	Immodest Dress</a:t>
            </a:r>
          </a:p>
          <a:p>
            <a:pPr marL="0" indent="0">
              <a:buNone/>
            </a:pPr>
            <a:r>
              <a:rPr lang="en-US" sz="3600" b="1" i="1" dirty="0">
                <a:solidFill>
                  <a:schemeClr val="bg1"/>
                </a:solidFill>
              </a:rPr>
              <a:t>Sinful Entertainment</a:t>
            </a:r>
          </a:p>
          <a:p>
            <a:pPr marL="0" indent="0">
              <a:buNone/>
            </a:pPr>
            <a:r>
              <a:rPr lang="en-US" sz="3600" b="1" dirty="0">
                <a:solidFill>
                  <a:schemeClr val="bg1"/>
                </a:solidFill>
              </a:rPr>
              <a:t>	Sinful Speech</a:t>
            </a:r>
          </a:p>
        </p:txBody>
      </p:sp>
      <p:pic>
        <p:nvPicPr>
          <p:cNvPr id="1026" name="Picture 2" descr="Image result for earth">
            <a:extLst>
              <a:ext uri="{FF2B5EF4-FFF2-40B4-BE49-F238E27FC236}">
                <a16:creationId xmlns:a16="http://schemas.microsoft.com/office/drawing/2014/main" id="{B24D04EE-0747-4DA4-99BD-EB90D7EF44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2183" y="3997562"/>
            <a:ext cx="2564571" cy="2627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831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3. Dancing Produces Sexual Desire</a:t>
            </a:r>
          </a:p>
        </p:txBody>
      </p:sp>
      <p:sp>
        <p:nvSpPr>
          <p:cNvPr id="3" name="Content Placeholder 2"/>
          <p:cNvSpPr>
            <a:spLocks noGrp="1"/>
          </p:cNvSpPr>
          <p:nvPr>
            <p:ph idx="1"/>
          </p:nvPr>
        </p:nvSpPr>
        <p:spPr>
          <a:xfrm>
            <a:off x="457200" y="1600200"/>
            <a:ext cx="8229600" cy="4724400"/>
          </a:xfrm>
        </p:spPr>
        <p:txBody>
          <a:bodyPr>
            <a:normAutofit lnSpcReduction="10000"/>
          </a:bodyPr>
          <a:lstStyle/>
          <a:p>
            <a:r>
              <a:rPr lang="en-US" dirty="0"/>
              <a:t>Yet, we find thousands of boys and girls dancing in this very way who do not realize they are doing anything out of the way, </a:t>
            </a:r>
            <a:r>
              <a:rPr lang="en-US" u="sng" dirty="0"/>
              <a:t>and whose fool parents look on complacently</a:t>
            </a:r>
            <a:r>
              <a:rPr lang="en-US" dirty="0"/>
              <a:t>. This form of dancing is a menace to the future of our nation. </a:t>
            </a:r>
          </a:p>
          <a:p>
            <a:r>
              <a:rPr lang="en-US" dirty="0"/>
              <a:t>When you are told that youth of both sexes can survive this experience without mental, moral and physical pollution, you know the teller </a:t>
            </a:r>
            <a:r>
              <a:rPr lang="en-US" u="sng" dirty="0"/>
              <a:t>lies</a:t>
            </a:r>
            <a:r>
              <a:rPr lang="en-US" dirty="0"/>
              <a:t>.</a:t>
            </a:r>
          </a:p>
        </p:txBody>
      </p:sp>
    </p:spTree>
    <p:extLst>
      <p:ext uri="{BB962C8B-B14F-4D97-AF65-F5344CB8AC3E}">
        <p14:creationId xmlns:p14="http://schemas.microsoft.com/office/powerpoint/2010/main" val="195552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3. Dancing Produces Sexual Desire</a:t>
            </a:r>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US" dirty="0"/>
              <a:t>If you can believe youth is the same after this experience as before then God help your child or your charge, for </a:t>
            </a:r>
            <a:r>
              <a:rPr lang="en-US" u="sng" dirty="0"/>
              <a:t>you are not mentally fit for your responsibility</a:t>
            </a:r>
            <a:r>
              <a:rPr lang="en-US" dirty="0"/>
              <a:t>.</a:t>
            </a:r>
          </a:p>
          <a:p>
            <a:r>
              <a:rPr lang="en-US" dirty="0"/>
              <a:t>If you do not believe I have correctly described the modern dances and their effect, you either have not seen them performed or </a:t>
            </a:r>
            <a:r>
              <a:rPr lang="en-US" u="sng" dirty="0"/>
              <a:t>you are willfully blind to their true character</a:t>
            </a:r>
            <a:r>
              <a:rPr lang="en-US" dirty="0"/>
              <a:t>.” </a:t>
            </a:r>
          </a:p>
          <a:p>
            <a:pPr lvl="1">
              <a:buFont typeface="Arial" panose="020B0604020202020204" pitchFamily="34" charset="0"/>
              <a:buChar char="•"/>
            </a:pPr>
            <a:r>
              <a:rPr lang="en-US" sz="3000" dirty="0"/>
              <a:t>Professor Louis J. Guyon, owner and operator of “Paradise Ballrooms,” one of Chicago’s largest dance halls</a:t>
            </a:r>
          </a:p>
        </p:txBody>
      </p:sp>
    </p:spTree>
    <p:extLst>
      <p:ext uri="{BB962C8B-B14F-4D97-AF65-F5344CB8AC3E}">
        <p14:creationId xmlns:p14="http://schemas.microsoft.com/office/powerpoint/2010/main" val="1955524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3. Dancing Produces Sexual Desire</a:t>
            </a:r>
          </a:p>
        </p:txBody>
      </p:sp>
      <p:sp>
        <p:nvSpPr>
          <p:cNvPr id="3" name="Content Placeholder 2"/>
          <p:cNvSpPr>
            <a:spLocks noGrp="1"/>
          </p:cNvSpPr>
          <p:nvPr>
            <p:ph idx="1"/>
          </p:nvPr>
        </p:nvSpPr>
        <p:spPr>
          <a:xfrm>
            <a:off x="457200" y="1600200"/>
            <a:ext cx="8229600" cy="4876800"/>
          </a:xfrm>
        </p:spPr>
        <p:txBody>
          <a:bodyPr>
            <a:normAutofit/>
          </a:bodyPr>
          <a:lstStyle/>
          <a:p>
            <a:pPr lvl="0"/>
            <a:r>
              <a:rPr lang="en-US" dirty="0">
                <a:solidFill>
                  <a:schemeClr val="bg1"/>
                </a:solidFill>
              </a:rPr>
              <a:t>If dancing is not connected to sex, then why…</a:t>
            </a:r>
          </a:p>
        </p:txBody>
      </p:sp>
    </p:spTree>
    <p:extLst>
      <p:ext uri="{BB962C8B-B14F-4D97-AF65-F5344CB8AC3E}">
        <p14:creationId xmlns:p14="http://schemas.microsoft.com/office/powerpoint/2010/main" val="3437507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3. Dancing Produces Sexual Desire</a:t>
            </a:r>
          </a:p>
        </p:txBody>
      </p:sp>
      <p:sp>
        <p:nvSpPr>
          <p:cNvPr id="3" name="Content Placeholder 2"/>
          <p:cNvSpPr>
            <a:spLocks noGrp="1"/>
          </p:cNvSpPr>
          <p:nvPr>
            <p:ph idx="1"/>
          </p:nvPr>
        </p:nvSpPr>
        <p:spPr>
          <a:xfrm>
            <a:off x="457200" y="1600200"/>
            <a:ext cx="8229600" cy="4876800"/>
          </a:xfrm>
        </p:spPr>
        <p:txBody>
          <a:bodyPr>
            <a:normAutofit/>
          </a:bodyPr>
          <a:lstStyle/>
          <a:p>
            <a:pPr lvl="0"/>
            <a:r>
              <a:rPr lang="en-US" dirty="0">
                <a:solidFill>
                  <a:schemeClr val="bg1"/>
                </a:solidFill>
              </a:rPr>
              <a:t>If dancing is not connected to sex, then why…</a:t>
            </a:r>
          </a:p>
          <a:p>
            <a:pPr lvl="0"/>
            <a:r>
              <a:rPr lang="en-US" dirty="0">
                <a:solidFill>
                  <a:schemeClr val="bg1"/>
                </a:solidFill>
              </a:rPr>
              <a:t>Will heterosexual girls dance with each other, without thinking anything about it, but heterosexual boys will not dance with each other?</a:t>
            </a:r>
          </a:p>
        </p:txBody>
      </p:sp>
    </p:spTree>
    <p:extLst>
      <p:ext uri="{BB962C8B-B14F-4D97-AF65-F5344CB8AC3E}">
        <p14:creationId xmlns:p14="http://schemas.microsoft.com/office/powerpoint/2010/main" val="3628909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3. Dancing Produces Sexual Desire</a:t>
            </a:r>
          </a:p>
        </p:txBody>
      </p:sp>
      <p:sp>
        <p:nvSpPr>
          <p:cNvPr id="3" name="Content Placeholder 2"/>
          <p:cNvSpPr>
            <a:spLocks noGrp="1"/>
          </p:cNvSpPr>
          <p:nvPr>
            <p:ph idx="1"/>
          </p:nvPr>
        </p:nvSpPr>
        <p:spPr>
          <a:xfrm>
            <a:off x="457200" y="1600200"/>
            <a:ext cx="8229600" cy="4876800"/>
          </a:xfrm>
        </p:spPr>
        <p:txBody>
          <a:bodyPr>
            <a:normAutofit/>
          </a:bodyPr>
          <a:lstStyle/>
          <a:p>
            <a:pPr lvl="0"/>
            <a:r>
              <a:rPr lang="en-US" dirty="0">
                <a:solidFill>
                  <a:schemeClr val="bg1"/>
                </a:solidFill>
              </a:rPr>
              <a:t>If dancing is not connected to sex, then why…</a:t>
            </a:r>
          </a:p>
          <a:p>
            <a:pPr lvl="0"/>
            <a:r>
              <a:rPr lang="en-US" dirty="0">
                <a:solidFill>
                  <a:schemeClr val="bg1"/>
                </a:solidFill>
              </a:rPr>
              <a:t>Will heterosexual girls dance with each other, without thinking anything about it, but heterosexual boys will not dance with each other?</a:t>
            </a:r>
          </a:p>
          <a:p>
            <a:pPr lvl="0"/>
            <a:r>
              <a:rPr lang="en-US" dirty="0">
                <a:solidFill>
                  <a:schemeClr val="bg1"/>
                </a:solidFill>
              </a:rPr>
              <a:t>Don’t men want their wife/girlfriend dancing with other men? </a:t>
            </a:r>
          </a:p>
        </p:txBody>
      </p:sp>
    </p:spTree>
    <p:extLst>
      <p:ext uri="{BB962C8B-B14F-4D97-AF65-F5344CB8AC3E}">
        <p14:creationId xmlns:p14="http://schemas.microsoft.com/office/powerpoint/2010/main" val="3628909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04800" y="131763"/>
            <a:ext cx="8610600"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Black" pitchFamily="34" charset="0"/>
                <a:ea typeface="+mn-ea"/>
                <a:cs typeface="+mn-cs"/>
              </a:rPr>
              <a:t>Jeffersonville High School</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charset="0"/>
                <a:ea typeface="+mn-ea"/>
                <a:cs typeface="+mn-cs"/>
              </a:rPr>
              <a:t>                 April 16, 2004  </a:t>
            </a: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Times New Roman"/>
                <a:ea typeface="+mn-ea"/>
                <a:cs typeface="+mn-cs"/>
              </a:rPr>
              <a:t>Dear Parent(s)</a:t>
            </a: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Times New Roman"/>
                <a:ea typeface="+mn-ea"/>
                <a:cs typeface="+mn-cs"/>
              </a:rPr>
              <a:t>On April 24, 2004 the Junior-Senior Prom will be held at the Commonwealth Convention Center in Louisville, Kentucky.  The prom will start at 8:00 and end at 12:00 </a:t>
            </a:r>
            <a:r>
              <a:rPr kumimoji="0" lang="en-US" altLang="en-US" sz="2400" b="1" i="0" u="none" strike="noStrike" kern="1200" cap="none" spc="0" normalizeH="0" baseline="0" noProof="0" dirty="0" err="1">
                <a:ln>
                  <a:noFill/>
                </a:ln>
                <a:solidFill>
                  <a:srgbClr val="FFFFFF"/>
                </a:solidFill>
                <a:effectLst>
                  <a:outerShdw blurRad="38100" dist="38100" dir="2700000" algn="tl">
                    <a:srgbClr val="808080"/>
                  </a:outerShdw>
                </a:effectLst>
                <a:uLnTx/>
                <a:uFillTx/>
                <a:latin typeface="Times New Roman"/>
                <a:ea typeface="+mn-ea"/>
                <a:cs typeface="+mn-cs"/>
              </a:rPr>
              <a:t>a.m</a:t>
            </a:r>
            <a:r>
              <a:rPr kumimoji="0" lang="en-US" altLang="en-US" sz="24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Times New Roman"/>
                <a:ea typeface="+mn-ea"/>
                <a:cs typeface="+mn-cs"/>
              </a:rPr>
              <a:t>….  Unfortunately, </a:t>
            </a:r>
            <a:r>
              <a:rPr kumimoji="0" lang="en-US" altLang="en-US" sz="2400" b="1" i="0" u="sng" strike="noStrike" kern="1200" cap="none" spc="0" normalizeH="0" baseline="0" noProof="0" dirty="0">
                <a:ln>
                  <a:noFill/>
                </a:ln>
                <a:solidFill>
                  <a:srgbClr val="FFC000"/>
                </a:solidFill>
                <a:effectLst/>
                <a:uLnTx/>
                <a:uFillTx/>
                <a:latin typeface="Times New Roman"/>
                <a:ea typeface="+mn-ea"/>
                <a:cs typeface="+mn-cs"/>
              </a:rPr>
              <a:t>ONE OF THE THINGS ASSOCIATED WITH THE PROM IS THE USE OF DRUGS AND ALCOHOLIC BEVERAGES</a:t>
            </a:r>
            <a:r>
              <a:rPr kumimoji="0" lang="en-US" altLang="en-US" sz="2400" b="1" i="0" u="none" strike="noStrike" kern="1200" cap="none" spc="0" normalizeH="0" baseline="0" noProof="0" dirty="0">
                <a:ln>
                  <a:noFill/>
                </a:ln>
                <a:solidFill>
                  <a:srgbClr val="FFC000"/>
                </a:solidFill>
                <a:effectLst>
                  <a:outerShdw blurRad="38100" dist="38100" dir="2700000" algn="tl">
                    <a:srgbClr val="808080"/>
                  </a:outerShdw>
                </a:effectLst>
                <a:uLnTx/>
                <a:uFillTx/>
                <a:latin typeface="Times New Roman"/>
                <a:ea typeface="+mn-ea"/>
                <a:cs typeface="+mn-cs"/>
              </a:rPr>
              <a:t>.…</a:t>
            </a:r>
            <a:r>
              <a:rPr kumimoji="0" lang="en-US" altLang="en-US" sz="24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Times New Roman"/>
                <a:ea typeface="+mn-ea"/>
                <a:cs typeface="+mn-cs"/>
              </a:rPr>
              <a:t>The purpose of this letter is to inform you of our intent and effort to ensure the safety of your child.  If a student or his/her guest chooses to come to the prom under the influence of alcohol or drugs, and this influence is detected, we will use special precautions to protect the student and those around him/her.  We will detain the student and keep him/her under our supervision until parents come and get him/her.     </a:t>
            </a:r>
            <a:endParaRPr kumimoji="0" lang="en-US" altLang="en-US" sz="2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Times New Roman"/>
              <a:ea typeface="+mn-ea"/>
              <a:cs typeface="+mn-cs"/>
            </a:endParaRPr>
          </a:p>
        </p:txBody>
      </p:sp>
    </p:spTree>
    <p:extLst>
      <p:ext uri="{BB962C8B-B14F-4D97-AF65-F5344CB8AC3E}">
        <p14:creationId xmlns:p14="http://schemas.microsoft.com/office/powerpoint/2010/main" val="149288442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04800" y="131763"/>
            <a:ext cx="8610600"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Black" pitchFamily="34" charset="0"/>
                <a:ea typeface="+mn-ea"/>
                <a:cs typeface="+mn-cs"/>
              </a:rPr>
              <a:t>2014 Revere High School Senior Prom Guidelines and Dance Contract</a:t>
            </a:r>
          </a:p>
          <a:p>
            <a:pPr marL="0" marR="0" lvl="0" indent="0" algn="r" defTabSz="914400" rtl="0" eaLnBrk="1" fontAlgn="base" latinLnBrk="0" hangingPunct="1">
              <a:lnSpc>
                <a:spcPct val="100000"/>
              </a:lnSpc>
              <a:spcBef>
                <a:spcPct val="50000"/>
              </a:spcBef>
              <a:spcAft>
                <a:spcPct val="0"/>
              </a:spcAft>
              <a:buClrTx/>
              <a:buSzTx/>
              <a:buFontTx/>
              <a:buNone/>
              <a:tabLst/>
              <a:defRPr/>
            </a:pPr>
            <a:endParaRPr kumimoji="0" lang="en-US" altLang="en-US" sz="24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Black" pitchFamily="34"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mn-ea"/>
                <a:cs typeface="Arial" panose="020B0604020202020204" pitchFamily="34" charset="0"/>
              </a:rPr>
              <a:t>Dress Code:</a:t>
            </a: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mn-ea"/>
                <a:cs typeface="Arial" panose="020B0604020202020204" pitchFamily="34" charset="0"/>
              </a:rPr>
              <a:t>	Basic concepts of the school dress code policy will be enforced. Attire that is overly revealing, extremely short, low cut, or excessively sheer is not appropriate for any school activity. Please keep this in mind when renting or purchasing your attire. Please choose wisely and check with a school administrator prior to the dance if you are in doubt. Males are to keep their dress shirts on during the dance.</a:t>
            </a:r>
          </a:p>
          <a:p>
            <a:pPr marL="0" marR="0" lvl="0" indent="0" algn="just" defTabSz="914400" rtl="0" eaLnBrk="1" fontAlgn="base" latinLnBrk="0" hangingPunct="1">
              <a:lnSpc>
                <a:spcPct val="100000"/>
              </a:lnSpc>
              <a:spcBef>
                <a:spcPct val="50000"/>
              </a:spcBef>
              <a:spcAft>
                <a:spcPct val="0"/>
              </a:spcAft>
              <a:buClrTx/>
              <a:buSzTx/>
              <a:buFontTx/>
              <a:buNone/>
              <a:tabLst/>
              <a:defRPr/>
            </a:pPr>
            <a:endParaRPr kumimoji="0" lang="en-US" altLang="en-US" sz="24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Black" pitchFamily="34" charset="0"/>
              <a:ea typeface="+mn-ea"/>
              <a:cs typeface="+mn-cs"/>
            </a:endParaRPr>
          </a:p>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Black" pitchFamily="34" charset="0"/>
                <a:ea typeface="+mn-ea"/>
                <a:cs typeface="+mn-cs"/>
              </a:rPr>
              <a:t>	</a:t>
            </a:r>
            <a:endParaRPr kumimoji="0" lang="en-US" altLang="en-US" sz="2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Times New Roman"/>
              <a:ea typeface="+mn-ea"/>
              <a:cs typeface="+mn-cs"/>
            </a:endParaRPr>
          </a:p>
        </p:txBody>
      </p:sp>
    </p:spTree>
    <p:extLst>
      <p:ext uri="{BB962C8B-B14F-4D97-AF65-F5344CB8AC3E}">
        <p14:creationId xmlns:p14="http://schemas.microsoft.com/office/powerpoint/2010/main" val="1404719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04800" y="131763"/>
            <a:ext cx="86106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Black" pitchFamily="34" charset="0"/>
                <a:ea typeface="+mn-ea"/>
                <a:cs typeface="+mn-cs"/>
              </a:rPr>
              <a:t>2014 Revere High School Senior Prom Guidelines and Dance Contract</a:t>
            </a:r>
          </a:p>
          <a:p>
            <a:pPr marL="0" marR="0" lvl="0" indent="0" algn="r" defTabSz="914400" rtl="0" eaLnBrk="1" fontAlgn="base" latinLnBrk="0" hangingPunct="1">
              <a:lnSpc>
                <a:spcPct val="100000"/>
              </a:lnSpc>
              <a:spcBef>
                <a:spcPct val="50000"/>
              </a:spcBef>
              <a:spcAft>
                <a:spcPct val="0"/>
              </a:spcAft>
              <a:buClrTx/>
              <a:buSzTx/>
              <a:buFontTx/>
              <a:buNone/>
              <a:tabLst/>
              <a:defRPr/>
            </a:pPr>
            <a:endParaRPr kumimoji="0" lang="en-US" altLang="en-US" sz="24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Black" pitchFamily="34" charset="0"/>
              <a:ea typeface="+mn-ea"/>
              <a:cs typeface="+mn-cs"/>
            </a:endParaRP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mn-ea"/>
                <a:cs typeface="Arial" panose="020B0604020202020204" pitchFamily="34" charset="0"/>
              </a:rPr>
              <a:t>Dance Rules:</a:t>
            </a:r>
          </a:p>
          <a:p>
            <a:pPr marL="457200" marR="0" lvl="0" indent="-457200" algn="just" defTabSz="914400" rtl="0" eaLnBrk="1" fontAlgn="base" latinLnBrk="0" hangingPunct="1">
              <a:lnSpc>
                <a:spcPct val="100000"/>
              </a:lnSpc>
              <a:spcBef>
                <a:spcPct val="50000"/>
              </a:spcBef>
              <a:spcAft>
                <a:spcPct val="0"/>
              </a:spcAft>
              <a:buClrTx/>
              <a:buSzTx/>
              <a:buFontTx/>
              <a:buAutoNum type="arabicPeriod"/>
              <a:tabLst/>
              <a:defRPr/>
            </a:pPr>
            <a:r>
              <a:rPr kumimoji="0" lang="en-US" altLang="en-US" sz="24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mn-ea"/>
                <a:cs typeface="Arial" panose="020B0604020202020204" pitchFamily="34" charset="0"/>
              </a:rPr>
              <a:t>You and your guest are not to use profane language, drugs, alcoholic beverages, or tobacco.</a:t>
            </a:r>
          </a:p>
          <a:p>
            <a:pPr marL="457200" marR="0" lvl="0" indent="-457200" algn="just" defTabSz="914400" rtl="0" eaLnBrk="1" fontAlgn="base" latinLnBrk="0" hangingPunct="1">
              <a:lnSpc>
                <a:spcPct val="100000"/>
              </a:lnSpc>
              <a:spcBef>
                <a:spcPct val="50000"/>
              </a:spcBef>
              <a:spcAft>
                <a:spcPct val="0"/>
              </a:spcAft>
              <a:buClrTx/>
              <a:buSzTx/>
              <a:buFontTx/>
              <a:buAutoNum type="arabicPeriod"/>
              <a:tabLst/>
              <a:defRPr/>
            </a:pPr>
            <a:r>
              <a:rPr kumimoji="0" lang="en-US" altLang="en-US" sz="2400" b="1" i="0" u="none" strike="noStrike" kern="1200" cap="none" spc="0" normalizeH="0" baseline="0" noProof="0" dirty="0">
                <a:ln>
                  <a:noFill/>
                </a:ln>
                <a:solidFill>
                  <a:srgbClr val="FFFFFF"/>
                </a:solidFill>
                <a:effectLst>
                  <a:outerShdw blurRad="38100" dist="38100" dir="2700000" algn="tl">
                    <a:srgbClr val="808080"/>
                  </a:outerShdw>
                </a:effectLst>
                <a:uLnTx/>
                <a:uFillTx/>
                <a:latin typeface="Arial" panose="020B0604020202020204" pitchFamily="34" charset="0"/>
                <a:ea typeface="+mn-ea"/>
                <a:cs typeface="Arial" panose="020B0604020202020204" pitchFamily="34" charset="0"/>
              </a:rPr>
              <a:t>Students dancing or behaving inappropriately will be escorted out of the dance and will not be given a refund. This includes any sexually explicit-type of dancing. If prom attendees are escorted out of the dance, parents will be notified.</a:t>
            </a:r>
            <a:endParaRPr kumimoji="0" lang="en-US" altLang="en-US" sz="24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8380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3. Dancing Produces Sexual Desire</a:t>
            </a:r>
          </a:p>
        </p:txBody>
      </p:sp>
      <p:sp>
        <p:nvSpPr>
          <p:cNvPr id="3" name="Content Placeholder 2"/>
          <p:cNvSpPr>
            <a:spLocks noGrp="1"/>
          </p:cNvSpPr>
          <p:nvPr>
            <p:ph idx="1"/>
          </p:nvPr>
        </p:nvSpPr>
        <p:spPr/>
        <p:txBody>
          <a:bodyPr>
            <a:normAutofit/>
          </a:bodyPr>
          <a:lstStyle/>
          <a:p>
            <a:pPr marL="0" lvl="0" indent="0">
              <a:buNone/>
            </a:pPr>
            <a:r>
              <a:rPr lang="en-US" dirty="0"/>
              <a:t>“But put on the Lord Jesus Christ, and make no provision for the flesh, to fulfill its lusts.” </a:t>
            </a:r>
          </a:p>
          <a:p>
            <a:pPr marL="0" lvl="0" indent="0" algn="r">
              <a:buNone/>
            </a:pPr>
            <a:r>
              <a:rPr lang="en-US" dirty="0"/>
              <a:t>Romans 13:14</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124200"/>
            <a:ext cx="28575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7507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4. Dancing is a Stumbling Block</a:t>
            </a:r>
          </a:p>
        </p:txBody>
      </p:sp>
      <p:sp>
        <p:nvSpPr>
          <p:cNvPr id="3" name="Content Placeholder 2"/>
          <p:cNvSpPr>
            <a:spLocks noGrp="1"/>
          </p:cNvSpPr>
          <p:nvPr>
            <p:ph idx="1"/>
          </p:nvPr>
        </p:nvSpPr>
        <p:spPr/>
        <p:txBody>
          <a:bodyPr>
            <a:normAutofit/>
          </a:bodyPr>
          <a:lstStyle/>
          <a:p>
            <a:pPr marL="0" indent="0">
              <a:buNone/>
            </a:pPr>
            <a:r>
              <a:rPr lang="en-US" dirty="0"/>
              <a:t>6  Whoever causes one of these little ones who believe in Me to sin, it would be better for him if a millstone were hung around his neck, and he were drowned in the depth of the sea.  </a:t>
            </a:r>
          </a:p>
          <a:p>
            <a:pPr marL="0" indent="0">
              <a:buNone/>
            </a:pPr>
            <a:r>
              <a:rPr lang="en-US" dirty="0"/>
              <a:t>7  Woe to the world because of offenses! For offenses must come, but woe to that man by whom the offense comes!  </a:t>
            </a:r>
          </a:p>
          <a:p>
            <a:pPr marL="0" indent="0" algn="r">
              <a:buNone/>
            </a:pPr>
            <a:r>
              <a:rPr lang="en-US" dirty="0"/>
              <a:t>Matthew 18:6-7</a:t>
            </a:r>
          </a:p>
          <a:p>
            <a:endParaRPr lang="en-US" dirty="0"/>
          </a:p>
        </p:txBody>
      </p:sp>
    </p:spTree>
    <p:extLst>
      <p:ext uri="{BB962C8B-B14F-4D97-AF65-F5344CB8AC3E}">
        <p14:creationId xmlns:p14="http://schemas.microsoft.com/office/powerpoint/2010/main" val="378242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2" descr="Related image">
            <a:extLst>
              <a:ext uri="{FF2B5EF4-FFF2-40B4-BE49-F238E27FC236}">
                <a16:creationId xmlns:a16="http://schemas.microsoft.com/office/drawing/2014/main" id="{2887248C-A9A5-44EA-937E-DB1AD667C7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994F07A2-8A8E-4ED3-9C5C-12AD5389CBCB}"/>
              </a:ext>
            </a:extLst>
          </p:cNvPr>
          <p:cNvSpPr>
            <a:spLocks noGrp="1"/>
          </p:cNvSpPr>
          <p:nvPr>
            <p:ph type="ctrTitle"/>
          </p:nvPr>
        </p:nvSpPr>
        <p:spPr>
          <a:xfrm>
            <a:off x="685800" y="1864488"/>
            <a:ext cx="7772400" cy="2387600"/>
          </a:xfrm>
        </p:spPr>
        <p:txBody>
          <a:bodyPr>
            <a:normAutofit/>
          </a:bodyPr>
          <a:lstStyle/>
          <a:p>
            <a:r>
              <a:rPr lang="en-US" sz="8800" dirty="0">
                <a:ln w="3175">
                  <a:solidFill>
                    <a:schemeClr val="tx1"/>
                  </a:solidFill>
                </a:ln>
                <a:solidFill>
                  <a:schemeClr val="bg1"/>
                </a:solidFill>
                <a:effectLst>
                  <a:outerShdw blurRad="50800" dist="38100" dir="2700000" algn="tl" rotWithShape="0">
                    <a:prstClr val="black">
                      <a:alpha val="40000"/>
                    </a:prstClr>
                  </a:outerShdw>
                </a:effectLst>
                <a:latin typeface="Arial Black" panose="020B0A04020102020204" pitchFamily="34" charset="0"/>
              </a:rPr>
              <a:t>Dancing</a:t>
            </a:r>
          </a:p>
        </p:txBody>
      </p:sp>
    </p:spTree>
    <p:extLst>
      <p:ext uri="{BB962C8B-B14F-4D97-AF65-F5344CB8AC3E}">
        <p14:creationId xmlns:p14="http://schemas.microsoft.com/office/powerpoint/2010/main" val="310079731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5. Dancing Harms Our Influence</a:t>
            </a:r>
          </a:p>
        </p:txBody>
      </p:sp>
      <p:sp>
        <p:nvSpPr>
          <p:cNvPr id="3" name="Content Placeholder 2"/>
          <p:cNvSpPr>
            <a:spLocks noGrp="1"/>
          </p:cNvSpPr>
          <p:nvPr>
            <p:ph idx="1"/>
          </p:nvPr>
        </p:nvSpPr>
        <p:spPr/>
        <p:txBody>
          <a:bodyPr>
            <a:normAutofit/>
          </a:bodyPr>
          <a:lstStyle/>
          <a:p>
            <a:endParaRPr lang="en-US" dirty="0"/>
          </a:p>
        </p:txBody>
      </p:sp>
    </p:spTree>
    <p:extLst>
      <p:ext uri="{BB962C8B-B14F-4D97-AF65-F5344CB8AC3E}">
        <p14:creationId xmlns:p14="http://schemas.microsoft.com/office/powerpoint/2010/main" val="425225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5. Dancing Harms Our Influence</a:t>
            </a:r>
          </a:p>
        </p:txBody>
      </p:sp>
      <p:sp>
        <p:nvSpPr>
          <p:cNvPr id="3" name="Content Placeholder 2"/>
          <p:cNvSpPr>
            <a:spLocks noGrp="1"/>
          </p:cNvSpPr>
          <p:nvPr>
            <p:ph idx="1"/>
          </p:nvPr>
        </p:nvSpPr>
        <p:spPr/>
        <p:txBody>
          <a:bodyPr>
            <a:normAutofit/>
          </a:bodyPr>
          <a:lstStyle/>
          <a:p>
            <a:r>
              <a:rPr lang="en-US" dirty="0"/>
              <a:t>“Let your light so shine before men, that they may see your good works and glorify your Father in heaven” (Matt. 5:16).</a:t>
            </a:r>
          </a:p>
        </p:txBody>
      </p:sp>
    </p:spTree>
    <p:extLst>
      <p:ext uri="{BB962C8B-B14F-4D97-AF65-F5344CB8AC3E}">
        <p14:creationId xmlns:p14="http://schemas.microsoft.com/office/powerpoint/2010/main" val="36279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5. Dancing Harms Our Influence</a:t>
            </a:r>
          </a:p>
        </p:txBody>
      </p:sp>
      <p:sp>
        <p:nvSpPr>
          <p:cNvPr id="3" name="Content Placeholder 2"/>
          <p:cNvSpPr>
            <a:spLocks noGrp="1"/>
          </p:cNvSpPr>
          <p:nvPr>
            <p:ph idx="1"/>
          </p:nvPr>
        </p:nvSpPr>
        <p:spPr/>
        <p:txBody>
          <a:bodyPr>
            <a:normAutofit/>
          </a:bodyPr>
          <a:lstStyle/>
          <a:p>
            <a:r>
              <a:rPr lang="en-US" dirty="0"/>
              <a:t>“Let your light so shine before men, that they may see your good works and glorify your Father in heaven” (Matt. 5:16).</a:t>
            </a:r>
          </a:p>
          <a:p>
            <a:pPr marL="0" indent="0">
              <a:buNone/>
            </a:pPr>
            <a:endParaRPr lang="en-US" sz="800" dirty="0"/>
          </a:p>
          <a:p>
            <a:r>
              <a:rPr lang="en-US" dirty="0"/>
              <a:t>“That you may become blameless and harmless, children of God without fault in the midst of a crooked and perverse generation, among whom you shine as lights in the world” (Phil. 2:15). </a:t>
            </a:r>
          </a:p>
        </p:txBody>
      </p:sp>
    </p:spTree>
    <p:extLst>
      <p:ext uri="{BB962C8B-B14F-4D97-AF65-F5344CB8AC3E}">
        <p14:creationId xmlns:p14="http://schemas.microsoft.com/office/powerpoint/2010/main" val="36279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17A53-DD53-4E93-B2E2-2B3BA86C6C37}"/>
              </a:ext>
            </a:extLst>
          </p:cNvPr>
          <p:cNvSpPr>
            <a:spLocks noGrp="1"/>
          </p:cNvSpPr>
          <p:nvPr>
            <p:ph type="title"/>
          </p:nvPr>
        </p:nvSpPr>
        <p:spPr/>
        <p:txBody>
          <a:bodyPr/>
          <a:lstStyle/>
          <a:p>
            <a:r>
              <a:rPr lang="en-US" b="1" dirty="0">
                <a:solidFill>
                  <a:schemeClr val="bg1"/>
                </a:solidFill>
              </a:rPr>
              <a:t>What is wrong with dancing? </a:t>
            </a:r>
          </a:p>
        </p:txBody>
      </p:sp>
      <p:sp>
        <p:nvSpPr>
          <p:cNvPr id="3" name="Content Placeholder 2">
            <a:extLst>
              <a:ext uri="{FF2B5EF4-FFF2-40B4-BE49-F238E27FC236}">
                <a16:creationId xmlns:a16="http://schemas.microsoft.com/office/drawing/2014/main" id="{2816540E-4792-48BD-AF62-DB4EBEECB9C7}"/>
              </a:ext>
            </a:extLst>
          </p:cNvPr>
          <p:cNvSpPr>
            <a:spLocks noGrp="1"/>
          </p:cNvSpPr>
          <p:nvPr>
            <p:ph idx="1"/>
          </p:nvPr>
        </p:nvSpPr>
        <p:spPr/>
        <p:txBody>
          <a:bodyPr/>
          <a:lstStyle/>
          <a:p>
            <a:r>
              <a:rPr lang="en-US" b="1" dirty="0">
                <a:solidFill>
                  <a:schemeClr val="bg1"/>
                </a:solidFill>
              </a:rPr>
              <a:t>Dancing is Lasciviousness (a Work of the Flesh)</a:t>
            </a:r>
          </a:p>
          <a:p>
            <a:r>
              <a:rPr lang="en-US" b="1" dirty="0">
                <a:solidFill>
                  <a:schemeClr val="bg1"/>
                </a:solidFill>
              </a:rPr>
              <a:t>Dancing Produces Sexual Desire</a:t>
            </a:r>
          </a:p>
          <a:p>
            <a:r>
              <a:rPr lang="en-US" b="1" dirty="0">
                <a:solidFill>
                  <a:schemeClr val="bg1"/>
                </a:solidFill>
              </a:rPr>
              <a:t>Dancing Can Be a Stumbling Block</a:t>
            </a:r>
          </a:p>
          <a:p>
            <a:r>
              <a:rPr lang="en-US" b="1" dirty="0">
                <a:solidFill>
                  <a:schemeClr val="bg1"/>
                </a:solidFill>
              </a:rPr>
              <a:t>Dancing Can Harm Our Influence</a:t>
            </a:r>
          </a:p>
        </p:txBody>
      </p:sp>
    </p:spTree>
    <p:extLst>
      <p:ext uri="{BB962C8B-B14F-4D97-AF65-F5344CB8AC3E}">
        <p14:creationId xmlns:p14="http://schemas.microsoft.com/office/powerpoint/2010/main" val="344858868"/>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9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What is Wrong With Dancing?</a:t>
            </a:r>
          </a:p>
        </p:txBody>
      </p:sp>
      <p:sp>
        <p:nvSpPr>
          <p:cNvPr id="3" name="Content Placeholder 2"/>
          <p:cNvSpPr>
            <a:spLocks noGrp="1"/>
          </p:cNvSpPr>
          <p:nvPr>
            <p:ph idx="1"/>
          </p:nvPr>
        </p:nvSpPr>
        <p:spPr/>
        <p:txBody>
          <a:bodyPr/>
          <a:lstStyle/>
          <a:p>
            <a:r>
              <a:rPr lang="en-US" b="1" dirty="0"/>
              <a:t>Where does it say in the Bible,                         “Thou shalt not dance?”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971800"/>
            <a:ext cx="28575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26490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 Dancing in the Bible</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92702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 Dancing in the Bible</a:t>
            </a:r>
          </a:p>
        </p:txBody>
      </p:sp>
      <p:sp>
        <p:nvSpPr>
          <p:cNvPr id="3" name="Content Placeholder 2"/>
          <p:cNvSpPr>
            <a:spLocks noGrp="1"/>
          </p:cNvSpPr>
          <p:nvPr>
            <p:ph idx="1"/>
          </p:nvPr>
        </p:nvSpPr>
        <p:spPr/>
        <p:txBody>
          <a:bodyPr>
            <a:normAutofit/>
          </a:bodyPr>
          <a:lstStyle/>
          <a:p>
            <a:r>
              <a:rPr lang="en-US" b="1" dirty="0"/>
              <a:t>Dances of Religious Devotion</a:t>
            </a:r>
          </a:p>
          <a:p>
            <a:r>
              <a:rPr lang="en-US" dirty="0"/>
              <a:t>Exodus 15:20; 2 Samuel 6:14</a:t>
            </a:r>
          </a:p>
          <a:p>
            <a:endParaRPr lang="en-US" sz="1000" dirty="0"/>
          </a:p>
          <a:p>
            <a:pPr lvl="0"/>
            <a:r>
              <a:rPr lang="en-US" dirty="0"/>
              <a:t>These dances were </a:t>
            </a:r>
            <a:r>
              <a:rPr lang="en-US" u="sng" dirty="0"/>
              <a:t>not</a:t>
            </a:r>
            <a:r>
              <a:rPr lang="en-US" dirty="0"/>
              <a:t> done for amusement, pleasure, exercise, to express talent, learn balance or coordination, etc. </a:t>
            </a:r>
          </a:p>
          <a:p>
            <a:pPr lvl="0"/>
            <a:r>
              <a:rPr lang="en-US" dirty="0"/>
              <a:t>In these dances, men and women did </a:t>
            </a:r>
            <a:r>
              <a:rPr lang="en-US" u="sng" dirty="0"/>
              <a:t>not</a:t>
            </a:r>
            <a:r>
              <a:rPr lang="en-US" dirty="0"/>
              <a:t> dance together. </a:t>
            </a:r>
          </a:p>
          <a:p>
            <a:endParaRPr lang="en-US" dirty="0"/>
          </a:p>
        </p:txBody>
      </p:sp>
    </p:spTree>
    <p:extLst>
      <p:ext uri="{BB962C8B-B14F-4D97-AF65-F5344CB8AC3E}">
        <p14:creationId xmlns:p14="http://schemas.microsoft.com/office/powerpoint/2010/main" val="334557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 Dancing in the Bible</a:t>
            </a:r>
          </a:p>
        </p:txBody>
      </p:sp>
      <p:sp>
        <p:nvSpPr>
          <p:cNvPr id="3" name="Content Placeholder 2"/>
          <p:cNvSpPr>
            <a:spLocks noGrp="1"/>
          </p:cNvSpPr>
          <p:nvPr>
            <p:ph idx="1"/>
          </p:nvPr>
        </p:nvSpPr>
        <p:spPr/>
        <p:txBody>
          <a:bodyPr/>
          <a:lstStyle/>
          <a:p>
            <a:r>
              <a:rPr lang="en-US" b="1" dirty="0"/>
              <a:t>Dances of Joy and Celebration</a:t>
            </a:r>
          </a:p>
          <a:p>
            <a:r>
              <a:rPr lang="en-US" dirty="0"/>
              <a:t>Matt. 11:16-17; Luke 15:25</a:t>
            </a:r>
          </a:p>
          <a:p>
            <a:endParaRPr lang="en-US" sz="1000" dirty="0"/>
          </a:p>
          <a:p>
            <a:pPr lvl="0"/>
            <a:r>
              <a:rPr lang="en-US" dirty="0"/>
              <a:t>No mention of people of the opposite sex dancing with each other.</a:t>
            </a:r>
          </a:p>
          <a:p>
            <a:pPr lvl="0"/>
            <a:r>
              <a:rPr lang="en-US" dirty="0"/>
              <a:t>Nothing sensual or sexual about these dances.</a:t>
            </a:r>
          </a:p>
          <a:p>
            <a:endParaRPr lang="en-US" dirty="0"/>
          </a:p>
        </p:txBody>
      </p:sp>
    </p:spTree>
    <p:extLst>
      <p:ext uri="{BB962C8B-B14F-4D97-AF65-F5344CB8AC3E}">
        <p14:creationId xmlns:p14="http://schemas.microsoft.com/office/powerpoint/2010/main" val="334557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 Dancing in the Bible</a:t>
            </a:r>
          </a:p>
        </p:txBody>
      </p:sp>
      <p:sp>
        <p:nvSpPr>
          <p:cNvPr id="3" name="Content Placeholder 2"/>
          <p:cNvSpPr>
            <a:spLocks noGrp="1"/>
          </p:cNvSpPr>
          <p:nvPr>
            <p:ph idx="1"/>
          </p:nvPr>
        </p:nvSpPr>
        <p:spPr/>
        <p:txBody>
          <a:bodyPr/>
          <a:lstStyle/>
          <a:p>
            <a:r>
              <a:rPr lang="en-US" b="1" dirty="0"/>
              <a:t>Dances of Sinful Merrymaking</a:t>
            </a:r>
          </a:p>
          <a:p>
            <a:r>
              <a:rPr lang="en-US" dirty="0"/>
              <a:t>Exodus 32:19-25</a:t>
            </a:r>
          </a:p>
          <a:p>
            <a:r>
              <a:rPr lang="en-US" dirty="0"/>
              <a:t>Matthew 14:6-8</a:t>
            </a:r>
          </a:p>
          <a:p>
            <a:r>
              <a:rPr lang="en-US" dirty="0"/>
              <a:t>Galatians 5:21 - </a:t>
            </a:r>
            <a:r>
              <a:rPr lang="en-US" i="1" dirty="0"/>
              <a:t>revelries</a:t>
            </a:r>
            <a:r>
              <a:rPr lang="en-US" dirty="0"/>
              <a:t>: Nocturnal and riotous procession through the streets in honor of a pagan god. These would include drinking and dancing.</a:t>
            </a:r>
          </a:p>
        </p:txBody>
      </p:sp>
    </p:spTree>
    <p:extLst>
      <p:ext uri="{BB962C8B-B14F-4D97-AF65-F5344CB8AC3E}">
        <p14:creationId xmlns:p14="http://schemas.microsoft.com/office/powerpoint/2010/main" val="334557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 Dancing in the Bible</a:t>
            </a:r>
          </a:p>
        </p:txBody>
      </p:sp>
      <p:sp>
        <p:nvSpPr>
          <p:cNvPr id="3" name="Content Placeholder 2"/>
          <p:cNvSpPr>
            <a:spLocks noGrp="1"/>
          </p:cNvSpPr>
          <p:nvPr>
            <p:ph idx="1"/>
          </p:nvPr>
        </p:nvSpPr>
        <p:spPr/>
        <p:txBody>
          <a:bodyPr/>
          <a:lstStyle/>
          <a:p>
            <a:r>
              <a:rPr lang="en-US" b="1" dirty="0"/>
              <a:t>Dances of Religious Devotion</a:t>
            </a:r>
          </a:p>
          <a:p>
            <a:r>
              <a:rPr lang="en-US" b="1" dirty="0"/>
              <a:t>Dances of Joy and Celebration</a:t>
            </a:r>
          </a:p>
          <a:p>
            <a:r>
              <a:rPr lang="en-US" b="1" dirty="0"/>
              <a:t>Dances of Sinful Merrymaking</a:t>
            </a:r>
          </a:p>
          <a:p>
            <a:endParaRPr lang="en-US" sz="1000" dirty="0"/>
          </a:p>
          <a:p>
            <a:r>
              <a:rPr lang="en-US" dirty="0"/>
              <a:t>Be honest! Which category does modern popular dancing fall under?</a:t>
            </a:r>
          </a:p>
          <a:p>
            <a:endParaRPr lang="en-US" dirty="0"/>
          </a:p>
        </p:txBody>
      </p:sp>
    </p:spTree>
    <p:extLst>
      <p:ext uri="{BB962C8B-B14F-4D97-AF65-F5344CB8AC3E}">
        <p14:creationId xmlns:p14="http://schemas.microsoft.com/office/powerpoint/2010/main" val="334557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TotalTime>
  <Words>1383</Words>
  <Application>Microsoft Office PowerPoint</Application>
  <PresentationFormat>On-screen Show (4:3)</PresentationFormat>
  <Paragraphs>112</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Aharoni</vt:lpstr>
      <vt:lpstr>Arial</vt:lpstr>
      <vt:lpstr>Arial Black</vt:lpstr>
      <vt:lpstr>Calibri</vt:lpstr>
      <vt:lpstr>Times New Roman</vt:lpstr>
      <vt:lpstr>Office Theme</vt:lpstr>
      <vt:lpstr>PowerPoint Presentation</vt:lpstr>
      <vt:lpstr>Overcoming Worldliness</vt:lpstr>
      <vt:lpstr>Dancing</vt:lpstr>
      <vt:lpstr>What is Wrong With Dancing?</vt:lpstr>
      <vt:lpstr>1. Dancing in the Bible</vt:lpstr>
      <vt:lpstr>1. Dancing in the Bible</vt:lpstr>
      <vt:lpstr>1. Dancing in the Bible</vt:lpstr>
      <vt:lpstr>1. Dancing in the Bible</vt:lpstr>
      <vt:lpstr>1. Dancing in the Bible</vt:lpstr>
      <vt:lpstr>2. Dancing is Lasciviousness</vt:lpstr>
      <vt:lpstr>2. Dancing is Lasciviousness</vt:lpstr>
      <vt:lpstr>2. Dancing is Lasciviousness</vt:lpstr>
      <vt:lpstr>3. Dancing Produces Sexual Desire</vt:lpstr>
      <vt:lpstr>3. Dancing Produces Sexual Desire</vt:lpstr>
      <vt:lpstr>3. Dancing Produces Sexual Desire</vt:lpstr>
      <vt:lpstr>3. Dancing Produces Sexual Desire</vt:lpstr>
      <vt:lpstr>3. Dancing Produces Sexual Desire</vt:lpstr>
      <vt:lpstr>3. Dancing Produces Sexual Desire</vt:lpstr>
      <vt:lpstr>3. Dancing Produces Sexual Desire</vt:lpstr>
      <vt:lpstr>3. Dancing Produces Sexual Desire</vt:lpstr>
      <vt:lpstr>3. Dancing Produces Sexual Desire</vt:lpstr>
      <vt:lpstr>3. Dancing Produces Sexual Desire</vt:lpstr>
      <vt:lpstr>3. Dancing Produces Sexual Desire</vt:lpstr>
      <vt:lpstr>3. Dancing Produces Sexual Desire</vt:lpstr>
      <vt:lpstr>PowerPoint Presentation</vt:lpstr>
      <vt:lpstr>PowerPoint Presentation</vt:lpstr>
      <vt:lpstr>PowerPoint Presentation</vt:lpstr>
      <vt:lpstr>3. Dancing Produces Sexual Desire</vt:lpstr>
      <vt:lpstr>4. Dancing is a Stumbling Block</vt:lpstr>
      <vt:lpstr>5. Dancing Harms Our Influence</vt:lpstr>
      <vt:lpstr>5. Dancing Harms Our Influence</vt:lpstr>
      <vt:lpstr>5. Dancing Harms Our Influence</vt:lpstr>
      <vt:lpstr>What is wrong with dancing? </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Dancing</dc:title>
  <dc:creator>Heath</dc:creator>
  <cp:lastModifiedBy>Michael Hepner</cp:lastModifiedBy>
  <cp:revision>25</cp:revision>
  <dcterms:created xsi:type="dcterms:W3CDTF">2012-02-09T16:28:36Z</dcterms:created>
  <dcterms:modified xsi:type="dcterms:W3CDTF">2019-03-04T14:21:22Z</dcterms:modified>
</cp:coreProperties>
</file>