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1"/>
  </p:notesMasterIdLst>
  <p:sldIdLst>
    <p:sldId id="257" r:id="rId3"/>
    <p:sldId id="256" r:id="rId4"/>
    <p:sldId id="267" r:id="rId5"/>
    <p:sldId id="268" r:id="rId6"/>
    <p:sldId id="274" r:id="rId7"/>
    <p:sldId id="270" r:id="rId8"/>
    <p:sldId id="269" r:id="rId9"/>
    <p:sldId id="271" r:id="rId10"/>
    <p:sldId id="272" r:id="rId11"/>
    <p:sldId id="273" r:id="rId12"/>
    <p:sldId id="266" r:id="rId13"/>
    <p:sldId id="275" r:id="rId14"/>
    <p:sldId id="276" r:id="rId15"/>
    <p:sldId id="262" r:id="rId16"/>
    <p:sldId id="277" r:id="rId17"/>
    <p:sldId id="278" r:id="rId18"/>
    <p:sldId id="264" r:id="rId19"/>
    <p:sldId id="25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83" d="100"/>
          <a:sy n="83" d="100"/>
        </p:scale>
        <p:origin x="792" y="77"/>
      </p:cViewPr>
      <p:guideLst/>
    </p:cSldViewPr>
  </p:slideViewPr>
  <p:notesTextViewPr>
    <p:cViewPr>
      <p:scale>
        <a:sx n="1" d="1"/>
        <a:sy n="1" d="1"/>
      </p:scale>
      <p:origin x="0" y="0"/>
    </p:cViewPr>
  </p:notesTextViewPr>
  <p:sorterViewPr>
    <p:cViewPr>
      <p:scale>
        <a:sx n="100" d="100"/>
        <a:sy n="100" d="100"/>
      </p:scale>
      <p:origin x="0" y="-334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A5E67B-59D1-4169-8327-9853379EA212}" type="datetimeFigureOut">
              <a:rPr lang="en-US" smtClean="0"/>
              <a:t>2/16/2019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A25DAF-6C52-4F13-8768-B5AE146EDAA2}" type="slidenum">
              <a:rPr lang="en-US" smtClean="0"/>
              <a:t>‹#›</a:t>
            </a:fld>
            <a:endParaRPr lang="en-US"/>
          </a:p>
        </p:txBody>
      </p:sp>
    </p:spTree>
    <p:extLst>
      <p:ext uri="{BB962C8B-B14F-4D97-AF65-F5344CB8AC3E}">
        <p14:creationId xmlns:p14="http://schemas.microsoft.com/office/powerpoint/2010/main" val="411320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2E027E-F821-460E-93B9-3EA7DDCCB60E}"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3573970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2E027E-F821-460E-93B9-3EA7DDCCB60E}"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3987081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2E027E-F821-460E-93B9-3EA7DDCCB60E}"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42370635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2E027E-F821-460E-93B9-3EA7DDCCB60E}"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523029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2E027E-F821-460E-93B9-3EA7DDCCB60E}"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498061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02E027E-F821-460E-93B9-3EA7DDCCB60E}"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40832179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2E027E-F821-460E-93B9-3EA7DDCCB60E}" type="datetimeFigureOut">
              <a:rPr lang="en-US" smtClean="0"/>
              <a:t>2/16/2019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1591858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2E027E-F821-460E-93B9-3EA7DDCCB60E}" type="datetimeFigureOut">
              <a:rPr lang="en-US" smtClean="0"/>
              <a:t>2/16/2019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1426016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2E027E-F821-460E-93B9-3EA7DDCCB60E}" type="datetimeFigureOut">
              <a:rPr lang="en-US" smtClean="0"/>
              <a:t>2/16/2019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2952278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E027E-F821-460E-93B9-3EA7DDCCB60E}" type="datetimeFigureOut">
              <a:rPr lang="en-US" smtClean="0"/>
              <a:t>2/16/2019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29402119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02E027E-F821-460E-93B9-3EA7DDCCB60E}" type="datetimeFigureOut">
              <a:rPr lang="en-US" smtClean="0"/>
              <a:t>2/16/2019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2886549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2E027E-F821-460E-93B9-3EA7DDCCB60E}"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11341447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02E027E-F821-460E-93B9-3EA7DDCCB60E}" type="datetimeFigureOut">
              <a:rPr lang="en-US" smtClean="0"/>
              <a:t>2/16/2019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37863736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2E027E-F821-460E-93B9-3EA7DDCCB60E}"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2615316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2E027E-F821-460E-93B9-3EA7DDCCB60E}"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2819816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02E027E-F821-460E-93B9-3EA7DDCCB60E}" type="datetimeFigureOut">
              <a:rPr lang="en-US" smtClean="0"/>
              <a:t>2/16/2019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4076418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2E027E-F821-460E-93B9-3EA7DDCCB60E}" type="datetimeFigureOut">
              <a:rPr lang="en-US" smtClean="0"/>
              <a:t>2/16/2019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139697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2E027E-F821-460E-93B9-3EA7DDCCB60E}" type="datetimeFigureOut">
              <a:rPr lang="en-US" smtClean="0"/>
              <a:t>2/16/2019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291949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2E027E-F821-460E-93B9-3EA7DDCCB60E}" type="datetimeFigureOut">
              <a:rPr lang="en-US" smtClean="0"/>
              <a:t>2/16/2019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3115176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E027E-F821-460E-93B9-3EA7DDCCB60E}" type="datetimeFigureOut">
              <a:rPr lang="en-US" smtClean="0"/>
              <a:t>2/16/2019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2684446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02E027E-F821-460E-93B9-3EA7DDCCB60E}" type="datetimeFigureOut">
              <a:rPr lang="en-US" smtClean="0"/>
              <a:t>2/16/2019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1164452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02E027E-F821-460E-93B9-3EA7DDCCB60E}" type="datetimeFigureOut">
              <a:rPr lang="en-US" smtClean="0"/>
              <a:t>2/16/2019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3A7AE5-9EE0-47AF-8FED-3C89A6859C45}" type="slidenum">
              <a:rPr lang="en-US" smtClean="0"/>
              <a:t>‹#›</a:t>
            </a:fld>
            <a:endParaRPr lang="en-US"/>
          </a:p>
        </p:txBody>
      </p:sp>
    </p:spTree>
    <p:extLst>
      <p:ext uri="{BB962C8B-B14F-4D97-AF65-F5344CB8AC3E}">
        <p14:creationId xmlns:p14="http://schemas.microsoft.com/office/powerpoint/2010/main" val="4267305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2E027E-F821-460E-93B9-3EA7DDCCB60E}" type="datetimeFigureOut">
              <a:rPr lang="en-US" smtClean="0"/>
              <a:t>2/16/2019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3A7AE5-9EE0-47AF-8FED-3C89A6859C45}" type="slidenum">
              <a:rPr lang="en-US" smtClean="0"/>
              <a:t>‹#›</a:t>
            </a:fld>
            <a:endParaRPr lang="en-US"/>
          </a:p>
        </p:txBody>
      </p:sp>
    </p:spTree>
    <p:extLst>
      <p:ext uri="{BB962C8B-B14F-4D97-AF65-F5344CB8AC3E}">
        <p14:creationId xmlns:p14="http://schemas.microsoft.com/office/powerpoint/2010/main" val="34322955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2E027E-F821-460E-93B9-3EA7DDCCB60E}" type="datetimeFigureOut">
              <a:rPr lang="en-US" smtClean="0"/>
              <a:t>2/16/2019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3A7AE5-9EE0-47AF-8FED-3C89A6859C45}" type="slidenum">
              <a:rPr lang="en-US" smtClean="0"/>
              <a:t>‹#›</a:t>
            </a:fld>
            <a:endParaRPr lang="en-US"/>
          </a:p>
        </p:txBody>
      </p:sp>
    </p:spTree>
    <p:extLst>
      <p:ext uri="{BB962C8B-B14F-4D97-AF65-F5344CB8AC3E}">
        <p14:creationId xmlns:p14="http://schemas.microsoft.com/office/powerpoint/2010/main" val="372785559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2255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4FFE2803-48B9-4F53-B701-F37FCE8CA8D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986"/>
          <a:stretch/>
        </p:blipFill>
        <p:spPr bwMode="auto">
          <a:xfrm>
            <a:off x="4113025" y="3318273"/>
            <a:ext cx="2256418" cy="2258871"/>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0010851-55E6-4F22-B4E6-3FE60F3AF6BB}"/>
              </a:ext>
            </a:extLst>
          </p:cNvPr>
          <p:cNvSpPr>
            <a:spLocks noGrp="1"/>
          </p:cNvSpPr>
          <p:nvPr>
            <p:ph idx="1"/>
          </p:nvPr>
        </p:nvSpPr>
        <p:spPr>
          <a:xfrm>
            <a:off x="628650" y="636104"/>
            <a:ext cx="4354167" cy="5540859"/>
          </a:xfrm>
        </p:spPr>
        <p:txBody>
          <a:bodyPr>
            <a:normAutofit/>
          </a:bodyPr>
          <a:lstStyle/>
          <a:p>
            <a:pPr marL="0" indent="0">
              <a:buNone/>
            </a:pPr>
            <a:r>
              <a:rPr lang="en-US" sz="3200" b="1" dirty="0"/>
              <a:t>“After you have suffered for a little while, the God of all grace, who called you to His eternal glory in Christ, will Himself </a:t>
            </a:r>
            <a:r>
              <a:rPr lang="en-US" sz="3200" b="1" u="sng" dirty="0"/>
              <a:t>perfect</a:t>
            </a:r>
            <a:r>
              <a:rPr lang="en-US" sz="3200" b="1" dirty="0"/>
              <a:t>, </a:t>
            </a:r>
            <a:r>
              <a:rPr lang="en-US" sz="3200" b="1" u="sng" dirty="0"/>
              <a:t>confirm</a:t>
            </a:r>
            <a:r>
              <a:rPr lang="en-US" sz="3200" b="1" dirty="0"/>
              <a:t>, </a:t>
            </a:r>
            <a:br>
              <a:rPr lang="en-US" sz="3200" b="1" dirty="0"/>
            </a:br>
            <a:r>
              <a:rPr lang="en-US" sz="3200" b="1" dirty="0"/>
              <a:t>strengthen and </a:t>
            </a:r>
            <a:br>
              <a:rPr lang="en-US" sz="3200" b="1" dirty="0"/>
            </a:br>
            <a:r>
              <a:rPr lang="en-US" sz="3200" b="1" u="sng" dirty="0"/>
              <a:t>establish</a:t>
            </a:r>
            <a:r>
              <a:rPr lang="en-US" sz="3200" b="1" dirty="0"/>
              <a:t> you.” </a:t>
            </a:r>
          </a:p>
          <a:p>
            <a:pPr marL="0" indent="0">
              <a:buNone/>
            </a:pPr>
            <a:endParaRPr lang="en-US" sz="800" b="1" dirty="0"/>
          </a:p>
          <a:p>
            <a:pPr marL="0" indent="0">
              <a:buNone/>
            </a:pPr>
            <a:r>
              <a:rPr lang="en-US" sz="3200" b="1" dirty="0"/>
              <a:t>1 Pet. 5:10, NASU</a:t>
            </a:r>
          </a:p>
        </p:txBody>
      </p:sp>
      <p:pic>
        <p:nvPicPr>
          <p:cNvPr id="1026" name="Picture 2" descr="Image result for mending fishing nets">
            <a:extLst>
              <a:ext uri="{FF2B5EF4-FFF2-40B4-BE49-F238E27FC236}">
                <a16:creationId xmlns:a16="http://schemas.microsoft.com/office/drawing/2014/main" id="{72E114DF-7C72-438C-B96F-C20B05089BD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3266" b="11615"/>
          <a:stretch/>
        </p:blipFill>
        <p:spPr bwMode="auto">
          <a:xfrm flipH="1">
            <a:off x="5499651" y="795128"/>
            <a:ext cx="3296143" cy="2162227"/>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030" name="Picture 6" descr="Image result for leveling concrete">
            <a:extLst>
              <a:ext uri="{FF2B5EF4-FFF2-40B4-BE49-F238E27FC236}">
                <a16:creationId xmlns:a16="http://schemas.microsoft.com/office/drawing/2014/main" id="{F2A376FB-DD21-4E08-A621-40B2D8677FE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8133"/>
          <a:stretch/>
        </p:blipFill>
        <p:spPr bwMode="auto">
          <a:xfrm flipH="1">
            <a:off x="6198367" y="4331110"/>
            <a:ext cx="2597427" cy="2258871"/>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2624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8ABDA-00EC-40FD-86AD-738D7DE3FA5C}"/>
              </a:ext>
            </a:extLst>
          </p:cNvPr>
          <p:cNvSpPr>
            <a:spLocks noGrp="1"/>
          </p:cNvSpPr>
          <p:nvPr>
            <p:ph type="title"/>
          </p:nvPr>
        </p:nvSpPr>
        <p:spPr>
          <a:xfrm>
            <a:off x="628650" y="365127"/>
            <a:ext cx="7886700" cy="1132370"/>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3. Suffering is Shared</a:t>
            </a:r>
          </a:p>
        </p:txBody>
      </p:sp>
      <p:sp>
        <p:nvSpPr>
          <p:cNvPr id="3" name="Content Placeholder 2">
            <a:extLst>
              <a:ext uri="{FF2B5EF4-FFF2-40B4-BE49-F238E27FC236}">
                <a16:creationId xmlns:a16="http://schemas.microsoft.com/office/drawing/2014/main" id="{9C4BDB65-98B4-427B-B3CB-D8FD9FACAB20}"/>
              </a:ext>
            </a:extLst>
          </p:cNvPr>
          <p:cNvSpPr>
            <a:spLocks noGrp="1"/>
          </p:cNvSpPr>
          <p:nvPr>
            <p:ph idx="1"/>
          </p:nvPr>
        </p:nvSpPr>
        <p:spPr/>
        <p:txBody>
          <a:bodyPr>
            <a:normAutofit/>
          </a:bodyPr>
          <a:lstStyle/>
          <a:p>
            <a:pPr marL="0" indent="0" algn="ctr">
              <a:buNone/>
            </a:pPr>
            <a:r>
              <a:rPr lang="en-US" sz="3200" b="1" dirty="0"/>
              <a:t>We are sharing with Christ in His sufferings...</a:t>
            </a:r>
          </a:p>
          <a:p>
            <a:pPr marL="0" indent="0" algn="ctr">
              <a:buNone/>
            </a:pPr>
            <a:endParaRPr lang="en-US" sz="800" b="1" dirty="0"/>
          </a:p>
          <a:p>
            <a:pPr marL="971550" lvl="1" indent="-514350">
              <a:buFont typeface="+mj-lt"/>
              <a:buAutoNum type="arabicPeriod"/>
            </a:pPr>
            <a:r>
              <a:rPr lang="en-US" sz="3200" b="1" dirty="0"/>
              <a:t>Because we are following Christ - </a:t>
            </a:r>
            <a:br>
              <a:rPr lang="en-US" sz="3200" b="1" dirty="0"/>
            </a:br>
            <a:r>
              <a:rPr lang="en-US" sz="3200" b="1" dirty="0"/>
              <a:t>John 15:18-21 </a:t>
            </a:r>
          </a:p>
          <a:p>
            <a:pPr marL="971550" lvl="1" indent="-514350">
              <a:buFont typeface="+mj-lt"/>
              <a:buAutoNum type="arabicPeriod"/>
            </a:pPr>
            <a:r>
              <a:rPr lang="en-US" sz="3200" b="1" dirty="0"/>
              <a:t>Was first experienced by Christ -</a:t>
            </a:r>
            <a:br>
              <a:rPr lang="en-US" sz="3200" b="1" dirty="0"/>
            </a:br>
            <a:r>
              <a:rPr lang="en-US" sz="3200" b="1" dirty="0"/>
              <a:t>Heb. 2:17-18; 4:15</a:t>
            </a:r>
          </a:p>
          <a:p>
            <a:pPr marL="971550" lvl="1" indent="-514350">
              <a:buFont typeface="+mj-lt"/>
              <a:buAutoNum type="arabicPeriod"/>
            </a:pPr>
            <a:r>
              <a:rPr lang="en-US" sz="3200" b="1" dirty="0"/>
              <a:t>Is felt by Christ - Acts 22:4-7 </a:t>
            </a:r>
          </a:p>
        </p:txBody>
      </p:sp>
    </p:spTree>
    <p:extLst>
      <p:ext uri="{BB962C8B-B14F-4D97-AF65-F5344CB8AC3E}">
        <p14:creationId xmlns:p14="http://schemas.microsoft.com/office/powerpoint/2010/main" val="3943474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8ABDA-00EC-40FD-86AD-738D7DE3FA5C}"/>
              </a:ext>
            </a:extLst>
          </p:cNvPr>
          <p:cNvSpPr>
            <a:spLocks noGrp="1"/>
          </p:cNvSpPr>
          <p:nvPr>
            <p:ph type="title"/>
          </p:nvPr>
        </p:nvSpPr>
        <p:spPr>
          <a:xfrm>
            <a:off x="628650" y="365127"/>
            <a:ext cx="7886700" cy="1132370"/>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3. Suffering is Shared</a:t>
            </a:r>
          </a:p>
        </p:txBody>
      </p:sp>
      <p:sp>
        <p:nvSpPr>
          <p:cNvPr id="3" name="Content Placeholder 2">
            <a:extLst>
              <a:ext uri="{FF2B5EF4-FFF2-40B4-BE49-F238E27FC236}">
                <a16:creationId xmlns:a16="http://schemas.microsoft.com/office/drawing/2014/main" id="{9C4BDB65-98B4-427B-B3CB-D8FD9FACAB20}"/>
              </a:ext>
            </a:extLst>
          </p:cNvPr>
          <p:cNvSpPr>
            <a:spLocks noGrp="1"/>
          </p:cNvSpPr>
          <p:nvPr>
            <p:ph idx="1"/>
          </p:nvPr>
        </p:nvSpPr>
        <p:spPr/>
        <p:txBody>
          <a:bodyPr>
            <a:normAutofit/>
          </a:bodyPr>
          <a:lstStyle/>
          <a:p>
            <a:pPr marL="0" indent="0" algn="ctr">
              <a:buNone/>
            </a:pPr>
            <a:r>
              <a:rPr lang="en-US" sz="3200" b="1" dirty="0"/>
              <a:t>We are joined by other Christians </a:t>
            </a:r>
            <a:br>
              <a:rPr lang="en-US" sz="3200" b="1" dirty="0"/>
            </a:br>
            <a:r>
              <a:rPr lang="en-US" sz="3200" b="1" dirty="0"/>
              <a:t>in these sufferings.</a:t>
            </a:r>
          </a:p>
          <a:p>
            <a:pPr marL="0" indent="0" algn="ctr">
              <a:buNone/>
            </a:pPr>
            <a:endParaRPr lang="en-US" sz="800" b="1" dirty="0"/>
          </a:p>
          <a:p>
            <a:pPr marL="0" indent="0" algn="ctr">
              <a:buNone/>
            </a:pPr>
            <a:endParaRPr lang="en-US" sz="800" b="1" dirty="0"/>
          </a:p>
          <a:p>
            <a:pPr marL="0" indent="0" algn="ctr">
              <a:buNone/>
            </a:pPr>
            <a:endParaRPr lang="en-US" sz="800" b="1" dirty="0"/>
          </a:p>
          <a:p>
            <a:pPr marL="0" indent="0">
              <a:buNone/>
            </a:pPr>
            <a:r>
              <a:rPr lang="en-US" sz="3200" b="1" dirty="0"/>
              <a:t>“Resist him, steadfast in the faith, knowing that the same sufferings are experienced by your brotherhood in the world.” </a:t>
            </a:r>
          </a:p>
          <a:p>
            <a:pPr marL="0" indent="0">
              <a:buNone/>
            </a:pPr>
            <a:endParaRPr lang="en-US" sz="800" b="1" dirty="0"/>
          </a:p>
          <a:p>
            <a:pPr marL="0" indent="0">
              <a:buNone/>
            </a:pPr>
            <a:r>
              <a:rPr lang="en-US" sz="3200" b="1" dirty="0"/>
              <a:t>1 Pet. 5:9</a:t>
            </a:r>
          </a:p>
        </p:txBody>
      </p:sp>
      <p:pic>
        <p:nvPicPr>
          <p:cNvPr id="4" name="Picture 2" descr="Image result for open bible">
            <a:extLst>
              <a:ext uri="{FF2B5EF4-FFF2-40B4-BE49-F238E27FC236}">
                <a16:creationId xmlns:a16="http://schemas.microsoft.com/office/drawing/2014/main" id="{CE765C2E-E1CF-428B-BFFD-2BE55DE7B9E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9756" b="14376"/>
          <a:stretch/>
        </p:blipFill>
        <p:spPr bwMode="auto">
          <a:xfrm>
            <a:off x="5662818" y="5062330"/>
            <a:ext cx="2852531" cy="1442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5865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8ABDA-00EC-40FD-86AD-738D7DE3FA5C}"/>
              </a:ext>
            </a:extLst>
          </p:cNvPr>
          <p:cNvSpPr>
            <a:spLocks noGrp="1"/>
          </p:cNvSpPr>
          <p:nvPr>
            <p:ph type="title"/>
          </p:nvPr>
        </p:nvSpPr>
        <p:spPr>
          <a:xfrm>
            <a:off x="628650" y="365127"/>
            <a:ext cx="7886700" cy="1132370"/>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4. Suffering Must Be Endured</a:t>
            </a:r>
          </a:p>
        </p:txBody>
      </p:sp>
      <p:sp>
        <p:nvSpPr>
          <p:cNvPr id="3" name="Content Placeholder 2">
            <a:extLst>
              <a:ext uri="{FF2B5EF4-FFF2-40B4-BE49-F238E27FC236}">
                <a16:creationId xmlns:a16="http://schemas.microsoft.com/office/drawing/2014/main" id="{9C4BDB65-98B4-427B-B3CB-D8FD9FACAB20}"/>
              </a:ext>
            </a:extLst>
          </p:cNvPr>
          <p:cNvSpPr>
            <a:spLocks noGrp="1"/>
          </p:cNvSpPr>
          <p:nvPr>
            <p:ph idx="1"/>
          </p:nvPr>
        </p:nvSpPr>
        <p:spPr>
          <a:xfrm>
            <a:off x="628649" y="1825625"/>
            <a:ext cx="7886700" cy="4351338"/>
          </a:xfrm>
        </p:spPr>
        <p:txBody>
          <a:bodyPr>
            <a:normAutofit/>
          </a:bodyPr>
          <a:lstStyle/>
          <a:p>
            <a:pPr marL="0" indent="0">
              <a:buNone/>
            </a:pPr>
            <a:r>
              <a:rPr lang="en-US" sz="3200" b="1" dirty="0"/>
              <a:t>1 Peter 2:20-23</a:t>
            </a:r>
          </a:p>
          <a:p>
            <a:pPr marL="0" indent="0">
              <a:buNone/>
            </a:pPr>
            <a:endParaRPr lang="en-US" sz="3200" b="1" dirty="0"/>
          </a:p>
        </p:txBody>
      </p:sp>
    </p:spTree>
    <p:extLst>
      <p:ext uri="{BB962C8B-B14F-4D97-AF65-F5344CB8AC3E}">
        <p14:creationId xmlns:p14="http://schemas.microsoft.com/office/powerpoint/2010/main" val="2162278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4BDB65-98B4-427B-B3CB-D8FD9FACAB20}"/>
              </a:ext>
            </a:extLst>
          </p:cNvPr>
          <p:cNvSpPr>
            <a:spLocks noGrp="1"/>
          </p:cNvSpPr>
          <p:nvPr>
            <p:ph idx="1"/>
          </p:nvPr>
        </p:nvSpPr>
        <p:spPr>
          <a:xfrm>
            <a:off x="628649" y="1825625"/>
            <a:ext cx="4049367" cy="4351338"/>
          </a:xfrm>
        </p:spPr>
        <p:txBody>
          <a:bodyPr>
            <a:normAutofit/>
          </a:bodyPr>
          <a:lstStyle/>
          <a:p>
            <a:pPr marL="0" indent="0">
              <a:buNone/>
            </a:pPr>
            <a:r>
              <a:rPr lang="en-US" sz="3200" b="1" dirty="0"/>
              <a:t>“For to this you were called, because Christ also suffered for us, leaving us an </a:t>
            </a:r>
            <a:r>
              <a:rPr lang="en-US" sz="3200" b="1" u="sng" dirty="0"/>
              <a:t>example</a:t>
            </a:r>
            <a:r>
              <a:rPr lang="en-US" sz="3200" b="1" dirty="0"/>
              <a:t>, that you should follow His steps.”</a:t>
            </a:r>
          </a:p>
          <a:p>
            <a:pPr marL="0" indent="0">
              <a:buNone/>
            </a:pPr>
            <a:endParaRPr lang="en-US" sz="800" b="1" dirty="0"/>
          </a:p>
          <a:p>
            <a:pPr marL="0" indent="0">
              <a:buNone/>
            </a:pPr>
            <a:r>
              <a:rPr lang="en-US" sz="3200" b="1" dirty="0"/>
              <a:t>1 Pet. 2:21</a:t>
            </a:r>
          </a:p>
          <a:p>
            <a:pPr marL="0" indent="0">
              <a:buNone/>
            </a:pPr>
            <a:endParaRPr lang="en-US" sz="3200" b="1" dirty="0"/>
          </a:p>
        </p:txBody>
      </p:sp>
      <p:pic>
        <p:nvPicPr>
          <p:cNvPr id="7170" name="Picture 2" descr="Related image">
            <a:extLst>
              <a:ext uri="{FF2B5EF4-FFF2-40B4-BE49-F238E27FC236}">
                <a16:creationId xmlns:a16="http://schemas.microsoft.com/office/drawing/2014/main" id="{280296D4-8214-4F4D-B1EC-C38C2240E8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3548" y="1993626"/>
            <a:ext cx="3651802" cy="3651802"/>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918679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8ABDA-00EC-40FD-86AD-738D7DE3FA5C}"/>
              </a:ext>
            </a:extLst>
          </p:cNvPr>
          <p:cNvSpPr>
            <a:spLocks noGrp="1"/>
          </p:cNvSpPr>
          <p:nvPr>
            <p:ph type="title"/>
          </p:nvPr>
        </p:nvSpPr>
        <p:spPr>
          <a:xfrm>
            <a:off x="628650" y="365127"/>
            <a:ext cx="7886700" cy="1132370"/>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4. Suffering Must Be Endured</a:t>
            </a:r>
          </a:p>
        </p:txBody>
      </p:sp>
      <p:sp>
        <p:nvSpPr>
          <p:cNvPr id="3" name="Content Placeholder 2">
            <a:extLst>
              <a:ext uri="{FF2B5EF4-FFF2-40B4-BE49-F238E27FC236}">
                <a16:creationId xmlns:a16="http://schemas.microsoft.com/office/drawing/2014/main" id="{9C4BDB65-98B4-427B-B3CB-D8FD9FACAB20}"/>
              </a:ext>
            </a:extLst>
          </p:cNvPr>
          <p:cNvSpPr>
            <a:spLocks noGrp="1"/>
          </p:cNvSpPr>
          <p:nvPr>
            <p:ph idx="1"/>
          </p:nvPr>
        </p:nvSpPr>
        <p:spPr>
          <a:xfrm>
            <a:off x="628649" y="1825625"/>
            <a:ext cx="7886700" cy="4351338"/>
          </a:xfrm>
        </p:spPr>
        <p:txBody>
          <a:bodyPr>
            <a:normAutofit/>
          </a:bodyPr>
          <a:lstStyle/>
          <a:p>
            <a:r>
              <a:rPr lang="en-US" sz="3200" b="1" dirty="0"/>
              <a:t>Take it patiently - v. 20</a:t>
            </a:r>
          </a:p>
          <a:p>
            <a:r>
              <a:rPr lang="en-US" sz="3200" b="1" dirty="0"/>
              <a:t>Did not revile in return - v. 23</a:t>
            </a:r>
          </a:p>
          <a:p>
            <a:r>
              <a:rPr lang="en-US" sz="3200" b="1" dirty="0"/>
              <a:t>Did not threaten - v. 23</a:t>
            </a:r>
          </a:p>
          <a:p>
            <a:r>
              <a:rPr lang="en-US" sz="3200" b="1" dirty="0"/>
              <a:t>Committed Himself to God - v. 23</a:t>
            </a:r>
          </a:p>
        </p:txBody>
      </p:sp>
    </p:spTree>
    <p:extLst>
      <p:ext uri="{BB962C8B-B14F-4D97-AF65-F5344CB8AC3E}">
        <p14:creationId xmlns:p14="http://schemas.microsoft.com/office/powerpoint/2010/main" val="221745240"/>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8ABDA-00EC-40FD-86AD-738D7DE3FA5C}"/>
              </a:ext>
            </a:extLst>
          </p:cNvPr>
          <p:cNvSpPr>
            <a:spLocks noGrp="1"/>
          </p:cNvSpPr>
          <p:nvPr>
            <p:ph type="title"/>
          </p:nvPr>
        </p:nvSpPr>
        <p:spPr>
          <a:xfrm>
            <a:off x="628650" y="365127"/>
            <a:ext cx="7886700" cy="1132370"/>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4. Suffering Must Be Endured</a:t>
            </a:r>
          </a:p>
        </p:txBody>
      </p:sp>
      <p:sp>
        <p:nvSpPr>
          <p:cNvPr id="3" name="Content Placeholder 2">
            <a:extLst>
              <a:ext uri="{FF2B5EF4-FFF2-40B4-BE49-F238E27FC236}">
                <a16:creationId xmlns:a16="http://schemas.microsoft.com/office/drawing/2014/main" id="{9C4BDB65-98B4-427B-B3CB-D8FD9FACAB20}"/>
              </a:ext>
            </a:extLst>
          </p:cNvPr>
          <p:cNvSpPr>
            <a:spLocks noGrp="1"/>
          </p:cNvSpPr>
          <p:nvPr>
            <p:ph idx="1"/>
          </p:nvPr>
        </p:nvSpPr>
        <p:spPr>
          <a:xfrm>
            <a:off x="628649" y="1825625"/>
            <a:ext cx="7886700" cy="2481332"/>
          </a:xfrm>
        </p:spPr>
        <p:txBody>
          <a:bodyPr>
            <a:normAutofit/>
          </a:bodyPr>
          <a:lstStyle/>
          <a:p>
            <a:r>
              <a:rPr lang="en-US" sz="3200" b="1" dirty="0"/>
              <a:t>Take it patiently - v. 20</a:t>
            </a:r>
          </a:p>
          <a:p>
            <a:r>
              <a:rPr lang="en-US" sz="3200" b="1" dirty="0"/>
              <a:t>Did not revile in return - v. 23</a:t>
            </a:r>
          </a:p>
          <a:p>
            <a:r>
              <a:rPr lang="en-US" sz="3200" b="1" dirty="0"/>
              <a:t>Did not threaten - v. 23</a:t>
            </a:r>
          </a:p>
          <a:p>
            <a:r>
              <a:rPr lang="en-US" sz="3200" b="1" dirty="0"/>
              <a:t>Committed Himself to God - v. 23</a:t>
            </a:r>
          </a:p>
        </p:txBody>
      </p:sp>
      <p:sp>
        <p:nvSpPr>
          <p:cNvPr id="4" name="Rectangle: Rounded Corners 3">
            <a:extLst>
              <a:ext uri="{FF2B5EF4-FFF2-40B4-BE49-F238E27FC236}">
                <a16:creationId xmlns:a16="http://schemas.microsoft.com/office/drawing/2014/main" id="{99EFA0FF-2310-4051-B959-677849CCF0B9}"/>
              </a:ext>
            </a:extLst>
          </p:cNvPr>
          <p:cNvSpPr/>
          <p:nvPr/>
        </p:nvSpPr>
        <p:spPr>
          <a:xfrm>
            <a:off x="1099930" y="4187687"/>
            <a:ext cx="6745357" cy="2305186"/>
          </a:xfrm>
          <a:prstGeom prst="roundRect">
            <a:avLst/>
          </a:prstGeom>
          <a:solidFill>
            <a:srgbClr val="00206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3A8F911F-E308-42D2-9621-5ADFC7941321}"/>
              </a:ext>
            </a:extLst>
          </p:cNvPr>
          <p:cNvSpPr txBox="1"/>
          <p:nvPr/>
        </p:nvSpPr>
        <p:spPr>
          <a:xfrm>
            <a:off x="1497496" y="4465983"/>
            <a:ext cx="5910469" cy="1815882"/>
          </a:xfrm>
          <a:prstGeom prst="rect">
            <a:avLst/>
          </a:prstGeom>
          <a:noFill/>
        </p:spPr>
        <p:txBody>
          <a:bodyPr wrap="square" rtlCol="0">
            <a:spAutoFit/>
          </a:bodyPr>
          <a:lstStyle/>
          <a:p>
            <a:pPr algn="ctr"/>
            <a:r>
              <a:rPr lang="en-US" sz="2800" b="1" dirty="0">
                <a:solidFill>
                  <a:schemeClr val="bg1"/>
                </a:solidFill>
              </a:rPr>
              <a:t>“Therefore let those who suffer according to the will of God commit their souls to Him in doing good, </a:t>
            </a:r>
            <a:br>
              <a:rPr lang="en-US" sz="2800" b="1" dirty="0">
                <a:solidFill>
                  <a:schemeClr val="bg1"/>
                </a:solidFill>
              </a:rPr>
            </a:br>
            <a:r>
              <a:rPr lang="en-US" sz="2800" b="1" dirty="0">
                <a:solidFill>
                  <a:schemeClr val="bg1"/>
                </a:solidFill>
              </a:rPr>
              <a:t>as to a faithful Creator” (1 Pet. 4:19). </a:t>
            </a:r>
          </a:p>
        </p:txBody>
      </p:sp>
    </p:spTree>
    <p:extLst>
      <p:ext uri="{BB962C8B-B14F-4D97-AF65-F5344CB8AC3E}">
        <p14:creationId xmlns:p14="http://schemas.microsoft.com/office/powerpoint/2010/main" val="3910287743"/>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56790-A622-4A91-AB4F-B8426C04C789}"/>
              </a:ext>
            </a:extLst>
          </p:cNvPr>
          <p:cNvSpPr>
            <a:spLocks noGrp="1"/>
          </p:cNvSpPr>
          <p:nvPr>
            <p:ph type="title"/>
          </p:nvPr>
        </p:nvSpPr>
        <p:spPr>
          <a:xfrm>
            <a:off x="628650" y="656671"/>
            <a:ext cx="7886700" cy="1325563"/>
          </a:xfrm>
        </p:spPr>
        <p:txBody>
          <a:bodyPr/>
          <a:lstStyle/>
          <a:p>
            <a:pPr algn="ctr"/>
            <a:r>
              <a:rPr lang="en-US" b="1" dirty="0">
                <a:solidFill>
                  <a:schemeClr val="bg1"/>
                </a:solidFill>
                <a:latin typeface="+mn-lt"/>
              </a:rPr>
              <a:t>What does First Peter teach us about suffering? </a:t>
            </a:r>
          </a:p>
        </p:txBody>
      </p:sp>
      <p:sp>
        <p:nvSpPr>
          <p:cNvPr id="3" name="Content Placeholder 2">
            <a:extLst>
              <a:ext uri="{FF2B5EF4-FFF2-40B4-BE49-F238E27FC236}">
                <a16:creationId xmlns:a16="http://schemas.microsoft.com/office/drawing/2014/main" id="{7CFE9CE2-D196-4303-BC08-993EF90DBA09}"/>
              </a:ext>
            </a:extLst>
          </p:cNvPr>
          <p:cNvSpPr>
            <a:spLocks noGrp="1"/>
          </p:cNvSpPr>
          <p:nvPr>
            <p:ph idx="1"/>
          </p:nvPr>
        </p:nvSpPr>
        <p:spPr>
          <a:xfrm>
            <a:off x="628650" y="2249690"/>
            <a:ext cx="7886700" cy="3501753"/>
          </a:xfrm>
        </p:spPr>
        <p:txBody>
          <a:bodyPr>
            <a:normAutofit/>
          </a:bodyPr>
          <a:lstStyle/>
          <a:p>
            <a:pPr marL="514350" indent="-514350">
              <a:buFont typeface="+mj-lt"/>
              <a:buAutoNum type="arabicPeriod"/>
            </a:pPr>
            <a:r>
              <a:rPr lang="en-US" sz="3600" b="1" dirty="0">
                <a:solidFill>
                  <a:schemeClr val="bg1"/>
                </a:solidFill>
              </a:rPr>
              <a:t>Suffering Has A Source</a:t>
            </a:r>
          </a:p>
          <a:p>
            <a:pPr marL="514350" indent="-514350">
              <a:buFont typeface="+mj-lt"/>
              <a:buAutoNum type="arabicPeriod"/>
            </a:pPr>
            <a:r>
              <a:rPr lang="en-US" sz="3600" b="1" dirty="0">
                <a:solidFill>
                  <a:schemeClr val="bg1"/>
                </a:solidFill>
              </a:rPr>
              <a:t>Suffering Serves A Purpose</a:t>
            </a:r>
          </a:p>
          <a:p>
            <a:pPr marL="514350" indent="-514350">
              <a:buFont typeface="+mj-lt"/>
              <a:buAutoNum type="arabicPeriod"/>
            </a:pPr>
            <a:r>
              <a:rPr lang="en-US" sz="3600" b="1" dirty="0">
                <a:solidFill>
                  <a:schemeClr val="bg1"/>
                </a:solidFill>
              </a:rPr>
              <a:t>Suffering is Shared</a:t>
            </a:r>
          </a:p>
          <a:p>
            <a:pPr marL="514350" indent="-514350">
              <a:buFont typeface="+mj-lt"/>
              <a:buAutoNum type="arabicPeriod"/>
            </a:pPr>
            <a:r>
              <a:rPr lang="en-US" sz="3600" b="1" dirty="0">
                <a:solidFill>
                  <a:schemeClr val="bg1"/>
                </a:solidFill>
              </a:rPr>
              <a:t>Suffering Must Be Endured</a:t>
            </a:r>
          </a:p>
        </p:txBody>
      </p:sp>
    </p:spTree>
    <p:extLst>
      <p:ext uri="{BB962C8B-B14F-4D97-AF65-F5344CB8AC3E}">
        <p14:creationId xmlns:p14="http://schemas.microsoft.com/office/powerpoint/2010/main" val="1708612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8962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suffering">
            <a:extLst>
              <a:ext uri="{FF2B5EF4-FFF2-40B4-BE49-F238E27FC236}">
                <a16:creationId xmlns:a16="http://schemas.microsoft.com/office/drawing/2014/main" id="{6CA99810-3F48-4E59-BA7E-72ED189C73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591" y="834887"/>
            <a:ext cx="8030817" cy="60231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FFA94F2-7E9A-4E86-8D44-4F9188D408EC}"/>
              </a:ext>
            </a:extLst>
          </p:cNvPr>
          <p:cNvSpPr>
            <a:spLocks noGrp="1"/>
          </p:cNvSpPr>
          <p:nvPr>
            <p:ph type="ctrTitle"/>
          </p:nvPr>
        </p:nvSpPr>
        <p:spPr>
          <a:xfrm>
            <a:off x="685800" y="1241631"/>
            <a:ext cx="7772400" cy="1050994"/>
          </a:xfrm>
        </p:spPr>
        <p:txBody>
          <a:bodyPr/>
          <a:lstStyle/>
          <a:p>
            <a:r>
              <a:rPr lang="en-US" b="1" dirty="0">
                <a:latin typeface="+mn-lt"/>
              </a:rPr>
              <a:t>Some Facts About </a:t>
            </a:r>
          </a:p>
        </p:txBody>
      </p:sp>
      <p:sp>
        <p:nvSpPr>
          <p:cNvPr id="3" name="Subtitle 2">
            <a:extLst>
              <a:ext uri="{FF2B5EF4-FFF2-40B4-BE49-F238E27FC236}">
                <a16:creationId xmlns:a16="http://schemas.microsoft.com/office/drawing/2014/main" id="{0F252155-E341-4D44-8BB7-DAD8499CC13A}"/>
              </a:ext>
            </a:extLst>
          </p:cNvPr>
          <p:cNvSpPr>
            <a:spLocks noGrp="1"/>
          </p:cNvSpPr>
          <p:nvPr>
            <p:ph type="subTitle" idx="1"/>
          </p:nvPr>
        </p:nvSpPr>
        <p:spPr>
          <a:xfrm>
            <a:off x="1143000" y="4675463"/>
            <a:ext cx="6858000" cy="1655762"/>
          </a:xfrm>
        </p:spPr>
        <p:txBody>
          <a:bodyPr>
            <a:normAutofit/>
          </a:bodyPr>
          <a:lstStyle/>
          <a:p>
            <a:r>
              <a:rPr lang="en-US" sz="3600" b="1" dirty="0"/>
              <a:t>First Peter</a:t>
            </a:r>
          </a:p>
        </p:txBody>
      </p:sp>
    </p:spTree>
    <p:extLst>
      <p:ext uri="{BB962C8B-B14F-4D97-AF65-F5344CB8AC3E}">
        <p14:creationId xmlns:p14="http://schemas.microsoft.com/office/powerpoint/2010/main" val="729919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8ABDA-00EC-40FD-86AD-738D7DE3FA5C}"/>
              </a:ext>
            </a:extLst>
          </p:cNvPr>
          <p:cNvSpPr>
            <a:spLocks noGrp="1"/>
          </p:cNvSpPr>
          <p:nvPr>
            <p:ph type="title"/>
          </p:nvPr>
        </p:nvSpPr>
        <p:spPr>
          <a:xfrm>
            <a:off x="628650" y="365127"/>
            <a:ext cx="7886700" cy="1132370"/>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1. Suffering Has A Source</a:t>
            </a:r>
          </a:p>
        </p:txBody>
      </p:sp>
      <p:sp>
        <p:nvSpPr>
          <p:cNvPr id="3" name="Content Placeholder 2">
            <a:extLst>
              <a:ext uri="{FF2B5EF4-FFF2-40B4-BE49-F238E27FC236}">
                <a16:creationId xmlns:a16="http://schemas.microsoft.com/office/drawing/2014/main" id="{9C4BDB65-98B4-427B-B3CB-D8FD9FACAB20}"/>
              </a:ext>
            </a:extLst>
          </p:cNvPr>
          <p:cNvSpPr>
            <a:spLocks noGrp="1"/>
          </p:cNvSpPr>
          <p:nvPr>
            <p:ph idx="1"/>
          </p:nvPr>
        </p:nvSpPr>
        <p:spPr/>
        <p:txBody>
          <a:bodyPr>
            <a:normAutofit/>
          </a:bodyPr>
          <a:lstStyle/>
          <a:p>
            <a:r>
              <a:rPr lang="en-US" sz="3200" b="1" dirty="0"/>
              <a:t>Sometimes we suffer for doing wrong. </a:t>
            </a:r>
          </a:p>
          <a:p>
            <a:pPr lvl="1"/>
            <a:r>
              <a:rPr lang="en-US" sz="3200" b="1" dirty="0"/>
              <a:t>1 Pet. 2:20; 4:15</a:t>
            </a:r>
          </a:p>
          <a:p>
            <a:r>
              <a:rPr lang="en-US" sz="3200" b="1" dirty="0"/>
              <a:t>The faithful Christian will also suffer for righteousness’ sake. </a:t>
            </a:r>
          </a:p>
          <a:p>
            <a:pPr lvl="1"/>
            <a:r>
              <a:rPr lang="en-US" sz="3200" b="1" dirty="0"/>
              <a:t>1 Pet. 3:13-14; 4:4, 14-16</a:t>
            </a:r>
          </a:p>
          <a:p>
            <a:endParaRPr lang="en-US" sz="800" b="1" dirty="0"/>
          </a:p>
          <a:p>
            <a:r>
              <a:rPr lang="en-US" sz="3200" b="1" dirty="0"/>
              <a:t>All suffering comes from a common source: Satan - 1 Pet. 5:8. </a:t>
            </a:r>
          </a:p>
        </p:txBody>
      </p:sp>
    </p:spTree>
    <p:extLst>
      <p:ext uri="{BB962C8B-B14F-4D97-AF65-F5344CB8AC3E}">
        <p14:creationId xmlns:p14="http://schemas.microsoft.com/office/powerpoint/2010/main" val="863222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8ABDA-00EC-40FD-86AD-738D7DE3FA5C}"/>
              </a:ext>
            </a:extLst>
          </p:cNvPr>
          <p:cNvSpPr>
            <a:spLocks noGrp="1"/>
          </p:cNvSpPr>
          <p:nvPr>
            <p:ph type="title"/>
          </p:nvPr>
        </p:nvSpPr>
        <p:spPr>
          <a:xfrm>
            <a:off x="628650" y="365127"/>
            <a:ext cx="7886700" cy="1132370"/>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2. Suffering Serves A Purpose</a:t>
            </a:r>
          </a:p>
        </p:txBody>
      </p:sp>
      <p:sp>
        <p:nvSpPr>
          <p:cNvPr id="3" name="Content Placeholder 2">
            <a:extLst>
              <a:ext uri="{FF2B5EF4-FFF2-40B4-BE49-F238E27FC236}">
                <a16:creationId xmlns:a16="http://schemas.microsoft.com/office/drawing/2014/main" id="{9C4BDB65-98B4-427B-B3CB-D8FD9FACAB20}"/>
              </a:ext>
            </a:extLst>
          </p:cNvPr>
          <p:cNvSpPr>
            <a:spLocks noGrp="1"/>
          </p:cNvSpPr>
          <p:nvPr>
            <p:ph idx="1"/>
          </p:nvPr>
        </p:nvSpPr>
        <p:spPr/>
        <p:txBody>
          <a:bodyPr/>
          <a:lstStyle/>
          <a:p>
            <a:endParaRPr lang="en-US" b="1" dirty="0"/>
          </a:p>
        </p:txBody>
      </p:sp>
    </p:spTree>
    <p:extLst>
      <p:ext uri="{BB962C8B-B14F-4D97-AF65-F5344CB8AC3E}">
        <p14:creationId xmlns:p14="http://schemas.microsoft.com/office/powerpoint/2010/main" val="2623335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8ABDA-00EC-40FD-86AD-738D7DE3FA5C}"/>
              </a:ext>
            </a:extLst>
          </p:cNvPr>
          <p:cNvSpPr>
            <a:spLocks noGrp="1"/>
          </p:cNvSpPr>
          <p:nvPr>
            <p:ph type="title"/>
          </p:nvPr>
        </p:nvSpPr>
        <p:spPr>
          <a:xfrm>
            <a:off x="628650" y="365127"/>
            <a:ext cx="7886700" cy="1132370"/>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2. Suffering Serves A Purpose</a:t>
            </a:r>
          </a:p>
        </p:txBody>
      </p:sp>
      <p:sp>
        <p:nvSpPr>
          <p:cNvPr id="3" name="Content Placeholder 2">
            <a:extLst>
              <a:ext uri="{FF2B5EF4-FFF2-40B4-BE49-F238E27FC236}">
                <a16:creationId xmlns:a16="http://schemas.microsoft.com/office/drawing/2014/main" id="{9C4BDB65-98B4-427B-B3CB-D8FD9FACAB20}"/>
              </a:ext>
            </a:extLst>
          </p:cNvPr>
          <p:cNvSpPr>
            <a:spLocks noGrp="1"/>
          </p:cNvSpPr>
          <p:nvPr>
            <p:ph idx="1"/>
          </p:nvPr>
        </p:nvSpPr>
        <p:spPr/>
        <p:txBody>
          <a:bodyPr/>
          <a:lstStyle/>
          <a:p>
            <a:pPr marL="0" indent="0">
              <a:buNone/>
            </a:pPr>
            <a:r>
              <a:rPr lang="en-US" b="1" dirty="0"/>
              <a:t>“In this you greatly rejoice, though now for a little while, if need be, you have been grieved by various trials, </a:t>
            </a:r>
          </a:p>
          <a:p>
            <a:pPr marL="0" indent="0">
              <a:buNone/>
            </a:pPr>
            <a:r>
              <a:rPr lang="en-US" b="1" dirty="0"/>
              <a:t>that the genuineness of your faith, being much more precious than gold that perishes, though it is tested by fire, may be found to praise, honor, and glory at the revelation of Jesus Christ.”</a:t>
            </a:r>
          </a:p>
          <a:p>
            <a:pPr marL="0" indent="0">
              <a:buNone/>
            </a:pPr>
            <a:endParaRPr lang="en-US" sz="800" b="1" dirty="0"/>
          </a:p>
          <a:p>
            <a:pPr marL="0" indent="0">
              <a:buNone/>
            </a:pPr>
            <a:r>
              <a:rPr lang="en-US" b="1" dirty="0"/>
              <a:t>1 Peter 1:6-7</a:t>
            </a:r>
          </a:p>
          <a:p>
            <a:endParaRPr lang="en-US" b="1" dirty="0"/>
          </a:p>
        </p:txBody>
      </p:sp>
      <p:pic>
        <p:nvPicPr>
          <p:cNvPr id="3074" name="Picture 2" descr="Image result for open bible">
            <a:extLst>
              <a:ext uri="{FF2B5EF4-FFF2-40B4-BE49-F238E27FC236}">
                <a16:creationId xmlns:a16="http://schemas.microsoft.com/office/drawing/2014/main" id="{C1477AB6-CF33-4514-B2FE-3AB08C24139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9756" b="14376"/>
          <a:stretch/>
        </p:blipFill>
        <p:spPr bwMode="auto">
          <a:xfrm>
            <a:off x="5662818" y="5062330"/>
            <a:ext cx="2852531" cy="1442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2205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elated image">
            <a:extLst>
              <a:ext uri="{FF2B5EF4-FFF2-40B4-BE49-F238E27FC236}">
                <a16:creationId xmlns:a16="http://schemas.microsoft.com/office/drawing/2014/main" id="{56A9072E-30CF-46FD-AF96-3DDC4D5985E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7826"/>
          <a:stretch/>
        </p:blipFill>
        <p:spPr bwMode="auto">
          <a:xfrm>
            <a:off x="2316066" y="569979"/>
            <a:ext cx="6827934" cy="554085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0010851-55E6-4F22-B4E6-3FE60F3AF6BB}"/>
              </a:ext>
            </a:extLst>
          </p:cNvPr>
          <p:cNvSpPr>
            <a:spLocks noGrp="1"/>
          </p:cNvSpPr>
          <p:nvPr>
            <p:ph idx="1"/>
          </p:nvPr>
        </p:nvSpPr>
        <p:spPr>
          <a:xfrm>
            <a:off x="628650" y="636104"/>
            <a:ext cx="4354167" cy="5540859"/>
          </a:xfrm>
        </p:spPr>
        <p:txBody>
          <a:bodyPr>
            <a:normAutofit/>
          </a:bodyPr>
          <a:lstStyle/>
          <a:p>
            <a:pPr marL="0" indent="0">
              <a:buNone/>
            </a:pPr>
            <a:r>
              <a:rPr lang="en-US" sz="3200" b="1" dirty="0"/>
              <a:t>“That the genuineness of your faith, being much more precious than gold that perishes, though it is tested by fire, may be found to praise, honor, and glory at the revelation of Jesus Christ.” </a:t>
            </a:r>
          </a:p>
          <a:p>
            <a:pPr marL="0" indent="0">
              <a:buNone/>
            </a:pPr>
            <a:endParaRPr lang="en-US" sz="800" b="1" dirty="0"/>
          </a:p>
          <a:p>
            <a:pPr marL="0" indent="0">
              <a:buNone/>
            </a:pPr>
            <a:r>
              <a:rPr lang="en-US" sz="3200" b="1" dirty="0"/>
              <a:t>1 Pet. 1:7, NKJV</a:t>
            </a:r>
          </a:p>
        </p:txBody>
      </p:sp>
    </p:spTree>
    <p:extLst>
      <p:ext uri="{BB962C8B-B14F-4D97-AF65-F5344CB8AC3E}">
        <p14:creationId xmlns:p14="http://schemas.microsoft.com/office/powerpoint/2010/main" val="181884306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010851-55E6-4F22-B4E6-3FE60F3AF6BB}"/>
              </a:ext>
            </a:extLst>
          </p:cNvPr>
          <p:cNvSpPr>
            <a:spLocks noGrp="1"/>
          </p:cNvSpPr>
          <p:nvPr>
            <p:ph idx="1"/>
          </p:nvPr>
        </p:nvSpPr>
        <p:spPr>
          <a:xfrm>
            <a:off x="628650" y="636104"/>
            <a:ext cx="4354167" cy="5540859"/>
          </a:xfrm>
        </p:spPr>
        <p:txBody>
          <a:bodyPr>
            <a:normAutofit/>
          </a:bodyPr>
          <a:lstStyle/>
          <a:p>
            <a:pPr marL="0" indent="0">
              <a:buNone/>
            </a:pPr>
            <a:r>
              <a:rPr lang="en-US" sz="3200" b="1" dirty="0"/>
              <a:t>“After you have suffered for a little while, the God of all grace, who called you to His eternal glory in Christ, will Himself perfect, confirm, </a:t>
            </a:r>
            <a:br>
              <a:rPr lang="en-US" sz="3200" b="1" dirty="0"/>
            </a:br>
            <a:r>
              <a:rPr lang="en-US" sz="3200" b="1" dirty="0"/>
              <a:t>strengthen and </a:t>
            </a:r>
            <a:br>
              <a:rPr lang="en-US" sz="3200" b="1" dirty="0"/>
            </a:br>
            <a:r>
              <a:rPr lang="en-US" sz="3200" b="1" dirty="0"/>
              <a:t>establish you.” </a:t>
            </a:r>
          </a:p>
          <a:p>
            <a:pPr marL="0" indent="0">
              <a:buNone/>
            </a:pPr>
            <a:endParaRPr lang="en-US" sz="800" b="1" dirty="0"/>
          </a:p>
          <a:p>
            <a:pPr marL="0" indent="0">
              <a:buNone/>
            </a:pPr>
            <a:r>
              <a:rPr lang="en-US" sz="3200" b="1" dirty="0"/>
              <a:t>1 Pet. 5:10, NASU</a:t>
            </a:r>
          </a:p>
        </p:txBody>
      </p:sp>
    </p:spTree>
    <p:extLst>
      <p:ext uri="{BB962C8B-B14F-4D97-AF65-F5344CB8AC3E}">
        <p14:creationId xmlns:p14="http://schemas.microsoft.com/office/powerpoint/2010/main" val="248092244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010851-55E6-4F22-B4E6-3FE60F3AF6BB}"/>
              </a:ext>
            </a:extLst>
          </p:cNvPr>
          <p:cNvSpPr>
            <a:spLocks noGrp="1"/>
          </p:cNvSpPr>
          <p:nvPr>
            <p:ph idx="1"/>
          </p:nvPr>
        </p:nvSpPr>
        <p:spPr>
          <a:xfrm>
            <a:off x="628650" y="636104"/>
            <a:ext cx="4354167" cy="5540859"/>
          </a:xfrm>
        </p:spPr>
        <p:txBody>
          <a:bodyPr>
            <a:normAutofit/>
          </a:bodyPr>
          <a:lstStyle/>
          <a:p>
            <a:pPr marL="0" indent="0">
              <a:buNone/>
            </a:pPr>
            <a:r>
              <a:rPr lang="en-US" sz="3200" b="1" dirty="0"/>
              <a:t>“After you have suffered for a little while, the God of all grace, who called you to His eternal glory in Christ, will Himself </a:t>
            </a:r>
            <a:r>
              <a:rPr lang="en-US" sz="3200" b="1" u="sng" dirty="0"/>
              <a:t>perfect</a:t>
            </a:r>
            <a:r>
              <a:rPr lang="en-US" sz="3200" b="1" dirty="0"/>
              <a:t>, confirm, </a:t>
            </a:r>
            <a:br>
              <a:rPr lang="en-US" sz="3200" b="1" dirty="0"/>
            </a:br>
            <a:r>
              <a:rPr lang="en-US" sz="3200" b="1" dirty="0"/>
              <a:t>strengthen and </a:t>
            </a:r>
            <a:br>
              <a:rPr lang="en-US" sz="3200" b="1" dirty="0"/>
            </a:br>
            <a:r>
              <a:rPr lang="en-US" sz="3200" b="1" dirty="0"/>
              <a:t>establish you.” </a:t>
            </a:r>
          </a:p>
          <a:p>
            <a:pPr marL="0" indent="0">
              <a:buNone/>
            </a:pPr>
            <a:endParaRPr lang="en-US" sz="800" b="1" dirty="0"/>
          </a:p>
          <a:p>
            <a:pPr marL="0" indent="0">
              <a:buNone/>
            </a:pPr>
            <a:r>
              <a:rPr lang="en-US" sz="3200" b="1" dirty="0"/>
              <a:t>1 Pet. 5:10, NASU</a:t>
            </a:r>
          </a:p>
        </p:txBody>
      </p:sp>
      <p:pic>
        <p:nvPicPr>
          <p:cNvPr id="1026" name="Picture 2" descr="Image result for mending fishing nets">
            <a:extLst>
              <a:ext uri="{FF2B5EF4-FFF2-40B4-BE49-F238E27FC236}">
                <a16:creationId xmlns:a16="http://schemas.microsoft.com/office/drawing/2014/main" id="{72E114DF-7C72-438C-B96F-C20B05089BD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266" b="11615"/>
          <a:stretch/>
        </p:blipFill>
        <p:spPr bwMode="auto">
          <a:xfrm flipH="1">
            <a:off x="5499651" y="795128"/>
            <a:ext cx="3296143" cy="2162227"/>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0992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lated image">
            <a:extLst>
              <a:ext uri="{FF2B5EF4-FFF2-40B4-BE49-F238E27FC236}">
                <a16:creationId xmlns:a16="http://schemas.microsoft.com/office/drawing/2014/main" id="{4FFE2803-48B9-4F53-B701-F37FCE8CA8D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986"/>
          <a:stretch/>
        </p:blipFill>
        <p:spPr bwMode="auto">
          <a:xfrm>
            <a:off x="4113025" y="3318273"/>
            <a:ext cx="2256418" cy="2258871"/>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0010851-55E6-4F22-B4E6-3FE60F3AF6BB}"/>
              </a:ext>
            </a:extLst>
          </p:cNvPr>
          <p:cNvSpPr>
            <a:spLocks noGrp="1"/>
          </p:cNvSpPr>
          <p:nvPr>
            <p:ph idx="1"/>
          </p:nvPr>
        </p:nvSpPr>
        <p:spPr>
          <a:xfrm>
            <a:off x="628650" y="636104"/>
            <a:ext cx="4354167" cy="5540859"/>
          </a:xfrm>
        </p:spPr>
        <p:txBody>
          <a:bodyPr>
            <a:normAutofit/>
          </a:bodyPr>
          <a:lstStyle/>
          <a:p>
            <a:pPr marL="0" indent="0">
              <a:buNone/>
            </a:pPr>
            <a:r>
              <a:rPr lang="en-US" sz="3200" b="1" dirty="0"/>
              <a:t>“After you have suffered for a little while, the God of all grace, who called you to His eternal glory in Christ, will Himself </a:t>
            </a:r>
            <a:r>
              <a:rPr lang="en-US" sz="3200" b="1" u="sng" dirty="0"/>
              <a:t>perfect</a:t>
            </a:r>
            <a:r>
              <a:rPr lang="en-US" sz="3200" b="1" dirty="0"/>
              <a:t>, </a:t>
            </a:r>
            <a:r>
              <a:rPr lang="en-US" sz="3200" b="1" u="sng" dirty="0"/>
              <a:t>confirm</a:t>
            </a:r>
            <a:r>
              <a:rPr lang="en-US" sz="3200" b="1" dirty="0"/>
              <a:t>, </a:t>
            </a:r>
            <a:br>
              <a:rPr lang="en-US" sz="3200" b="1" dirty="0"/>
            </a:br>
            <a:r>
              <a:rPr lang="en-US" sz="3200" b="1" dirty="0"/>
              <a:t>strengthen and </a:t>
            </a:r>
            <a:br>
              <a:rPr lang="en-US" sz="3200" b="1" dirty="0"/>
            </a:br>
            <a:r>
              <a:rPr lang="en-US" sz="3200" b="1" dirty="0"/>
              <a:t>establish you.” </a:t>
            </a:r>
          </a:p>
          <a:p>
            <a:pPr marL="0" indent="0">
              <a:buNone/>
            </a:pPr>
            <a:endParaRPr lang="en-US" sz="800" b="1" dirty="0"/>
          </a:p>
          <a:p>
            <a:pPr marL="0" indent="0">
              <a:buNone/>
            </a:pPr>
            <a:r>
              <a:rPr lang="en-US" sz="3200" b="1" dirty="0"/>
              <a:t>1 Pet. 5:10, NASU</a:t>
            </a:r>
          </a:p>
        </p:txBody>
      </p:sp>
      <p:pic>
        <p:nvPicPr>
          <p:cNvPr id="1026" name="Picture 2" descr="Image result for mending fishing nets">
            <a:extLst>
              <a:ext uri="{FF2B5EF4-FFF2-40B4-BE49-F238E27FC236}">
                <a16:creationId xmlns:a16="http://schemas.microsoft.com/office/drawing/2014/main" id="{72E114DF-7C72-438C-B96F-C20B05089BD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3266" b="11615"/>
          <a:stretch/>
        </p:blipFill>
        <p:spPr bwMode="auto">
          <a:xfrm flipH="1">
            <a:off x="5499651" y="795128"/>
            <a:ext cx="3296143" cy="2162227"/>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0826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TotalTime>
  <Words>504</Words>
  <Application>Microsoft Office PowerPoint</Application>
  <PresentationFormat>On-screen Show (4:3)</PresentationFormat>
  <Paragraphs>65</Paragraphs>
  <Slides>18</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18</vt:i4>
      </vt:variant>
    </vt:vector>
  </HeadingPairs>
  <TitlesOfParts>
    <vt:vector size="23" baseType="lpstr">
      <vt:lpstr>Arial</vt:lpstr>
      <vt:lpstr>Calibri</vt:lpstr>
      <vt:lpstr>Calibri Light</vt:lpstr>
      <vt:lpstr>Office Theme</vt:lpstr>
      <vt:lpstr>1_Office Theme</vt:lpstr>
      <vt:lpstr>PowerPoint Presentation</vt:lpstr>
      <vt:lpstr>Some Facts About </vt:lpstr>
      <vt:lpstr>1. Suffering Has A Source</vt:lpstr>
      <vt:lpstr>2. Suffering Serves A Purpose</vt:lpstr>
      <vt:lpstr>2. Suffering Serves A Purpose</vt:lpstr>
      <vt:lpstr>PowerPoint Presentation</vt:lpstr>
      <vt:lpstr>PowerPoint Presentation</vt:lpstr>
      <vt:lpstr>PowerPoint Presentation</vt:lpstr>
      <vt:lpstr>PowerPoint Presentation</vt:lpstr>
      <vt:lpstr>PowerPoint Presentation</vt:lpstr>
      <vt:lpstr>3. Suffering is Shared</vt:lpstr>
      <vt:lpstr>3. Suffering is Shared</vt:lpstr>
      <vt:lpstr>4. Suffering Must Be Endured</vt:lpstr>
      <vt:lpstr>PowerPoint Presentation</vt:lpstr>
      <vt:lpstr>4. Suffering Must Be Endured</vt:lpstr>
      <vt:lpstr>4. Suffering Must Be Endured</vt:lpstr>
      <vt:lpstr>What does First Peter teach us about suffering?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 Rogers</dc:creator>
  <cp:lastModifiedBy>Michael Hepner</cp:lastModifiedBy>
  <cp:revision>18</cp:revision>
  <dcterms:created xsi:type="dcterms:W3CDTF">2019-02-07T12:56:19Z</dcterms:created>
  <dcterms:modified xsi:type="dcterms:W3CDTF">2019-02-16T16:32:39Z</dcterms:modified>
</cp:coreProperties>
</file>