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18"/>
  </p:notesMasterIdLst>
  <p:sldIdLst>
    <p:sldId id="258" r:id="rId3"/>
    <p:sldId id="256" r:id="rId4"/>
    <p:sldId id="257" r:id="rId5"/>
    <p:sldId id="260" r:id="rId6"/>
    <p:sldId id="261" r:id="rId7"/>
    <p:sldId id="262" r:id="rId8"/>
    <p:sldId id="263" r:id="rId9"/>
    <p:sldId id="264" r:id="rId10"/>
    <p:sldId id="265" r:id="rId11"/>
    <p:sldId id="266" r:id="rId12"/>
    <p:sldId id="267" r:id="rId13"/>
    <p:sldId id="269" r:id="rId14"/>
    <p:sldId id="268" r:id="rId15"/>
    <p:sldId id="270" r:id="rId16"/>
    <p:sldId id="25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3" d="100"/>
          <a:sy n="83" d="100"/>
        </p:scale>
        <p:origin x="792" y="77"/>
      </p:cViewPr>
      <p:guideLst/>
    </p:cSldViewPr>
  </p:slideViewPr>
  <p:notesTextViewPr>
    <p:cViewPr>
      <p:scale>
        <a:sx n="1" d="1"/>
        <a:sy n="1" d="1"/>
      </p:scale>
      <p:origin x="0" y="0"/>
    </p:cViewPr>
  </p:notesTextViewPr>
  <p:sorterViewPr>
    <p:cViewPr>
      <p:scale>
        <a:sx n="100" d="100"/>
        <a:sy n="100" d="100"/>
      </p:scale>
      <p:origin x="0" y="-194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0837D0-48CE-404A-B382-F83D0924EA26}" type="datetimeFigureOut">
              <a:rPr lang="en-US" smtClean="0"/>
              <a:t>12/10/2018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1B9BD5-8CA9-414D-A263-27D1FB310B90}" type="slidenum">
              <a:rPr lang="en-US" smtClean="0"/>
              <a:t>‹#›</a:t>
            </a:fld>
            <a:endParaRPr lang="en-US"/>
          </a:p>
        </p:txBody>
      </p:sp>
    </p:spTree>
    <p:extLst>
      <p:ext uri="{BB962C8B-B14F-4D97-AF65-F5344CB8AC3E}">
        <p14:creationId xmlns:p14="http://schemas.microsoft.com/office/powerpoint/2010/main" val="4187029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3030978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3585657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691408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8674A-6294-499F-821C-CF2B3A18DF6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97A0386D-7BE1-43D3-AF7D-BFDA9344090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3E16576-3AE8-4B86-BA45-9136B12CE271}"/>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a:extLst>
              <a:ext uri="{FF2B5EF4-FFF2-40B4-BE49-F238E27FC236}">
                <a16:creationId xmlns:a16="http://schemas.microsoft.com/office/drawing/2014/main" id="{47927001-1954-457B-A953-E44CB72EF2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5E4271-A96D-406C-B3B4-8A3F52815DC0}"/>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916081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75743-DA32-4DAB-92A5-2C3D3F8E71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1F133C-EB75-41F4-B844-4F33D9CF350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1BD48-F0D8-41D7-96F9-03C1F5279375}"/>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a:extLst>
              <a:ext uri="{FF2B5EF4-FFF2-40B4-BE49-F238E27FC236}">
                <a16:creationId xmlns:a16="http://schemas.microsoft.com/office/drawing/2014/main" id="{26CA2074-F4DF-4DB3-8168-451A630B6F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309C61-439C-41EC-9320-BCD10528063C}"/>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36809941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D71F-5457-44D8-99CC-A9E6FDA0A9E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24685956-B7DD-40FF-A203-983EFDE2A26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48E83E5-20E2-4726-89B4-68F8E4B6176B}"/>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a:extLst>
              <a:ext uri="{FF2B5EF4-FFF2-40B4-BE49-F238E27FC236}">
                <a16:creationId xmlns:a16="http://schemas.microsoft.com/office/drawing/2014/main" id="{C7E0B476-C401-4B54-99AD-89CC27FF42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E093FB-F94E-4D07-BA62-918E59E23BD0}"/>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31636894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64249-65C2-42D4-ABA5-7EE34C33B1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99F8C5-56C1-45AD-80B9-8B0FED61741F}"/>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E5AB2F-AE9E-4EC7-B5F1-D84E6BE460BF}"/>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907667-7911-49B9-A3F6-9587E8F4C661}"/>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6" name="Footer Placeholder 5">
            <a:extLst>
              <a:ext uri="{FF2B5EF4-FFF2-40B4-BE49-F238E27FC236}">
                <a16:creationId xmlns:a16="http://schemas.microsoft.com/office/drawing/2014/main" id="{0DDDF093-7977-4A76-87FF-04DBDA2A4C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2CA754-9E67-4F54-B872-E5F94695D839}"/>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64428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567E1-9B95-4D66-A238-56E2EC61A534}"/>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D00049-0A4F-4050-B5F5-F36B089CD8A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E460049-2470-41DC-B43C-4D36661FA897}"/>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F53C2A-4E05-4D07-A807-4AB584B0B81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F3AB2193-006C-4A2B-B885-5450BDDCA57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45A3F9-07F4-49A7-9913-F8E975F08E31}"/>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8" name="Footer Placeholder 7">
            <a:extLst>
              <a:ext uri="{FF2B5EF4-FFF2-40B4-BE49-F238E27FC236}">
                <a16:creationId xmlns:a16="http://schemas.microsoft.com/office/drawing/2014/main" id="{13126FF4-010F-4FDA-B18A-8D00BDEB1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DBACAD-B725-4D2C-B4D0-2E2EA71306D8}"/>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28562362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C795F-06B2-4416-9076-A727EBBC6E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86B621-D7DC-41C4-94F3-55F7B09C3D73}"/>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4" name="Footer Placeholder 3">
            <a:extLst>
              <a:ext uri="{FF2B5EF4-FFF2-40B4-BE49-F238E27FC236}">
                <a16:creationId xmlns:a16="http://schemas.microsoft.com/office/drawing/2014/main" id="{DE202EC3-262D-47A4-AE5F-30775BD96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E0C97D-721F-4C8F-BE55-0E84D1042182}"/>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246205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CB30B8-3E78-4374-A243-79CBEE29BD80}"/>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3" name="Footer Placeholder 2">
            <a:extLst>
              <a:ext uri="{FF2B5EF4-FFF2-40B4-BE49-F238E27FC236}">
                <a16:creationId xmlns:a16="http://schemas.microsoft.com/office/drawing/2014/main" id="{4888C0A3-DE89-4CE1-B70F-8B5BDBCF02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E28B90-1C2C-41FA-A10A-7ED9B270824B}"/>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19597825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E5E9A-E5A1-4FFA-B4B7-34254CDEAAF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AD4D852-C466-45BD-99DF-54E166F05A9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0DE906-9845-4A4C-94A0-7FD84BB2915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A0D12D86-6C8B-4F6B-A852-BBE8EFEF1386}"/>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6" name="Footer Placeholder 5">
            <a:extLst>
              <a:ext uri="{FF2B5EF4-FFF2-40B4-BE49-F238E27FC236}">
                <a16:creationId xmlns:a16="http://schemas.microsoft.com/office/drawing/2014/main" id="{3E76D251-64DC-41B6-8470-4868DF834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E97BE9-2CD9-4F7B-88E0-899C845B9943}"/>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244416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38298636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88D1-50BF-48F5-897F-96361E37A3C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616F0963-EB7D-4DD2-A859-1466A12FDEF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87D9BEA3-638E-4665-96B0-BDBAAD10A0E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D7278C6F-F386-4C6C-B952-47A7E3BB5F91}"/>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6" name="Footer Placeholder 5">
            <a:extLst>
              <a:ext uri="{FF2B5EF4-FFF2-40B4-BE49-F238E27FC236}">
                <a16:creationId xmlns:a16="http://schemas.microsoft.com/office/drawing/2014/main" id="{72EFB340-9389-4AB6-A975-FA5CF1B18B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1AE772-EEC0-45D4-8B47-FDCE8BE4F6B5}"/>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3616791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882E-5628-4F2B-8DD0-AB1DEAC160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FE7DA4-258D-4C89-AD6A-64ECDAD3DC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E44BBA-9735-413B-BB36-00CE15D5DF36}"/>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a:extLst>
              <a:ext uri="{FF2B5EF4-FFF2-40B4-BE49-F238E27FC236}">
                <a16:creationId xmlns:a16="http://schemas.microsoft.com/office/drawing/2014/main" id="{2A599F6C-33BA-451F-8261-ED6C07DE2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C72CB1-F2A6-49B5-8FE3-7832185EAD96}"/>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2964116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232205-84E7-43D0-BBB4-957502E021AB}"/>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74A47F-CE06-4496-8A51-9108974DA481}"/>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06BB95-A78A-4469-9BE6-5280DBCCE6A5}"/>
              </a:ext>
            </a:extLst>
          </p:cNvPr>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a:extLst>
              <a:ext uri="{FF2B5EF4-FFF2-40B4-BE49-F238E27FC236}">
                <a16:creationId xmlns:a16="http://schemas.microsoft.com/office/drawing/2014/main" id="{56C3AA37-34E4-4457-9687-23ECC2D3BC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31C10-1E01-4D96-84E3-6ADBDD747D7F}"/>
              </a:ext>
            </a:extLst>
          </p:cNvPr>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2775801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0A78039-6860-4B05-A90A-D96CE0021912}" type="datetimeFigureOut">
              <a:rPr lang="en-US" smtClean="0"/>
              <a:t>12/10/2018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1039291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A78039-6860-4B05-A90A-D96CE0021912}"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2610449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0A78039-6860-4B05-A90A-D96CE0021912}" type="datetimeFigureOut">
              <a:rPr lang="en-US" smtClean="0"/>
              <a:t>12/10/2018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525678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0A78039-6860-4B05-A90A-D96CE0021912}" type="datetimeFigureOut">
              <a:rPr lang="en-US" smtClean="0"/>
              <a:t>12/10/2018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73619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78039-6860-4B05-A90A-D96CE0021912}" type="datetimeFigureOut">
              <a:rPr lang="en-US" smtClean="0"/>
              <a:t>12/10/2018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3504778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0A78039-6860-4B05-A90A-D96CE0021912}"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988283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0A78039-6860-4B05-A90A-D96CE0021912}" type="datetimeFigureOut">
              <a:rPr lang="en-US" smtClean="0"/>
              <a:t>12/10/2018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460AF-34FB-4591-B166-622EA40F0A4F}" type="slidenum">
              <a:rPr lang="en-US" smtClean="0"/>
              <a:t>‹#›</a:t>
            </a:fld>
            <a:endParaRPr lang="en-US"/>
          </a:p>
        </p:txBody>
      </p:sp>
    </p:spTree>
    <p:extLst>
      <p:ext uri="{BB962C8B-B14F-4D97-AF65-F5344CB8AC3E}">
        <p14:creationId xmlns:p14="http://schemas.microsoft.com/office/powerpoint/2010/main" val="484270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78039-6860-4B05-A90A-D96CE0021912}" type="datetimeFigureOut">
              <a:rPr lang="en-US" smtClean="0"/>
              <a:t>12/10/2018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460AF-34FB-4591-B166-622EA40F0A4F}" type="slidenum">
              <a:rPr lang="en-US" smtClean="0"/>
              <a:t>‹#›</a:t>
            </a:fld>
            <a:endParaRPr lang="en-US"/>
          </a:p>
        </p:txBody>
      </p:sp>
    </p:spTree>
    <p:extLst>
      <p:ext uri="{BB962C8B-B14F-4D97-AF65-F5344CB8AC3E}">
        <p14:creationId xmlns:p14="http://schemas.microsoft.com/office/powerpoint/2010/main" val="2808835634"/>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690E9D-A53A-4F52-83C1-B302B89C845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1EFAA7-FFF6-46A9-9397-F78A65EEF93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F193A9-8FB7-4F8D-9AAE-B2B87AF00F8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0A78039-6860-4B05-A90A-D96CE0021912}" type="datetimeFigureOut">
              <a:rPr lang="en-US" smtClean="0"/>
              <a:t>12/10/2018</a:t>
            </a:fld>
            <a:endParaRPr lang="en-US"/>
          </a:p>
        </p:txBody>
      </p:sp>
      <p:sp>
        <p:nvSpPr>
          <p:cNvPr id="5" name="Footer Placeholder 4">
            <a:extLst>
              <a:ext uri="{FF2B5EF4-FFF2-40B4-BE49-F238E27FC236}">
                <a16:creationId xmlns:a16="http://schemas.microsoft.com/office/drawing/2014/main" id="{E4157DC2-EE52-4C3C-AC7E-480D83EF0E4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10A020-6FC1-458B-B021-EA1A59DBDBD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1460AF-34FB-4591-B166-622EA40F0A4F}" type="slidenum">
              <a:rPr lang="en-US" smtClean="0"/>
              <a:t>‹#›</a:t>
            </a:fld>
            <a:endParaRPr lang="en-US"/>
          </a:p>
        </p:txBody>
      </p:sp>
    </p:spTree>
    <p:extLst>
      <p:ext uri="{BB962C8B-B14F-4D97-AF65-F5344CB8AC3E}">
        <p14:creationId xmlns:p14="http://schemas.microsoft.com/office/powerpoint/2010/main" val="217011490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2932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7. Faithfulness</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p:txBody>
          <a:bodyPr>
            <a:normAutofit/>
          </a:bodyPr>
          <a:lstStyle/>
          <a:p>
            <a:r>
              <a:rPr lang="en-US" sz="2800" b="1" dirty="0"/>
              <a:t>PISTIS - often used to refer to belief or conviction, but it is also used to describe the quality of fidelity or trustworthiness. </a:t>
            </a:r>
          </a:p>
          <a:p>
            <a:pPr lvl="0"/>
            <a:r>
              <a:rPr lang="en-US" sz="2800" b="1" dirty="0"/>
              <a:t>“the character of one who can be relied on” (Thayer). </a:t>
            </a:r>
          </a:p>
          <a:p>
            <a:pPr lvl="0"/>
            <a:endParaRPr lang="en-US" sz="2800" b="1" dirty="0"/>
          </a:p>
          <a:p>
            <a:pPr lvl="0"/>
            <a:r>
              <a:rPr lang="en-US" sz="2800" b="1" dirty="0"/>
              <a:t>God is faithful (1 Cor. 10:13). </a:t>
            </a:r>
          </a:p>
          <a:p>
            <a:pPr lvl="0"/>
            <a:r>
              <a:rPr lang="en-US" sz="2800" b="1" dirty="0"/>
              <a:t>Timothy was trustworthy (Phil. 2:19-22). </a:t>
            </a:r>
          </a:p>
          <a:p>
            <a:pPr lvl="0"/>
            <a:endParaRPr lang="en-US" sz="2800" b="1" dirty="0"/>
          </a:p>
        </p:txBody>
      </p:sp>
    </p:spTree>
    <p:extLst>
      <p:ext uri="{BB962C8B-B14F-4D97-AF65-F5344CB8AC3E}">
        <p14:creationId xmlns:p14="http://schemas.microsoft.com/office/powerpoint/2010/main" val="2637693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8. Gentleness (Meekness)</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a:xfrm>
            <a:off x="628650" y="1825624"/>
            <a:ext cx="7886700" cy="4667249"/>
          </a:xfrm>
        </p:spPr>
        <p:txBody>
          <a:bodyPr>
            <a:noAutofit/>
          </a:bodyPr>
          <a:lstStyle/>
          <a:p>
            <a:pPr lvl="0"/>
            <a:r>
              <a:rPr lang="en-US" sz="2600" b="1" dirty="0"/>
              <a:t>“The ability to bear reproaches and slights with moderation, and not to embark on revenge quickly, and not to be easily provoked to anger, but to be free from bitterness and contentiousness, having tranquility and stability in the spirit” (Aristotle, On Virtues and Vices). </a:t>
            </a:r>
          </a:p>
          <a:p>
            <a:pPr lvl="0"/>
            <a:r>
              <a:rPr lang="en-US" sz="2600" b="1" dirty="0"/>
              <a:t>That virtuous quality by which “we treat all men with perfect courtesy, that we can rebuke without rancor, that we can argue without intolerance, that we can face the truth without resentment, that we can be angry and sin not, that we can be gentle and yet not weak” (Barclay). </a:t>
            </a:r>
          </a:p>
        </p:txBody>
      </p:sp>
    </p:spTree>
    <p:extLst>
      <p:ext uri="{BB962C8B-B14F-4D97-AF65-F5344CB8AC3E}">
        <p14:creationId xmlns:p14="http://schemas.microsoft.com/office/powerpoint/2010/main" val="809897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8. Gentleness (Meekness)</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a:xfrm>
            <a:off x="628650" y="1825624"/>
            <a:ext cx="7886700" cy="4667249"/>
          </a:xfrm>
        </p:spPr>
        <p:txBody>
          <a:bodyPr>
            <a:noAutofit/>
          </a:bodyPr>
          <a:lstStyle/>
          <a:p>
            <a:pPr lvl="0"/>
            <a:r>
              <a:rPr lang="en-US" sz="2800" b="1" dirty="0"/>
              <a:t>Moses was meek (Num. 12:3). </a:t>
            </a:r>
          </a:p>
          <a:p>
            <a:pPr lvl="0"/>
            <a:r>
              <a:rPr lang="en-US" sz="2800" b="1" dirty="0"/>
              <a:t>Jesus was meek (Matt. 11:29). </a:t>
            </a:r>
          </a:p>
          <a:p>
            <a:endParaRPr lang="en-US" sz="2800" b="1" dirty="0"/>
          </a:p>
          <a:p>
            <a:pPr marL="0" lvl="0" indent="0" algn="ctr">
              <a:buNone/>
            </a:pPr>
            <a:r>
              <a:rPr lang="en-US" sz="2800" b="1" dirty="0"/>
              <a:t>We must… </a:t>
            </a:r>
          </a:p>
          <a:p>
            <a:pPr lvl="0"/>
            <a:r>
              <a:rPr lang="en-US" sz="2800" b="1" dirty="0"/>
              <a:t>Receive the word with meekness (James 1:21). </a:t>
            </a:r>
          </a:p>
          <a:p>
            <a:pPr lvl="0"/>
            <a:r>
              <a:rPr lang="en-US" sz="2800" b="1" dirty="0"/>
              <a:t>Restore our brethren with gentleness (Gal. 6:1). </a:t>
            </a:r>
          </a:p>
          <a:p>
            <a:pPr lvl="0"/>
            <a:r>
              <a:rPr lang="en-US" sz="2800" b="1" dirty="0"/>
              <a:t>Answer those who ask about our faith with meekness (1 Pet. 3:15). </a:t>
            </a:r>
          </a:p>
        </p:txBody>
      </p:sp>
    </p:spTree>
    <p:extLst>
      <p:ext uri="{BB962C8B-B14F-4D97-AF65-F5344CB8AC3E}">
        <p14:creationId xmlns:p14="http://schemas.microsoft.com/office/powerpoint/2010/main" val="3860683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9. Self-Control</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p:txBody>
          <a:bodyPr>
            <a:noAutofit/>
          </a:bodyPr>
          <a:lstStyle/>
          <a:p>
            <a:pPr lvl="0"/>
            <a:r>
              <a:rPr lang="en-US" sz="2800" b="1" dirty="0"/>
              <a:t>“The virtue of one who masters his desires and passions, especially his sensual appetites” (Thayer). </a:t>
            </a:r>
          </a:p>
          <a:p>
            <a:pPr lvl="0"/>
            <a:endParaRPr lang="en-US" sz="800" b="1" dirty="0"/>
          </a:p>
          <a:p>
            <a:pPr lvl="0"/>
            <a:r>
              <a:rPr lang="en-US" sz="2800" b="1" dirty="0"/>
              <a:t>The flesh has strong desires. Self-control is evidence of the Spirit’s influence on our life, supplying the reason and fueling the desire to overcome the lusts of the flesh. </a:t>
            </a:r>
          </a:p>
          <a:p>
            <a:r>
              <a:rPr lang="en-US" sz="2800" b="1" dirty="0"/>
              <a:t>The athlete is a great example of the need for </a:t>
            </a:r>
            <a:br>
              <a:rPr lang="en-US" sz="2800" b="1" dirty="0"/>
            </a:br>
            <a:r>
              <a:rPr lang="en-US" sz="2800" b="1" dirty="0"/>
              <a:t>self-control or temperance (1 Cor. 9:24-27). </a:t>
            </a:r>
          </a:p>
        </p:txBody>
      </p:sp>
    </p:spTree>
    <p:extLst>
      <p:ext uri="{BB962C8B-B14F-4D97-AF65-F5344CB8AC3E}">
        <p14:creationId xmlns:p14="http://schemas.microsoft.com/office/powerpoint/2010/main" val="1130476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EABF0-B7C5-4304-926C-EB64DF811355}"/>
              </a:ext>
            </a:extLst>
          </p:cNvPr>
          <p:cNvSpPr>
            <a:spLocks noGrp="1"/>
          </p:cNvSpPr>
          <p:nvPr>
            <p:ph type="title"/>
          </p:nvPr>
        </p:nvSpPr>
        <p:spPr/>
        <p:txBody>
          <a:bodyPr>
            <a:normAutofit/>
          </a:bodyPr>
          <a:lstStyle/>
          <a:p>
            <a:pPr algn="ctr"/>
            <a:r>
              <a:rPr lang="en-US" sz="4400" b="1" dirty="0">
                <a:solidFill>
                  <a:schemeClr val="bg1"/>
                </a:solidFill>
                <a:latin typeface="+mn-lt"/>
              </a:rPr>
              <a:t>The Fruit of the Spirit</a:t>
            </a:r>
          </a:p>
        </p:txBody>
      </p:sp>
      <p:sp>
        <p:nvSpPr>
          <p:cNvPr id="3" name="Content Placeholder 2">
            <a:extLst>
              <a:ext uri="{FF2B5EF4-FFF2-40B4-BE49-F238E27FC236}">
                <a16:creationId xmlns:a16="http://schemas.microsoft.com/office/drawing/2014/main" id="{57705BB9-F80B-474C-B53C-2E774AD03B8A}"/>
              </a:ext>
            </a:extLst>
          </p:cNvPr>
          <p:cNvSpPr>
            <a:spLocks noGrp="1"/>
          </p:cNvSpPr>
          <p:nvPr>
            <p:ph idx="1"/>
          </p:nvPr>
        </p:nvSpPr>
        <p:spPr/>
        <p:txBody>
          <a:bodyPr>
            <a:normAutofit/>
          </a:bodyPr>
          <a:lstStyle/>
          <a:p>
            <a:pPr marL="0" indent="0">
              <a:buNone/>
            </a:pPr>
            <a:r>
              <a:rPr lang="en-US" sz="3200" b="1" dirty="0">
                <a:solidFill>
                  <a:schemeClr val="bg1"/>
                </a:solidFill>
              </a:rPr>
              <a:t>“But the fruit of the Spirit is love, joy, peace, longsuffering, kindness, goodness, </a:t>
            </a:r>
            <a:br>
              <a:rPr lang="en-US" sz="3200" b="1" dirty="0">
                <a:solidFill>
                  <a:schemeClr val="bg1"/>
                </a:solidFill>
              </a:rPr>
            </a:br>
            <a:r>
              <a:rPr lang="en-US" sz="3200" b="1" dirty="0">
                <a:solidFill>
                  <a:schemeClr val="bg1"/>
                </a:solidFill>
              </a:rPr>
              <a:t>faithfulness, gentleness, self-control. </a:t>
            </a:r>
            <a:br>
              <a:rPr lang="en-US" sz="3200" b="1" dirty="0">
                <a:solidFill>
                  <a:schemeClr val="bg1"/>
                </a:solidFill>
              </a:rPr>
            </a:br>
            <a:r>
              <a:rPr lang="en-US" sz="3200" b="1" dirty="0">
                <a:solidFill>
                  <a:schemeClr val="bg1"/>
                </a:solidFill>
              </a:rPr>
              <a:t>Against such there is no law.”</a:t>
            </a:r>
          </a:p>
          <a:p>
            <a:pPr marL="0" indent="0" algn="r">
              <a:buNone/>
            </a:pPr>
            <a:r>
              <a:rPr lang="en-US" sz="3200" b="1" dirty="0">
                <a:solidFill>
                  <a:schemeClr val="bg1"/>
                </a:solidFill>
              </a:rPr>
              <a:t>Galatians 5:22-23</a:t>
            </a:r>
          </a:p>
        </p:txBody>
      </p:sp>
    </p:spTree>
    <p:extLst>
      <p:ext uri="{BB962C8B-B14F-4D97-AF65-F5344CB8AC3E}">
        <p14:creationId xmlns:p14="http://schemas.microsoft.com/office/powerpoint/2010/main" val="1395784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6030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241D7-9E4F-4EDD-BBEF-DBCD21E06C47}"/>
              </a:ext>
            </a:extLst>
          </p:cNvPr>
          <p:cNvSpPr>
            <a:spLocks noGrp="1"/>
          </p:cNvSpPr>
          <p:nvPr>
            <p:ph type="ctrTitle"/>
          </p:nvPr>
        </p:nvSpPr>
        <p:spPr/>
        <p:txBody>
          <a:bodyPr>
            <a:normAutofit/>
          </a:bodyPr>
          <a:lstStyle/>
          <a:p>
            <a:r>
              <a:rPr lang="en-US" sz="5400" b="1" dirty="0">
                <a:solidFill>
                  <a:schemeClr val="bg1"/>
                </a:solidFill>
                <a:latin typeface="+mn-lt"/>
              </a:rPr>
              <a:t>The Fruit of the Spirit</a:t>
            </a:r>
          </a:p>
        </p:txBody>
      </p:sp>
      <p:sp>
        <p:nvSpPr>
          <p:cNvPr id="3" name="Subtitle 2">
            <a:extLst>
              <a:ext uri="{FF2B5EF4-FFF2-40B4-BE49-F238E27FC236}">
                <a16:creationId xmlns:a16="http://schemas.microsoft.com/office/drawing/2014/main" id="{4AFEC05B-08E4-4A85-AB31-4EEE79173846}"/>
              </a:ext>
            </a:extLst>
          </p:cNvPr>
          <p:cNvSpPr>
            <a:spLocks noGrp="1"/>
          </p:cNvSpPr>
          <p:nvPr>
            <p:ph type="subTitle" idx="1"/>
          </p:nvPr>
        </p:nvSpPr>
        <p:spPr/>
        <p:txBody>
          <a:bodyPr>
            <a:normAutofit/>
          </a:bodyPr>
          <a:lstStyle/>
          <a:p>
            <a:r>
              <a:rPr lang="en-US" sz="3200" b="1" dirty="0">
                <a:solidFill>
                  <a:schemeClr val="bg1"/>
                </a:solidFill>
              </a:rPr>
              <a:t>Galatians 5:22-23</a:t>
            </a:r>
          </a:p>
        </p:txBody>
      </p:sp>
    </p:spTree>
    <p:extLst>
      <p:ext uri="{BB962C8B-B14F-4D97-AF65-F5344CB8AC3E}">
        <p14:creationId xmlns:p14="http://schemas.microsoft.com/office/powerpoint/2010/main" val="2017424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1. Love</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p:txBody>
          <a:bodyPr>
            <a:normAutofit/>
          </a:bodyPr>
          <a:lstStyle/>
          <a:p>
            <a:r>
              <a:rPr lang="en-US" sz="2800" b="1" dirty="0"/>
              <a:t>AGAPE - not an emotion or feeling, but a purposeful choice to seek the best interests and highest good of others. </a:t>
            </a:r>
          </a:p>
          <a:p>
            <a:pPr lvl="0"/>
            <a:r>
              <a:rPr lang="en-US" sz="2800" b="1" dirty="0"/>
              <a:t>Undefeatable benevolence or goodwill.</a:t>
            </a:r>
          </a:p>
          <a:p>
            <a:pPr lvl="0"/>
            <a:r>
              <a:rPr lang="en-US" sz="2800" b="1" dirty="0"/>
              <a:t>Agape love is outgoing, not inward looking. </a:t>
            </a:r>
          </a:p>
          <a:p>
            <a:pPr marL="0" indent="0">
              <a:buNone/>
            </a:pPr>
            <a:endParaRPr lang="en-US" sz="2800" b="1" dirty="0"/>
          </a:p>
        </p:txBody>
      </p:sp>
    </p:spTree>
    <p:extLst>
      <p:ext uri="{BB962C8B-B14F-4D97-AF65-F5344CB8AC3E}">
        <p14:creationId xmlns:p14="http://schemas.microsoft.com/office/powerpoint/2010/main" val="43542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1. Love</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p:txBody>
          <a:bodyPr>
            <a:normAutofit/>
          </a:bodyPr>
          <a:lstStyle/>
          <a:p>
            <a:r>
              <a:rPr lang="en-US" sz="2800" b="1" dirty="0"/>
              <a:t>We will love God, our brethren, our neighbor, and even our enemies. </a:t>
            </a:r>
          </a:p>
          <a:p>
            <a:pPr lvl="1"/>
            <a:r>
              <a:rPr lang="en-US" sz="2800" b="1" dirty="0"/>
              <a:t>Matt. 5:44-45; 22:36-39; 1 Thess. 4:9 </a:t>
            </a:r>
          </a:p>
          <a:p>
            <a:pPr marL="0" indent="0">
              <a:buNone/>
            </a:pPr>
            <a:r>
              <a:rPr lang="en-US" sz="2800" b="1" dirty="0"/>
              <a:t> </a:t>
            </a:r>
          </a:p>
          <a:p>
            <a:r>
              <a:rPr lang="en-US" sz="2800" b="1" dirty="0"/>
              <a:t>Love fulfills the law (Rom. 13:8-10).</a:t>
            </a:r>
          </a:p>
          <a:p>
            <a:r>
              <a:rPr lang="en-US" sz="2800" b="1" dirty="0"/>
              <a:t>Love is the grace that gives true meaning and worth to our service (1 Cor. 13:1-3). </a:t>
            </a:r>
          </a:p>
        </p:txBody>
      </p:sp>
    </p:spTree>
    <p:extLst>
      <p:ext uri="{BB962C8B-B14F-4D97-AF65-F5344CB8AC3E}">
        <p14:creationId xmlns:p14="http://schemas.microsoft.com/office/powerpoint/2010/main" val="4253601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2. Joy</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p:txBody>
          <a:bodyPr>
            <a:normAutofit/>
          </a:bodyPr>
          <a:lstStyle/>
          <a:p>
            <a:r>
              <a:rPr lang="en-US" sz="2800" b="1" dirty="0"/>
              <a:t>CHARA - “joy, gladness” (Thayer), “delight” (Vine). </a:t>
            </a:r>
          </a:p>
          <a:p>
            <a:pPr lvl="0"/>
            <a:endParaRPr lang="en-US" sz="800" b="1" dirty="0"/>
          </a:p>
          <a:p>
            <a:pPr lvl="0"/>
            <a:r>
              <a:rPr lang="en-US" sz="2800" b="1" dirty="0"/>
              <a:t>Walking in the Spirit gives us true joy as we experience forgiveness and look to our future home in Heaven (1 Pet. 1:6-9). </a:t>
            </a:r>
          </a:p>
          <a:p>
            <a:endParaRPr lang="en-US" sz="2800" b="1" dirty="0"/>
          </a:p>
        </p:txBody>
      </p:sp>
    </p:spTree>
    <p:extLst>
      <p:ext uri="{BB962C8B-B14F-4D97-AF65-F5344CB8AC3E}">
        <p14:creationId xmlns:p14="http://schemas.microsoft.com/office/powerpoint/2010/main" val="1507615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3. Peace</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p:txBody>
          <a:bodyPr>
            <a:normAutofit/>
          </a:bodyPr>
          <a:lstStyle/>
          <a:p>
            <a:pPr lvl="0"/>
            <a:r>
              <a:rPr lang="en-US" sz="2800" b="1" dirty="0"/>
              <a:t>Peace with God (Rom. 5:1). </a:t>
            </a:r>
          </a:p>
          <a:p>
            <a:pPr lvl="0"/>
            <a:r>
              <a:rPr lang="en-US" sz="2800" b="1" dirty="0"/>
              <a:t>Peace with our brethren (1 Thess. 5:13). </a:t>
            </a:r>
          </a:p>
          <a:p>
            <a:pPr lvl="0"/>
            <a:r>
              <a:rPr lang="en-US" sz="2800" b="1" dirty="0"/>
              <a:t>Peace in the world through Christ (John 16:33). </a:t>
            </a:r>
          </a:p>
          <a:p>
            <a:pPr lvl="0"/>
            <a:r>
              <a:rPr lang="en-US" sz="2800" b="1" dirty="0"/>
              <a:t>Peace that surpasses all understanding (Phil. 4:7). </a:t>
            </a:r>
          </a:p>
        </p:txBody>
      </p:sp>
    </p:spTree>
    <p:extLst>
      <p:ext uri="{BB962C8B-B14F-4D97-AF65-F5344CB8AC3E}">
        <p14:creationId xmlns:p14="http://schemas.microsoft.com/office/powerpoint/2010/main" val="1586241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4. Longsuffering</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p:txBody>
          <a:bodyPr>
            <a:normAutofit/>
          </a:bodyPr>
          <a:lstStyle/>
          <a:p>
            <a:r>
              <a:rPr lang="en-US" sz="2800" b="1" dirty="0"/>
              <a:t>MAKROTHUMIA - “long wrath, long tempered”</a:t>
            </a:r>
          </a:p>
          <a:p>
            <a:pPr lvl="0"/>
            <a:r>
              <a:rPr lang="en-US" sz="2800" b="1" dirty="0"/>
              <a:t>“Longsuffering is that quality of self-restraint in the face of provocation which does not hastily retaliate or promptly punish, it is the opposite of anger” (Vine). </a:t>
            </a:r>
          </a:p>
          <a:p>
            <a:pPr lvl="0"/>
            <a:endParaRPr lang="en-US" sz="2800" b="1" dirty="0"/>
          </a:p>
          <a:p>
            <a:pPr lvl="0"/>
            <a:r>
              <a:rPr lang="en-US" sz="2800" b="1" dirty="0"/>
              <a:t>God is longsuffering (1 Pet. 3:20). </a:t>
            </a:r>
          </a:p>
          <a:p>
            <a:pPr lvl="0"/>
            <a:r>
              <a:rPr lang="en-US" sz="2800" b="1" dirty="0"/>
              <a:t>Jesus is longsuffering (1 Pet. 2:21-24). </a:t>
            </a:r>
          </a:p>
          <a:p>
            <a:pPr lvl="0"/>
            <a:r>
              <a:rPr lang="en-US" sz="2800" b="1" dirty="0"/>
              <a:t>We must be longsuffering (Eph. 4:2; Heb. 6:12)</a:t>
            </a:r>
          </a:p>
        </p:txBody>
      </p:sp>
    </p:spTree>
    <p:extLst>
      <p:ext uri="{BB962C8B-B14F-4D97-AF65-F5344CB8AC3E}">
        <p14:creationId xmlns:p14="http://schemas.microsoft.com/office/powerpoint/2010/main" val="513127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5. Kindness</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p:txBody>
          <a:bodyPr>
            <a:normAutofit/>
          </a:bodyPr>
          <a:lstStyle/>
          <a:p>
            <a:r>
              <a:rPr lang="en-US" sz="2800" b="1" dirty="0"/>
              <a:t>CHRESTOTES - “the sympathetic kindness or sweetness of temper which puts others at ease, and shrinks from giving pain” (Plummer). </a:t>
            </a:r>
          </a:p>
          <a:p>
            <a:pPr lvl="0"/>
            <a:r>
              <a:rPr lang="en-US" sz="2800" b="1" dirty="0"/>
              <a:t>The quality that makes other people feel at ease with you, knowing you will be kind and gentle with them. </a:t>
            </a:r>
          </a:p>
          <a:p>
            <a:pPr lvl="0"/>
            <a:endParaRPr lang="en-US" sz="2800" b="1" dirty="0"/>
          </a:p>
          <a:p>
            <a:pPr lvl="0"/>
            <a:r>
              <a:rPr lang="en-US" sz="2800" b="1" dirty="0"/>
              <a:t>God is kind to all (Luke 6:35; Titus 3:4-7). </a:t>
            </a:r>
          </a:p>
        </p:txBody>
      </p:sp>
    </p:spTree>
    <p:extLst>
      <p:ext uri="{BB962C8B-B14F-4D97-AF65-F5344CB8AC3E}">
        <p14:creationId xmlns:p14="http://schemas.microsoft.com/office/powerpoint/2010/main" val="824669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498D-B09C-4C54-9386-5196643B23B6}"/>
              </a:ext>
            </a:extLst>
          </p:cNvPr>
          <p:cNvSpPr>
            <a:spLocks noGrp="1"/>
          </p:cNvSpPr>
          <p:nvPr>
            <p:ph type="title"/>
          </p:nvPr>
        </p:nvSpPr>
        <p:spPr/>
        <p:txBody>
          <a:bodyPr>
            <a:normAutofit/>
          </a:bodyPr>
          <a:lstStyle/>
          <a:p>
            <a:r>
              <a:rPr lang="en-US" sz="4000" b="1" dirty="0">
                <a:latin typeface="+mn-lt"/>
              </a:rPr>
              <a:t>6. Goodness</a:t>
            </a:r>
          </a:p>
        </p:txBody>
      </p:sp>
      <p:sp>
        <p:nvSpPr>
          <p:cNvPr id="3" name="Content Placeholder 2">
            <a:extLst>
              <a:ext uri="{FF2B5EF4-FFF2-40B4-BE49-F238E27FC236}">
                <a16:creationId xmlns:a16="http://schemas.microsoft.com/office/drawing/2014/main" id="{9E632F0D-B103-42AD-AF24-3B4F443DFD15}"/>
              </a:ext>
            </a:extLst>
          </p:cNvPr>
          <p:cNvSpPr>
            <a:spLocks noGrp="1"/>
          </p:cNvSpPr>
          <p:nvPr>
            <p:ph idx="1"/>
          </p:nvPr>
        </p:nvSpPr>
        <p:spPr/>
        <p:txBody>
          <a:bodyPr>
            <a:normAutofit/>
          </a:bodyPr>
          <a:lstStyle/>
          <a:p>
            <a:r>
              <a:rPr lang="en-US" sz="2800" b="1" dirty="0"/>
              <a:t>Closely related to </a:t>
            </a:r>
            <a:r>
              <a:rPr lang="en-US" sz="2800" b="1" i="1" dirty="0"/>
              <a:t>“kindness”</a:t>
            </a:r>
            <a:r>
              <a:rPr lang="en-US" sz="2800" b="1" dirty="0"/>
              <a:t> but emphasizes activity rather than approachability. </a:t>
            </a:r>
          </a:p>
          <a:p>
            <a:pPr lvl="0"/>
            <a:r>
              <a:rPr lang="en-US" sz="2800" b="1" dirty="0"/>
              <a:t>Active kindness, benevolence, benefit towards others. </a:t>
            </a:r>
          </a:p>
          <a:p>
            <a:endParaRPr lang="en-US" sz="2800" b="1" dirty="0"/>
          </a:p>
          <a:p>
            <a:pPr lvl="0"/>
            <a:r>
              <a:rPr lang="en-US" sz="2800" b="1" dirty="0"/>
              <a:t>Barnabas was </a:t>
            </a:r>
            <a:r>
              <a:rPr lang="en-US" sz="2800" b="1" i="1" dirty="0"/>
              <a:t>good</a:t>
            </a:r>
            <a:r>
              <a:rPr lang="en-US" sz="2800" b="1" dirty="0"/>
              <a:t> (Acts 11:23-24). </a:t>
            </a:r>
          </a:p>
          <a:p>
            <a:pPr lvl="0"/>
            <a:r>
              <a:rPr lang="en-US" sz="2800" b="1" dirty="0"/>
              <a:t>Dorcas was </a:t>
            </a:r>
            <a:r>
              <a:rPr lang="en-US" sz="2800" b="1" i="1" dirty="0"/>
              <a:t>good</a:t>
            </a:r>
            <a:r>
              <a:rPr lang="en-US" sz="2800" b="1" dirty="0"/>
              <a:t> (Acts 9:36, 39). </a:t>
            </a:r>
          </a:p>
        </p:txBody>
      </p:sp>
    </p:spTree>
    <p:extLst>
      <p:ext uri="{BB962C8B-B14F-4D97-AF65-F5344CB8AC3E}">
        <p14:creationId xmlns:p14="http://schemas.microsoft.com/office/powerpoint/2010/main" val="2231256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139</TotalTime>
  <Words>647</Words>
  <Application>Microsoft Office PowerPoint</Application>
  <PresentationFormat>On-screen Show (4:3)</PresentationFormat>
  <Paragraphs>64</Paragraphs>
  <Slides>15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Calibri Light</vt:lpstr>
      <vt:lpstr>Office Theme</vt:lpstr>
      <vt:lpstr>1_Office Theme</vt:lpstr>
      <vt:lpstr>PowerPoint Presentation</vt:lpstr>
      <vt:lpstr>The Fruit of the Spirit</vt:lpstr>
      <vt:lpstr>1. Love</vt:lpstr>
      <vt:lpstr>1. Love</vt:lpstr>
      <vt:lpstr>2. Joy</vt:lpstr>
      <vt:lpstr>3. Peace</vt:lpstr>
      <vt:lpstr>4. Longsuffering</vt:lpstr>
      <vt:lpstr>5. Kindness</vt:lpstr>
      <vt:lpstr>6. Goodness</vt:lpstr>
      <vt:lpstr>7. Faithfulness</vt:lpstr>
      <vt:lpstr>8. Gentleness (Meekness)</vt:lpstr>
      <vt:lpstr>8. Gentleness (Meekness)</vt:lpstr>
      <vt:lpstr>9. Self-Control</vt:lpstr>
      <vt:lpstr>The Fruit of the Spirit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Fruit of the Spirit</dc:title>
  <dc:creator>Heath Rogers</dc:creator>
  <cp:lastModifiedBy>Michael Hepner</cp:lastModifiedBy>
  <cp:revision>13</cp:revision>
  <dcterms:created xsi:type="dcterms:W3CDTF">2018-12-07T18:52:48Z</dcterms:created>
  <dcterms:modified xsi:type="dcterms:W3CDTF">2018-12-10T13:54:09Z</dcterms:modified>
</cp:coreProperties>
</file>