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60" r:id="rId1"/>
  </p:sldMasterIdLst>
  <p:sldIdLst>
    <p:sldId id="258" r:id="rId2"/>
    <p:sldId id="317" r:id="rId3"/>
    <p:sldId id="297" r:id="rId4"/>
    <p:sldId id="298" r:id="rId5"/>
    <p:sldId id="299" r:id="rId6"/>
    <p:sldId id="300" r:id="rId7"/>
    <p:sldId id="301" r:id="rId8"/>
    <p:sldId id="302" r:id="rId9"/>
    <p:sldId id="303" r:id="rId10"/>
    <p:sldId id="304" r:id="rId11"/>
    <p:sldId id="305" r:id="rId12"/>
    <p:sldId id="306" r:id="rId13"/>
    <p:sldId id="307" r:id="rId14"/>
    <p:sldId id="308" r:id="rId15"/>
    <p:sldId id="311" r:id="rId16"/>
    <p:sldId id="312" r:id="rId17"/>
    <p:sldId id="313" r:id="rId18"/>
    <p:sldId id="314" r:id="rId19"/>
    <p:sldId id="316" r:id="rId20"/>
    <p:sldId id="315" r:id="rId21"/>
  </p:sldIdLst>
  <p:sldSz cx="9144000" cy="6858000" type="screen4x3"/>
  <p:notesSz cx="6858000" cy="9144000"/>
  <p:embeddedFontLst>
    <p:embeddedFont>
      <p:font typeface="Calibri Light" panose="020F0302020204030204" pitchFamily="34" charset="0"/>
      <p:regular r:id="rId22"/>
      <p:italic r:id="rId23"/>
    </p:embeddedFont>
    <p:embeddedFont>
      <p:font typeface="Arial Black" panose="020B0A04020102020204" pitchFamily="34" charset="0"/>
      <p:bold r:id="rId24"/>
    </p:embeddedFont>
    <p:embeddedFont>
      <p:font typeface="Calibri" panose="020F0502020204030204" pitchFamily="34" charset="0"/>
      <p:regular r:id="rId25"/>
      <p:bold r:id="rId26"/>
      <p:italic r:id="rId27"/>
      <p:boldItalic r:id="rId28"/>
    </p:embeddedFont>
    <p:embeddedFont>
      <p:font typeface="Gabriola" panose="04040605051002020D02" pitchFamily="82" charset="0"/>
      <p:regular r:id="rId29"/>
    </p:embeddedFont>
    <p:embeddedFont>
      <p:font typeface="Felix Titling" panose="04060505060202020A04" pitchFamily="82" charset="0"/>
      <p:regular r:id="rId30"/>
    </p:embeddedFont>
  </p:embeddedFont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BE07A"/>
    <a:srgbClr val="D6A444"/>
    <a:srgbClr val="000000"/>
    <a:srgbClr val="700000"/>
    <a:srgbClr val="3B637F"/>
    <a:srgbClr val="54758F"/>
    <a:srgbClr val="849AAE"/>
    <a:srgbClr val="627D95"/>
    <a:srgbClr val="577891"/>
    <a:srgbClr val="00164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51" d="100"/>
          <a:sy n="51" d="100"/>
        </p:scale>
        <p:origin x="1186" y="4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5.fntdata"/><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4.fntdata"/><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8.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3.fntdata"/><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2.fntdata"/><Relationship Id="rId28" Type="http://schemas.openxmlformats.org/officeDocument/2006/relationships/font" Target="fonts/font7.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1.fntdata"/><Relationship Id="rId27" Type="http://schemas.openxmlformats.org/officeDocument/2006/relationships/font" Target="fonts/font6.fntdata"/><Relationship Id="rId30" Type="http://schemas.openxmlformats.org/officeDocument/2006/relationships/font" Target="fonts/font9.fntdata"/><Relationship Id="rId35" Type="http://schemas.microsoft.com/office/2015/10/relationships/revisionInfo" Target="revisionInfo.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a:prstGeom prst="rect">
            <a:avLst/>
          </a:prstGeo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a:off x="628650" y="6356351"/>
            <a:ext cx="2057400" cy="365125"/>
          </a:xfrm>
          <a:prstGeom prst="rect">
            <a:avLst/>
          </a:prstGeom>
        </p:spPr>
        <p:txBody>
          <a:bodyPr/>
          <a:lstStyle/>
          <a:p>
            <a:fld id="{748F3F89-7742-4252-B5C1-A1C14E95E0EC}" type="datetimeFigureOut">
              <a:rPr lang="en-US" smtClean="0"/>
              <a:t>5/4/2017</a:t>
            </a:fld>
            <a:endParaRPr lang="en-US"/>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457950" y="6356351"/>
            <a:ext cx="2057400" cy="365125"/>
          </a:xfrm>
          <a:prstGeom prst="rect">
            <a:avLst/>
          </a:prstGeom>
        </p:spPr>
        <p:txBody>
          <a:bodyPr/>
          <a:lstStyle/>
          <a:p>
            <a:fld id="{588F73F3-1DD4-46F9-A513-E43642DD56E0}" type="slidenum">
              <a:rPr lang="en-US" smtClean="0"/>
              <a:t>‹#›</a:t>
            </a:fld>
            <a:endParaRPr lang="en-US"/>
          </a:p>
        </p:txBody>
      </p:sp>
    </p:spTree>
    <p:extLst>
      <p:ext uri="{BB962C8B-B14F-4D97-AF65-F5344CB8AC3E}">
        <p14:creationId xmlns:p14="http://schemas.microsoft.com/office/powerpoint/2010/main" val="216047276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6"/>
            <a:ext cx="7886700" cy="1325563"/>
          </a:xfrm>
          <a:prstGeom prst="rect">
            <a:avLst/>
          </a:prstGeom>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a:xfrm>
            <a:off x="628650" y="1825625"/>
            <a:ext cx="7886700" cy="4351338"/>
          </a:xfrm>
          <a:prstGeom prst="rect">
            <a:avLst/>
          </a:prstGeo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628650" y="6356351"/>
            <a:ext cx="2057400" cy="365125"/>
          </a:xfrm>
          <a:prstGeom prst="rect">
            <a:avLst/>
          </a:prstGeom>
        </p:spPr>
        <p:txBody>
          <a:bodyPr/>
          <a:lstStyle/>
          <a:p>
            <a:fld id="{748F3F89-7742-4252-B5C1-A1C14E95E0EC}" type="datetimeFigureOut">
              <a:rPr lang="en-US" smtClean="0"/>
              <a:t>5/4/2017</a:t>
            </a:fld>
            <a:endParaRPr lang="en-US"/>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457950" y="6356351"/>
            <a:ext cx="2057400" cy="365125"/>
          </a:xfrm>
          <a:prstGeom prst="rect">
            <a:avLst/>
          </a:prstGeom>
        </p:spPr>
        <p:txBody>
          <a:bodyPr/>
          <a:lstStyle/>
          <a:p>
            <a:fld id="{588F73F3-1DD4-46F9-A513-E43642DD56E0}" type="slidenum">
              <a:rPr lang="en-US" smtClean="0"/>
              <a:t>‹#›</a:t>
            </a:fld>
            <a:endParaRPr lang="en-US"/>
          </a:p>
        </p:txBody>
      </p:sp>
    </p:spTree>
    <p:extLst>
      <p:ext uri="{BB962C8B-B14F-4D97-AF65-F5344CB8AC3E}">
        <p14:creationId xmlns:p14="http://schemas.microsoft.com/office/powerpoint/2010/main" val="148762794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a:prstGeom prst="rect">
            <a:avLst/>
          </a:prstGeo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a:prstGeom prst="rect">
            <a:avLst/>
          </a:prstGeo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628650" y="6356351"/>
            <a:ext cx="2057400" cy="365125"/>
          </a:xfrm>
          <a:prstGeom prst="rect">
            <a:avLst/>
          </a:prstGeom>
        </p:spPr>
        <p:txBody>
          <a:bodyPr/>
          <a:lstStyle/>
          <a:p>
            <a:fld id="{748F3F89-7742-4252-B5C1-A1C14E95E0EC}" type="datetimeFigureOut">
              <a:rPr lang="en-US" smtClean="0"/>
              <a:t>5/4/2017</a:t>
            </a:fld>
            <a:endParaRPr lang="en-US"/>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457950" y="6356351"/>
            <a:ext cx="2057400" cy="365125"/>
          </a:xfrm>
          <a:prstGeom prst="rect">
            <a:avLst/>
          </a:prstGeom>
        </p:spPr>
        <p:txBody>
          <a:bodyPr/>
          <a:lstStyle/>
          <a:p>
            <a:fld id="{588F73F3-1DD4-46F9-A513-E43642DD56E0}" type="slidenum">
              <a:rPr lang="en-US" smtClean="0"/>
              <a:t>‹#›</a:t>
            </a:fld>
            <a:endParaRPr lang="en-US"/>
          </a:p>
        </p:txBody>
      </p:sp>
    </p:spTree>
    <p:extLst>
      <p:ext uri="{BB962C8B-B14F-4D97-AF65-F5344CB8AC3E}">
        <p14:creationId xmlns:p14="http://schemas.microsoft.com/office/powerpoint/2010/main" val="11949438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6"/>
            <a:ext cx="7886700" cy="1325563"/>
          </a:xfrm>
          <a:prstGeom prst="rect">
            <a:avLst/>
          </a:prstGeom>
        </p:spPr>
        <p:txBody>
          <a:bodyPr/>
          <a:lstStyle/>
          <a:p>
            <a:r>
              <a:rPr lang="en-US"/>
              <a:t>Click to edit Master title style</a:t>
            </a:r>
            <a:endParaRPr lang="en-US" dirty="0"/>
          </a:p>
        </p:txBody>
      </p:sp>
      <p:sp>
        <p:nvSpPr>
          <p:cNvPr id="3" name="Content Placeholder 2"/>
          <p:cNvSpPr>
            <a:spLocks noGrp="1"/>
          </p:cNvSpPr>
          <p:nvPr>
            <p:ph idx="1"/>
          </p:nvPr>
        </p:nvSpPr>
        <p:spPr>
          <a:xfrm>
            <a:off x="628650" y="1825625"/>
            <a:ext cx="78867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628650" y="6356351"/>
            <a:ext cx="2057400" cy="365125"/>
          </a:xfrm>
          <a:prstGeom prst="rect">
            <a:avLst/>
          </a:prstGeom>
        </p:spPr>
        <p:txBody>
          <a:bodyPr/>
          <a:lstStyle/>
          <a:p>
            <a:fld id="{748F3F89-7742-4252-B5C1-A1C14E95E0EC}" type="datetimeFigureOut">
              <a:rPr lang="en-US" smtClean="0"/>
              <a:t>5/4/2017</a:t>
            </a:fld>
            <a:endParaRPr lang="en-US"/>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457950" y="6356351"/>
            <a:ext cx="2057400" cy="365125"/>
          </a:xfrm>
          <a:prstGeom prst="rect">
            <a:avLst/>
          </a:prstGeom>
        </p:spPr>
        <p:txBody>
          <a:bodyPr/>
          <a:lstStyle/>
          <a:p>
            <a:fld id="{588F73F3-1DD4-46F9-A513-E43642DD56E0}" type="slidenum">
              <a:rPr lang="en-US" smtClean="0"/>
              <a:t>‹#›</a:t>
            </a:fld>
            <a:endParaRPr lang="en-US"/>
          </a:p>
        </p:txBody>
      </p:sp>
    </p:spTree>
    <p:extLst>
      <p:ext uri="{BB962C8B-B14F-4D97-AF65-F5344CB8AC3E}">
        <p14:creationId xmlns:p14="http://schemas.microsoft.com/office/powerpoint/2010/main" val="345789008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a:prstGeom prst="rect">
            <a:avLst/>
          </a:prstGeo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a:prstGeom prst="rect">
            <a:avLst/>
          </a:prstGeo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a:xfrm>
            <a:off x="628650" y="6356351"/>
            <a:ext cx="2057400" cy="365125"/>
          </a:xfrm>
          <a:prstGeom prst="rect">
            <a:avLst/>
          </a:prstGeom>
        </p:spPr>
        <p:txBody>
          <a:bodyPr/>
          <a:lstStyle/>
          <a:p>
            <a:fld id="{748F3F89-7742-4252-B5C1-A1C14E95E0EC}" type="datetimeFigureOut">
              <a:rPr lang="en-US" smtClean="0"/>
              <a:t>5/4/2017</a:t>
            </a:fld>
            <a:endParaRPr lang="en-US"/>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457950" y="6356351"/>
            <a:ext cx="2057400" cy="365125"/>
          </a:xfrm>
          <a:prstGeom prst="rect">
            <a:avLst/>
          </a:prstGeom>
        </p:spPr>
        <p:txBody>
          <a:bodyPr/>
          <a:lstStyle/>
          <a:p>
            <a:fld id="{588F73F3-1DD4-46F9-A513-E43642DD56E0}" type="slidenum">
              <a:rPr lang="en-US" smtClean="0"/>
              <a:t>‹#›</a:t>
            </a:fld>
            <a:endParaRPr lang="en-US"/>
          </a:p>
        </p:txBody>
      </p:sp>
    </p:spTree>
    <p:extLst>
      <p:ext uri="{BB962C8B-B14F-4D97-AF65-F5344CB8AC3E}">
        <p14:creationId xmlns:p14="http://schemas.microsoft.com/office/powerpoint/2010/main" val="261816449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6"/>
            <a:ext cx="7886700" cy="1325563"/>
          </a:xfrm>
          <a:prstGeom prst="rect">
            <a:avLst/>
          </a:prstGeom>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a:xfrm>
            <a:off x="628650" y="6356351"/>
            <a:ext cx="2057400" cy="365125"/>
          </a:xfrm>
          <a:prstGeom prst="rect">
            <a:avLst/>
          </a:prstGeom>
        </p:spPr>
        <p:txBody>
          <a:bodyPr/>
          <a:lstStyle/>
          <a:p>
            <a:fld id="{748F3F89-7742-4252-B5C1-A1C14E95E0EC}" type="datetimeFigureOut">
              <a:rPr lang="en-US" smtClean="0"/>
              <a:t>5/4/2017</a:t>
            </a:fld>
            <a:endParaRPr lang="en-US"/>
          </a:p>
        </p:txBody>
      </p:sp>
      <p:sp>
        <p:nvSpPr>
          <p:cNvPr id="6" name="Footer Placeholder 5"/>
          <p:cNvSpPr>
            <a:spLocks noGrp="1"/>
          </p:cNvSpPr>
          <p:nvPr>
            <p:ph type="ftr" sz="quarter" idx="11"/>
          </p:nvPr>
        </p:nvSpPr>
        <p:spPr>
          <a:xfrm>
            <a:off x="3028950" y="6356351"/>
            <a:ext cx="30861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457950" y="6356351"/>
            <a:ext cx="2057400" cy="365125"/>
          </a:xfrm>
          <a:prstGeom prst="rect">
            <a:avLst/>
          </a:prstGeom>
        </p:spPr>
        <p:txBody>
          <a:bodyPr/>
          <a:lstStyle/>
          <a:p>
            <a:fld id="{588F73F3-1DD4-46F9-A513-E43642DD56E0}" type="slidenum">
              <a:rPr lang="en-US" smtClean="0"/>
              <a:t>‹#›</a:t>
            </a:fld>
            <a:endParaRPr lang="en-US"/>
          </a:p>
        </p:txBody>
      </p:sp>
    </p:spTree>
    <p:extLst>
      <p:ext uri="{BB962C8B-B14F-4D97-AF65-F5344CB8AC3E}">
        <p14:creationId xmlns:p14="http://schemas.microsoft.com/office/powerpoint/2010/main" val="238017712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a:prstGeom prst="rect">
            <a:avLst/>
          </a:prstGeo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a:xfrm>
            <a:off x="628650" y="6356351"/>
            <a:ext cx="2057400" cy="365125"/>
          </a:xfrm>
          <a:prstGeom prst="rect">
            <a:avLst/>
          </a:prstGeom>
        </p:spPr>
        <p:txBody>
          <a:bodyPr/>
          <a:lstStyle/>
          <a:p>
            <a:fld id="{748F3F89-7742-4252-B5C1-A1C14E95E0EC}" type="datetimeFigureOut">
              <a:rPr lang="en-US" smtClean="0"/>
              <a:t>5/4/2017</a:t>
            </a:fld>
            <a:endParaRPr lang="en-US"/>
          </a:p>
        </p:txBody>
      </p:sp>
      <p:sp>
        <p:nvSpPr>
          <p:cNvPr id="8" name="Footer Placeholder 7"/>
          <p:cNvSpPr>
            <a:spLocks noGrp="1"/>
          </p:cNvSpPr>
          <p:nvPr>
            <p:ph type="ftr" sz="quarter" idx="11"/>
          </p:nvPr>
        </p:nvSpPr>
        <p:spPr>
          <a:xfrm>
            <a:off x="3028950" y="6356351"/>
            <a:ext cx="3086100" cy="365125"/>
          </a:xfrm>
          <a:prstGeom prst="rect">
            <a:avLst/>
          </a:prstGeom>
        </p:spPr>
        <p:txBody>
          <a:bodyPr/>
          <a:lstStyle/>
          <a:p>
            <a:endParaRPr lang="en-US"/>
          </a:p>
        </p:txBody>
      </p:sp>
      <p:sp>
        <p:nvSpPr>
          <p:cNvPr id="9" name="Slide Number Placeholder 8"/>
          <p:cNvSpPr>
            <a:spLocks noGrp="1"/>
          </p:cNvSpPr>
          <p:nvPr>
            <p:ph type="sldNum" sz="quarter" idx="12"/>
          </p:nvPr>
        </p:nvSpPr>
        <p:spPr>
          <a:xfrm>
            <a:off x="6457950" y="6356351"/>
            <a:ext cx="2057400" cy="365125"/>
          </a:xfrm>
          <a:prstGeom prst="rect">
            <a:avLst/>
          </a:prstGeom>
        </p:spPr>
        <p:txBody>
          <a:bodyPr/>
          <a:lstStyle/>
          <a:p>
            <a:fld id="{588F73F3-1DD4-46F9-A513-E43642DD56E0}" type="slidenum">
              <a:rPr lang="en-US" smtClean="0"/>
              <a:t>‹#›</a:t>
            </a:fld>
            <a:endParaRPr lang="en-US"/>
          </a:p>
        </p:txBody>
      </p:sp>
    </p:spTree>
    <p:extLst>
      <p:ext uri="{BB962C8B-B14F-4D97-AF65-F5344CB8AC3E}">
        <p14:creationId xmlns:p14="http://schemas.microsoft.com/office/powerpoint/2010/main" val="183866185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6"/>
            <a:ext cx="7886700" cy="1325563"/>
          </a:xfrm>
          <a:prstGeom prst="rect">
            <a:avLst/>
          </a:prstGeom>
        </p:spPr>
        <p:txBody>
          <a:bodyPr/>
          <a:lstStyle/>
          <a:p>
            <a:r>
              <a:rPr lang="en-US"/>
              <a:t>Click to edit Master title style</a:t>
            </a:r>
            <a:endParaRPr lang="en-US" dirty="0"/>
          </a:p>
        </p:txBody>
      </p:sp>
      <p:sp>
        <p:nvSpPr>
          <p:cNvPr id="3" name="Date Placeholder 2"/>
          <p:cNvSpPr>
            <a:spLocks noGrp="1"/>
          </p:cNvSpPr>
          <p:nvPr>
            <p:ph type="dt" sz="half" idx="10"/>
          </p:nvPr>
        </p:nvSpPr>
        <p:spPr>
          <a:xfrm>
            <a:off x="628650" y="6356351"/>
            <a:ext cx="2057400" cy="365125"/>
          </a:xfrm>
          <a:prstGeom prst="rect">
            <a:avLst/>
          </a:prstGeom>
        </p:spPr>
        <p:txBody>
          <a:bodyPr/>
          <a:lstStyle/>
          <a:p>
            <a:fld id="{748F3F89-7742-4252-B5C1-A1C14E95E0EC}" type="datetimeFigureOut">
              <a:rPr lang="en-US" smtClean="0"/>
              <a:t>5/4/2017</a:t>
            </a:fld>
            <a:endParaRPr lang="en-US"/>
          </a:p>
        </p:txBody>
      </p:sp>
      <p:sp>
        <p:nvSpPr>
          <p:cNvPr id="4" name="Footer Placeholder 3"/>
          <p:cNvSpPr>
            <a:spLocks noGrp="1"/>
          </p:cNvSpPr>
          <p:nvPr>
            <p:ph type="ftr" sz="quarter" idx="11"/>
          </p:nvPr>
        </p:nvSpPr>
        <p:spPr>
          <a:xfrm>
            <a:off x="3028950" y="6356351"/>
            <a:ext cx="3086100" cy="365125"/>
          </a:xfrm>
          <a:prstGeom prst="rect">
            <a:avLst/>
          </a:prstGeom>
        </p:spPr>
        <p:txBody>
          <a:bodyPr/>
          <a:lstStyle/>
          <a:p>
            <a:endParaRPr lang="en-US"/>
          </a:p>
        </p:txBody>
      </p:sp>
      <p:sp>
        <p:nvSpPr>
          <p:cNvPr id="5" name="Slide Number Placeholder 4"/>
          <p:cNvSpPr>
            <a:spLocks noGrp="1"/>
          </p:cNvSpPr>
          <p:nvPr>
            <p:ph type="sldNum" sz="quarter" idx="12"/>
          </p:nvPr>
        </p:nvSpPr>
        <p:spPr>
          <a:xfrm>
            <a:off x="6457950" y="6356351"/>
            <a:ext cx="2057400" cy="365125"/>
          </a:xfrm>
          <a:prstGeom prst="rect">
            <a:avLst/>
          </a:prstGeom>
        </p:spPr>
        <p:txBody>
          <a:bodyPr/>
          <a:lstStyle/>
          <a:p>
            <a:fld id="{588F73F3-1DD4-46F9-A513-E43642DD56E0}" type="slidenum">
              <a:rPr lang="en-US" smtClean="0"/>
              <a:t>‹#›</a:t>
            </a:fld>
            <a:endParaRPr lang="en-US"/>
          </a:p>
        </p:txBody>
      </p:sp>
    </p:spTree>
    <p:extLst>
      <p:ext uri="{BB962C8B-B14F-4D97-AF65-F5344CB8AC3E}">
        <p14:creationId xmlns:p14="http://schemas.microsoft.com/office/powerpoint/2010/main" val="10646385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28650" y="6356351"/>
            <a:ext cx="2057400" cy="365125"/>
          </a:xfrm>
          <a:prstGeom prst="rect">
            <a:avLst/>
          </a:prstGeom>
        </p:spPr>
        <p:txBody>
          <a:bodyPr/>
          <a:lstStyle/>
          <a:p>
            <a:fld id="{748F3F89-7742-4252-B5C1-A1C14E95E0EC}" type="datetimeFigureOut">
              <a:rPr lang="en-US" smtClean="0"/>
              <a:t>5/4/2017</a:t>
            </a:fld>
            <a:endParaRPr lang="en-US"/>
          </a:p>
        </p:txBody>
      </p:sp>
      <p:sp>
        <p:nvSpPr>
          <p:cNvPr id="3" name="Footer Placeholder 2"/>
          <p:cNvSpPr>
            <a:spLocks noGrp="1"/>
          </p:cNvSpPr>
          <p:nvPr>
            <p:ph type="ftr" sz="quarter" idx="11"/>
          </p:nvPr>
        </p:nvSpPr>
        <p:spPr>
          <a:xfrm>
            <a:off x="3028950" y="6356351"/>
            <a:ext cx="3086100" cy="365125"/>
          </a:xfrm>
          <a:prstGeom prst="rect">
            <a:avLst/>
          </a:prstGeom>
        </p:spPr>
        <p:txBody>
          <a:bodyPr/>
          <a:lstStyle/>
          <a:p>
            <a:endParaRPr lang="en-US"/>
          </a:p>
        </p:txBody>
      </p:sp>
      <p:sp>
        <p:nvSpPr>
          <p:cNvPr id="4" name="Slide Number Placeholder 3"/>
          <p:cNvSpPr>
            <a:spLocks noGrp="1"/>
          </p:cNvSpPr>
          <p:nvPr>
            <p:ph type="sldNum" sz="quarter" idx="12"/>
          </p:nvPr>
        </p:nvSpPr>
        <p:spPr>
          <a:xfrm>
            <a:off x="6457950" y="6356351"/>
            <a:ext cx="2057400" cy="365125"/>
          </a:xfrm>
          <a:prstGeom prst="rect">
            <a:avLst/>
          </a:prstGeom>
        </p:spPr>
        <p:txBody>
          <a:bodyPr/>
          <a:lstStyle/>
          <a:p>
            <a:fld id="{588F73F3-1DD4-46F9-A513-E43642DD56E0}" type="slidenum">
              <a:rPr lang="en-US" smtClean="0"/>
              <a:t>‹#›</a:t>
            </a:fld>
            <a:endParaRPr lang="en-US"/>
          </a:p>
        </p:txBody>
      </p:sp>
    </p:spTree>
    <p:extLst>
      <p:ext uri="{BB962C8B-B14F-4D97-AF65-F5344CB8AC3E}">
        <p14:creationId xmlns:p14="http://schemas.microsoft.com/office/powerpoint/2010/main" val="351248433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a:prstGeom prst="rect">
            <a:avLst/>
          </a:prstGeo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628650" y="6356351"/>
            <a:ext cx="2057400" cy="365125"/>
          </a:xfrm>
          <a:prstGeom prst="rect">
            <a:avLst/>
          </a:prstGeom>
        </p:spPr>
        <p:txBody>
          <a:bodyPr/>
          <a:lstStyle/>
          <a:p>
            <a:fld id="{748F3F89-7742-4252-B5C1-A1C14E95E0EC}" type="datetimeFigureOut">
              <a:rPr lang="en-US" smtClean="0"/>
              <a:t>5/4/2017</a:t>
            </a:fld>
            <a:endParaRPr lang="en-US"/>
          </a:p>
        </p:txBody>
      </p:sp>
      <p:sp>
        <p:nvSpPr>
          <p:cNvPr id="6" name="Footer Placeholder 5"/>
          <p:cNvSpPr>
            <a:spLocks noGrp="1"/>
          </p:cNvSpPr>
          <p:nvPr>
            <p:ph type="ftr" sz="quarter" idx="11"/>
          </p:nvPr>
        </p:nvSpPr>
        <p:spPr>
          <a:xfrm>
            <a:off x="3028950" y="6356351"/>
            <a:ext cx="30861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457950" y="6356351"/>
            <a:ext cx="2057400" cy="365125"/>
          </a:xfrm>
          <a:prstGeom prst="rect">
            <a:avLst/>
          </a:prstGeom>
        </p:spPr>
        <p:txBody>
          <a:bodyPr/>
          <a:lstStyle/>
          <a:p>
            <a:fld id="{588F73F3-1DD4-46F9-A513-E43642DD56E0}" type="slidenum">
              <a:rPr lang="en-US" smtClean="0"/>
              <a:t>‹#›</a:t>
            </a:fld>
            <a:endParaRPr lang="en-US"/>
          </a:p>
        </p:txBody>
      </p:sp>
    </p:spTree>
    <p:extLst>
      <p:ext uri="{BB962C8B-B14F-4D97-AF65-F5344CB8AC3E}">
        <p14:creationId xmlns:p14="http://schemas.microsoft.com/office/powerpoint/2010/main" val="427893419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a:prstGeom prst="rect">
            <a:avLst/>
          </a:prstGeo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a:prstGeom prst="rect">
            <a:avLst/>
          </a:prstGeo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628650" y="6356351"/>
            <a:ext cx="2057400" cy="365125"/>
          </a:xfrm>
          <a:prstGeom prst="rect">
            <a:avLst/>
          </a:prstGeom>
        </p:spPr>
        <p:txBody>
          <a:bodyPr/>
          <a:lstStyle/>
          <a:p>
            <a:fld id="{748F3F89-7742-4252-B5C1-A1C14E95E0EC}" type="datetimeFigureOut">
              <a:rPr lang="en-US" smtClean="0"/>
              <a:t>5/4/2017</a:t>
            </a:fld>
            <a:endParaRPr lang="en-US"/>
          </a:p>
        </p:txBody>
      </p:sp>
      <p:sp>
        <p:nvSpPr>
          <p:cNvPr id="6" name="Footer Placeholder 5"/>
          <p:cNvSpPr>
            <a:spLocks noGrp="1"/>
          </p:cNvSpPr>
          <p:nvPr>
            <p:ph type="ftr" sz="quarter" idx="11"/>
          </p:nvPr>
        </p:nvSpPr>
        <p:spPr>
          <a:xfrm>
            <a:off x="3028950" y="6356351"/>
            <a:ext cx="30861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457950" y="6356351"/>
            <a:ext cx="2057400" cy="365125"/>
          </a:xfrm>
          <a:prstGeom prst="rect">
            <a:avLst/>
          </a:prstGeom>
        </p:spPr>
        <p:txBody>
          <a:bodyPr/>
          <a:lstStyle/>
          <a:p>
            <a:fld id="{588F73F3-1DD4-46F9-A513-E43642DD56E0}" type="slidenum">
              <a:rPr lang="en-US" smtClean="0"/>
              <a:t>‹#›</a:t>
            </a:fld>
            <a:endParaRPr lang="en-US"/>
          </a:p>
        </p:txBody>
      </p:sp>
    </p:spTree>
    <p:extLst>
      <p:ext uri="{BB962C8B-B14F-4D97-AF65-F5344CB8AC3E}">
        <p14:creationId xmlns:p14="http://schemas.microsoft.com/office/powerpoint/2010/main" val="91240782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Rectangle 1"/>
          <p:cNvSpPr/>
          <p:nvPr userDrawn="1"/>
        </p:nvSpPr>
        <p:spPr>
          <a:xfrm>
            <a:off x="-15241" y="-2226"/>
            <a:ext cx="9142830" cy="2004446"/>
          </a:xfrm>
          <a:prstGeom prst="rect">
            <a:avLst/>
          </a:prstGeom>
          <a:solidFill>
            <a:srgbClr val="FBE0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145371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89508553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TextBox 11"/>
          <p:cNvSpPr txBox="1"/>
          <p:nvPr/>
        </p:nvSpPr>
        <p:spPr>
          <a:xfrm>
            <a:off x="2818151" y="203979"/>
            <a:ext cx="3507698" cy="1631216"/>
          </a:xfrm>
          <a:prstGeom prst="rect">
            <a:avLst/>
          </a:prstGeom>
          <a:noFill/>
        </p:spPr>
        <p:txBody>
          <a:bodyPr wrap="square" rtlCol="0" anchor="ctr" anchorCtr="0">
            <a:spAutoFit/>
          </a:bodyPr>
          <a:lstStyle/>
          <a:p>
            <a:pPr algn="ctr">
              <a:lnSpc>
                <a:spcPts val="6000"/>
              </a:lnSpc>
            </a:pPr>
            <a:r>
              <a:rPr lang="en-US" sz="6000" dirty="0">
                <a:effectLst>
                  <a:outerShdw blurRad="38100" dist="38100" dir="2700000" algn="tl">
                    <a:srgbClr val="000000">
                      <a:alpha val="43137"/>
                    </a:srgbClr>
                  </a:outerShdw>
                </a:effectLst>
                <a:latin typeface="Gabriola" panose="04040605051002020D02" pitchFamily="82" charset="0"/>
              </a:rPr>
              <a:t>Drawing Near </a:t>
            </a:r>
          </a:p>
          <a:p>
            <a:pPr algn="ctr">
              <a:lnSpc>
                <a:spcPts val="6000"/>
              </a:lnSpc>
            </a:pPr>
            <a:r>
              <a:rPr lang="en-US" sz="6000" dirty="0">
                <a:effectLst>
                  <a:outerShdw blurRad="38100" dist="38100" dir="2700000" algn="tl">
                    <a:srgbClr val="000000">
                      <a:alpha val="43137"/>
                    </a:srgbClr>
                  </a:outerShdw>
                </a:effectLst>
                <a:latin typeface="Gabriola" panose="04040605051002020D02" pitchFamily="82" charset="0"/>
              </a:rPr>
              <a:t>to God</a:t>
            </a:r>
          </a:p>
        </p:txBody>
      </p:sp>
      <p:sp>
        <p:nvSpPr>
          <p:cNvPr id="4" name="TextBox 3"/>
          <p:cNvSpPr txBox="1"/>
          <p:nvPr/>
        </p:nvSpPr>
        <p:spPr>
          <a:xfrm>
            <a:off x="-15241" y="2002220"/>
            <a:ext cx="9159241" cy="923330"/>
          </a:xfrm>
          <a:prstGeom prst="rect">
            <a:avLst/>
          </a:prstGeom>
          <a:solidFill>
            <a:srgbClr val="849AAE"/>
          </a:solidFill>
          <a:ln>
            <a:solidFill>
              <a:schemeClr val="tx1"/>
            </a:solidFill>
          </a:ln>
        </p:spPr>
        <p:txBody>
          <a:bodyPr wrap="square" rtlCol="0" anchor="ctr" anchorCtr="0">
            <a:spAutoFit/>
          </a:bodyPr>
          <a:lstStyle/>
          <a:p>
            <a:pPr algn="ctr"/>
            <a:r>
              <a:rPr lang="en-US" sz="5400" dirty="0">
                <a:ln w="0"/>
                <a:effectLst>
                  <a:outerShdw blurRad="50800" dist="38100" dir="10800000" algn="r" rotWithShape="0">
                    <a:prstClr val="black">
                      <a:alpha val="40000"/>
                    </a:prstClr>
                  </a:outerShdw>
                </a:effectLst>
                <a:latin typeface="Felix Titling" panose="04060505060202020A04" pitchFamily="82" charset="0"/>
              </a:rPr>
              <a:t>Balance Bible Study</a:t>
            </a:r>
          </a:p>
        </p:txBody>
      </p:sp>
      <p:sp>
        <p:nvSpPr>
          <p:cNvPr id="10" name="TextBox 9"/>
          <p:cNvSpPr txBox="1"/>
          <p:nvPr/>
        </p:nvSpPr>
        <p:spPr>
          <a:xfrm>
            <a:off x="239486" y="3211320"/>
            <a:ext cx="8423605" cy="461665"/>
          </a:xfrm>
          <a:prstGeom prst="rect">
            <a:avLst/>
          </a:prstGeom>
          <a:no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spAutoFit/>
            <a:scene3d>
              <a:camera prst="orthographicFront"/>
              <a:lightRig rig="harsh" dir="t"/>
            </a:scene3d>
            <a:sp3d extrusionH="57150" prstMaterial="matte">
              <a:bevelT w="63500" h="12700" prst="angle"/>
              <a:contourClr>
                <a:schemeClr val="bg1">
                  <a:lumMod val="65000"/>
                </a:schemeClr>
              </a:contourClr>
            </a:sp3d>
          </a:bodyPr>
          <a:lstStyle/>
          <a:p>
            <a:pPr marL="457200" marR="0" indent="-457200" algn="just">
              <a:spcBef>
                <a:spcPts val="0"/>
              </a:spcBef>
              <a:spcAft>
                <a:spcPts val="0"/>
              </a:spcAft>
              <a:buFont typeface="Wingdings" panose="05000000000000000000" pitchFamily="2" charset="2"/>
              <a:buChar char="Ø"/>
            </a:pPr>
            <a:r>
              <a:rPr lang="en-US" sz="2400" b="1" dirty="0">
                <a:ln/>
                <a:solidFill>
                  <a:sysClr val="windowText" lastClr="000000"/>
                </a:solidFill>
                <a:latin typeface="Arial" panose="020B0604020202020204" pitchFamily="34" charset="0"/>
                <a:ea typeface="Calibri" panose="020F0502020204030204" pitchFamily="34" charset="0"/>
                <a:cs typeface="Arial" panose="020B0604020202020204" pitchFamily="34" charset="0"/>
              </a:rPr>
              <a:t>First, We Must Perceive the Bible Correctly. </a:t>
            </a:r>
          </a:p>
        </p:txBody>
      </p:sp>
      <p:pic>
        <p:nvPicPr>
          <p:cNvPr id="7" name="Picture 6"/>
          <p:cNvPicPr>
            <a:picLocks noChangeAspect="1"/>
          </p:cNvPicPr>
          <p:nvPr/>
        </p:nvPicPr>
        <p:blipFill>
          <a:blip r:embed="rId2"/>
          <a:stretch>
            <a:fillRect/>
          </a:stretch>
        </p:blipFill>
        <p:spPr>
          <a:xfrm>
            <a:off x="6354424" y="-2225"/>
            <a:ext cx="2789576" cy="2004446"/>
          </a:xfrm>
          <a:prstGeom prst="rect">
            <a:avLst/>
          </a:prstGeom>
          <a:ln>
            <a:solidFill>
              <a:schemeClr val="tx1"/>
            </a:solidFill>
          </a:ln>
        </p:spPr>
      </p:pic>
      <p:pic>
        <p:nvPicPr>
          <p:cNvPr id="2056" name="Picture 8" descr="Image result for Bibl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2" y="-2226"/>
            <a:ext cx="2804817" cy="2004446"/>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
        <p:nvSpPr>
          <p:cNvPr id="9" name="TextBox 8"/>
          <p:cNvSpPr txBox="1"/>
          <p:nvPr/>
        </p:nvSpPr>
        <p:spPr>
          <a:xfrm>
            <a:off x="772886" y="3775833"/>
            <a:ext cx="7890205" cy="461665"/>
          </a:xfrm>
          <a:prstGeom prst="rect">
            <a:avLst/>
          </a:prstGeom>
          <a:no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pPr marL="457200" marR="0" indent="-457200" algn="just">
              <a:spcBef>
                <a:spcPts val="0"/>
              </a:spcBef>
              <a:spcAft>
                <a:spcPts val="0"/>
              </a:spcAft>
            </a:pPr>
            <a:r>
              <a:rPr lang="en-US" sz="2400" dirty="0">
                <a:ln w="0"/>
                <a:solidFill>
                  <a:schemeClr val="accent1"/>
                </a:solidFill>
                <a:effectLst>
                  <a:outerShdw blurRad="76200" dist="50800" dir="2700000" algn="tl" rotWithShape="0">
                    <a:prstClr val="black"/>
                  </a:outerShdw>
                </a:effectLst>
                <a:latin typeface="Arial" panose="020B0604020202020204" pitchFamily="34" charset="0"/>
                <a:ea typeface="Calibri" panose="020F0502020204030204" pitchFamily="34" charset="0"/>
                <a:cs typeface="Arial" panose="020B0604020202020204" pitchFamily="34" charset="0"/>
              </a:rPr>
              <a:t>•	We must perceive the Bible as God’s Word</a:t>
            </a:r>
          </a:p>
        </p:txBody>
      </p:sp>
      <p:sp>
        <p:nvSpPr>
          <p:cNvPr id="11" name="TextBox 10"/>
          <p:cNvSpPr txBox="1"/>
          <p:nvPr/>
        </p:nvSpPr>
        <p:spPr>
          <a:xfrm>
            <a:off x="772886" y="4320119"/>
            <a:ext cx="7890205" cy="461665"/>
          </a:xfrm>
          <a:prstGeom prst="rect">
            <a:avLst/>
          </a:prstGeom>
          <a:no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pPr marL="457200" marR="0" indent="-457200" algn="just">
              <a:spcBef>
                <a:spcPts val="0"/>
              </a:spcBef>
              <a:spcAft>
                <a:spcPts val="0"/>
              </a:spcAft>
            </a:pPr>
            <a:r>
              <a:rPr lang="en-US" sz="2400" dirty="0">
                <a:ln w="0"/>
                <a:solidFill>
                  <a:schemeClr val="accent1"/>
                </a:solidFill>
                <a:effectLst>
                  <a:outerShdw blurRad="76200" dist="50800" dir="2700000" algn="tl" rotWithShape="0">
                    <a:prstClr val="black"/>
                  </a:outerShdw>
                </a:effectLst>
                <a:latin typeface="Arial" panose="020B0604020202020204" pitchFamily="34" charset="0"/>
                <a:ea typeface="Calibri" panose="020F0502020204030204" pitchFamily="34" charset="0"/>
                <a:cs typeface="Arial" panose="020B0604020202020204" pitchFamily="34" charset="0"/>
              </a:rPr>
              <a:t>•	We must perceive the Bible as being fully inspired</a:t>
            </a:r>
          </a:p>
        </p:txBody>
      </p:sp>
      <p:sp>
        <p:nvSpPr>
          <p:cNvPr id="14" name="TextBox 13"/>
          <p:cNvSpPr txBox="1"/>
          <p:nvPr/>
        </p:nvSpPr>
        <p:spPr>
          <a:xfrm>
            <a:off x="772886" y="4875291"/>
            <a:ext cx="7890205" cy="461665"/>
          </a:xfrm>
          <a:prstGeom prst="rect">
            <a:avLst/>
          </a:prstGeom>
          <a:no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pPr marL="457200" marR="0" indent="-457200" algn="just">
              <a:spcBef>
                <a:spcPts val="0"/>
              </a:spcBef>
              <a:spcAft>
                <a:spcPts val="0"/>
              </a:spcAft>
            </a:pPr>
            <a:r>
              <a:rPr lang="en-US" sz="2400" dirty="0">
                <a:ln w="0"/>
                <a:solidFill>
                  <a:schemeClr val="accent1"/>
                </a:solidFill>
                <a:effectLst>
                  <a:outerShdw blurRad="76200" dist="50800" dir="2700000" algn="tl" rotWithShape="0">
                    <a:prstClr val="black"/>
                  </a:outerShdw>
                </a:effectLst>
                <a:latin typeface="Arial" panose="020B0604020202020204" pitchFamily="34" charset="0"/>
                <a:ea typeface="Calibri" panose="020F0502020204030204" pitchFamily="34" charset="0"/>
                <a:cs typeface="Arial" panose="020B0604020202020204" pitchFamily="34" charset="0"/>
              </a:rPr>
              <a:t>•	We must perceive the Bible as a book of law</a:t>
            </a:r>
          </a:p>
        </p:txBody>
      </p:sp>
      <p:sp>
        <p:nvSpPr>
          <p:cNvPr id="15" name="TextBox 14"/>
          <p:cNvSpPr txBox="1"/>
          <p:nvPr/>
        </p:nvSpPr>
        <p:spPr>
          <a:xfrm>
            <a:off x="239486" y="3305631"/>
            <a:ext cx="8675914" cy="1569660"/>
          </a:xfrm>
          <a:prstGeom prst="rect">
            <a:avLst/>
          </a:prstGeom>
          <a:solidFill>
            <a:schemeClr val="tx1"/>
          </a:solidFill>
        </p:spPr>
        <p:txBody>
          <a:bodyPr wrap="square" rtlCol="0">
            <a:spAutoFit/>
          </a:bodyPr>
          <a:lstStyle/>
          <a:p>
            <a:pPr marL="457200" marR="0" indent="-457200" algn="just">
              <a:spcBef>
                <a:spcPts val="0"/>
              </a:spcBef>
              <a:spcAft>
                <a:spcPts val="0"/>
              </a:spcAft>
            </a:pPr>
            <a:r>
              <a:rPr lang="en-US" sz="2400" b="1" dirty="0">
                <a:solidFill>
                  <a:schemeClr val="bg1"/>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rPr>
              <a:t>1 Corinthians 9:21 (ESV) </a:t>
            </a:r>
            <a:endParaRPr lang="en-US" sz="2400" dirty="0">
              <a:solidFill>
                <a:schemeClr val="bg1"/>
              </a:solidFill>
              <a:effectLst>
                <a:outerShdw blurRad="38100" dist="38100" dir="2700000" algn="tl">
                  <a:srgbClr val="000000">
                    <a:alpha val="43137"/>
                  </a:srgbClr>
                </a:outerShdw>
              </a:effectLst>
              <a:latin typeface="Arial" panose="020B0604020202020204" pitchFamily="34" charset="0"/>
              <a:ea typeface="Calibri" panose="020F0502020204030204" pitchFamily="34" charset="0"/>
            </a:endParaRPr>
          </a:p>
          <a:p>
            <a:pPr marR="0" algn="just">
              <a:spcBef>
                <a:spcPts val="0"/>
              </a:spcBef>
              <a:spcAft>
                <a:spcPts val="0"/>
              </a:spcAft>
            </a:pPr>
            <a:r>
              <a:rPr lang="en-US" sz="2400" dirty="0">
                <a:solidFill>
                  <a:schemeClr val="bg1"/>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rPr>
              <a:t>21  To those outside the law I became as one outside the law (not being outside the law of God but under the law of Christ) that I might win those outside the law.</a:t>
            </a:r>
            <a:endParaRPr lang="en-US" sz="2400" dirty="0">
              <a:solidFill>
                <a:schemeClr val="bg1"/>
              </a:solidFill>
              <a:effectLst>
                <a:outerShdw blurRad="38100" dist="38100" dir="2700000" algn="tl">
                  <a:srgbClr val="000000">
                    <a:alpha val="43137"/>
                  </a:srgbClr>
                </a:outerShdw>
              </a:effectLst>
              <a:latin typeface="Arial" panose="020B0604020202020204" pitchFamily="34" charset="0"/>
              <a:ea typeface="Calibri" panose="020F0502020204030204" pitchFamily="34" charset="0"/>
            </a:endParaRPr>
          </a:p>
        </p:txBody>
      </p:sp>
    </p:spTree>
    <p:extLst>
      <p:ext uri="{BB962C8B-B14F-4D97-AF65-F5344CB8AC3E}">
        <p14:creationId xmlns:p14="http://schemas.microsoft.com/office/powerpoint/2010/main" val="132218822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p:cTn id="7" dur="500" fill="hold"/>
                                        <p:tgtEl>
                                          <p:spTgt spid="15"/>
                                        </p:tgtEl>
                                        <p:attrNameLst>
                                          <p:attrName>ppt_w</p:attrName>
                                        </p:attrNameLst>
                                      </p:cBhvr>
                                      <p:tavLst>
                                        <p:tav tm="0">
                                          <p:val>
                                            <p:fltVal val="0"/>
                                          </p:val>
                                        </p:tav>
                                        <p:tav tm="100000">
                                          <p:val>
                                            <p:strVal val="#ppt_w"/>
                                          </p:val>
                                        </p:tav>
                                      </p:tavLst>
                                    </p:anim>
                                    <p:anim calcmode="lin" valueType="num">
                                      <p:cBhvr>
                                        <p:cTn id="8" dur="500" fill="hold"/>
                                        <p:tgtEl>
                                          <p:spTgt spid="15"/>
                                        </p:tgtEl>
                                        <p:attrNameLst>
                                          <p:attrName>ppt_h</p:attrName>
                                        </p:attrNameLst>
                                      </p:cBhvr>
                                      <p:tavLst>
                                        <p:tav tm="0">
                                          <p:val>
                                            <p:fltVal val="0"/>
                                          </p:val>
                                        </p:tav>
                                        <p:tav tm="100000">
                                          <p:val>
                                            <p:strVal val="#ppt_h"/>
                                          </p:val>
                                        </p:tav>
                                      </p:tavLst>
                                    </p:anim>
                                    <p:animEffect transition="in" filter="fade">
                                      <p:cBhvr>
                                        <p:cTn id="9"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TextBox 11"/>
          <p:cNvSpPr txBox="1"/>
          <p:nvPr/>
        </p:nvSpPr>
        <p:spPr>
          <a:xfrm>
            <a:off x="2818151" y="203979"/>
            <a:ext cx="3507698" cy="1631216"/>
          </a:xfrm>
          <a:prstGeom prst="rect">
            <a:avLst/>
          </a:prstGeom>
          <a:noFill/>
        </p:spPr>
        <p:txBody>
          <a:bodyPr wrap="square" rtlCol="0" anchor="ctr" anchorCtr="0">
            <a:spAutoFit/>
          </a:bodyPr>
          <a:lstStyle/>
          <a:p>
            <a:pPr algn="ctr">
              <a:lnSpc>
                <a:spcPts val="6000"/>
              </a:lnSpc>
            </a:pPr>
            <a:r>
              <a:rPr lang="en-US" sz="6000" dirty="0">
                <a:effectLst>
                  <a:outerShdw blurRad="38100" dist="38100" dir="2700000" algn="tl">
                    <a:srgbClr val="000000">
                      <a:alpha val="43137"/>
                    </a:srgbClr>
                  </a:outerShdw>
                </a:effectLst>
                <a:latin typeface="Gabriola" panose="04040605051002020D02" pitchFamily="82" charset="0"/>
              </a:rPr>
              <a:t>Drawing Near </a:t>
            </a:r>
          </a:p>
          <a:p>
            <a:pPr algn="ctr">
              <a:lnSpc>
                <a:spcPts val="6000"/>
              </a:lnSpc>
            </a:pPr>
            <a:r>
              <a:rPr lang="en-US" sz="6000" dirty="0">
                <a:effectLst>
                  <a:outerShdw blurRad="38100" dist="38100" dir="2700000" algn="tl">
                    <a:srgbClr val="000000">
                      <a:alpha val="43137"/>
                    </a:srgbClr>
                  </a:outerShdw>
                </a:effectLst>
                <a:latin typeface="Gabriola" panose="04040605051002020D02" pitchFamily="82" charset="0"/>
              </a:rPr>
              <a:t>to God</a:t>
            </a:r>
          </a:p>
        </p:txBody>
      </p:sp>
      <p:sp>
        <p:nvSpPr>
          <p:cNvPr id="4" name="TextBox 3"/>
          <p:cNvSpPr txBox="1"/>
          <p:nvPr/>
        </p:nvSpPr>
        <p:spPr>
          <a:xfrm>
            <a:off x="-15241" y="2002220"/>
            <a:ext cx="9159241" cy="923330"/>
          </a:xfrm>
          <a:prstGeom prst="rect">
            <a:avLst/>
          </a:prstGeom>
          <a:solidFill>
            <a:srgbClr val="849AAE"/>
          </a:solidFill>
          <a:ln>
            <a:solidFill>
              <a:schemeClr val="tx1"/>
            </a:solidFill>
          </a:ln>
        </p:spPr>
        <p:txBody>
          <a:bodyPr wrap="square" rtlCol="0" anchor="ctr" anchorCtr="0">
            <a:spAutoFit/>
          </a:bodyPr>
          <a:lstStyle/>
          <a:p>
            <a:pPr algn="ctr"/>
            <a:r>
              <a:rPr lang="en-US" sz="5400" dirty="0">
                <a:ln w="0"/>
                <a:effectLst>
                  <a:outerShdw blurRad="50800" dist="38100" dir="10800000" algn="r" rotWithShape="0">
                    <a:prstClr val="black">
                      <a:alpha val="40000"/>
                    </a:prstClr>
                  </a:outerShdw>
                </a:effectLst>
                <a:latin typeface="Felix Titling" panose="04060505060202020A04" pitchFamily="82" charset="0"/>
              </a:rPr>
              <a:t>Balance Bible Study</a:t>
            </a:r>
          </a:p>
        </p:txBody>
      </p:sp>
      <p:sp>
        <p:nvSpPr>
          <p:cNvPr id="10" name="TextBox 9"/>
          <p:cNvSpPr txBox="1"/>
          <p:nvPr/>
        </p:nvSpPr>
        <p:spPr>
          <a:xfrm>
            <a:off x="239486" y="3211320"/>
            <a:ext cx="8423605" cy="461665"/>
          </a:xfrm>
          <a:prstGeom prst="rect">
            <a:avLst/>
          </a:prstGeom>
          <a:no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spAutoFit/>
            <a:scene3d>
              <a:camera prst="orthographicFront"/>
              <a:lightRig rig="harsh" dir="t"/>
            </a:scene3d>
            <a:sp3d extrusionH="57150" prstMaterial="matte">
              <a:bevelT w="63500" h="12700" prst="angle"/>
              <a:contourClr>
                <a:schemeClr val="bg1">
                  <a:lumMod val="65000"/>
                </a:schemeClr>
              </a:contourClr>
            </a:sp3d>
          </a:bodyPr>
          <a:lstStyle/>
          <a:p>
            <a:pPr marL="457200" marR="0" indent="-457200" algn="just">
              <a:spcBef>
                <a:spcPts val="0"/>
              </a:spcBef>
              <a:spcAft>
                <a:spcPts val="0"/>
              </a:spcAft>
              <a:buFont typeface="Wingdings" panose="05000000000000000000" pitchFamily="2" charset="2"/>
              <a:buChar char="Ø"/>
            </a:pPr>
            <a:r>
              <a:rPr lang="en-US" sz="2400" b="1" dirty="0">
                <a:ln/>
                <a:solidFill>
                  <a:sysClr val="windowText" lastClr="000000"/>
                </a:solidFill>
                <a:latin typeface="Arial" panose="020B0604020202020204" pitchFamily="34" charset="0"/>
                <a:ea typeface="Calibri" panose="020F0502020204030204" pitchFamily="34" charset="0"/>
                <a:cs typeface="Arial" panose="020B0604020202020204" pitchFamily="34" charset="0"/>
              </a:rPr>
              <a:t>First, We Must Perceive the Bible Correctly. </a:t>
            </a:r>
          </a:p>
        </p:txBody>
      </p:sp>
      <p:pic>
        <p:nvPicPr>
          <p:cNvPr id="7" name="Picture 6"/>
          <p:cNvPicPr>
            <a:picLocks noChangeAspect="1"/>
          </p:cNvPicPr>
          <p:nvPr/>
        </p:nvPicPr>
        <p:blipFill>
          <a:blip r:embed="rId2"/>
          <a:stretch>
            <a:fillRect/>
          </a:stretch>
        </p:blipFill>
        <p:spPr>
          <a:xfrm>
            <a:off x="6354424" y="-2225"/>
            <a:ext cx="2789576" cy="2004446"/>
          </a:xfrm>
          <a:prstGeom prst="rect">
            <a:avLst/>
          </a:prstGeom>
          <a:ln>
            <a:solidFill>
              <a:schemeClr val="tx1"/>
            </a:solidFill>
          </a:ln>
        </p:spPr>
      </p:pic>
      <p:pic>
        <p:nvPicPr>
          <p:cNvPr id="2056" name="Picture 8" descr="Image result for Bibl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2" y="-2226"/>
            <a:ext cx="2804817" cy="2004446"/>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
        <p:nvSpPr>
          <p:cNvPr id="9" name="TextBox 8"/>
          <p:cNvSpPr txBox="1"/>
          <p:nvPr/>
        </p:nvSpPr>
        <p:spPr>
          <a:xfrm>
            <a:off x="772886" y="3775833"/>
            <a:ext cx="7890205" cy="461665"/>
          </a:xfrm>
          <a:prstGeom prst="rect">
            <a:avLst/>
          </a:prstGeom>
          <a:no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pPr marL="457200" marR="0" indent="-457200" algn="just">
              <a:spcBef>
                <a:spcPts val="0"/>
              </a:spcBef>
              <a:spcAft>
                <a:spcPts val="0"/>
              </a:spcAft>
            </a:pPr>
            <a:r>
              <a:rPr lang="en-US" sz="2400" dirty="0">
                <a:ln w="0"/>
                <a:solidFill>
                  <a:schemeClr val="accent1"/>
                </a:solidFill>
                <a:effectLst>
                  <a:outerShdw blurRad="76200" dist="50800" dir="2700000" algn="tl" rotWithShape="0">
                    <a:prstClr val="black"/>
                  </a:outerShdw>
                </a:effectLst>
                <a:latin typeface="Arial" panose="020B0604020202020204" pitchFamily="34" charset="0"/>
                <a:ea typeface="Calibri" panose="020F0502020204030204" pitchFamily="34" charset="0"/>
                <a:cs typeface="Arial" panose="020B0604020202020204" pitchFamily="34" charset="0"/>
              </a:rPr>
              <a:t>•	We must perceive the Bible as God’s Word</a:t>
            </a:r>
          </a:p>
        </p:txBody>
      </p:sp>
      <p:sp>
        <p:nvSpPr>
          <p:cNvPr id="11" name="TextBox 10"/>
          <p:cNvSpPr txBox="1"/>
          <p:nvPr/>
        </p:nvSpPr>
        <p:spPr>
          <a:xfrm>
            <a:off x="772886" y="4320119"/>
            <a:ext cx="7890205" cy="461665"/>
          </a:xfrm>
          <a:prstGeom prst="rect">
            <a:avLst/>
          </a:prstGeom>
          <a:no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pPr marL="457200" marR="0" indent="-457200" algn="just">
              <a:spcBef>
                <a:spcPts val="0"/>
              </a:spcBef>
              <a:spcAft>
                <a:spcPts val="0"/>
              </a:spcAft>
            </a:pPr>
            <a:r>
              <a:rPr lang="en-US" sz="2400" dirty="0">
                <a:ln w="0"/>
                <a:solidFill>
                  <a:schemeClr val="accent1"/>
                </a:solidFill>
                <a:effectLst>
                  <a:outerShdw blurRad="76200" dist="50800" dir="2700000" algn="tl" rotWithShape="0">
                    <a:prstClr val="black"/>
                  </a:outerShdw>
                </a:effectLst>
                <a:latin typeface="Arial" panose="020B0604020202020204" pitchFamily="34" charset="0"/>
                <a:ea typeface="Calibri" panose="020F0502020204030204" pitchFamily="34" charset="0"/>
                <a:cs typeface="Arial" panose="020B0604020202020204" pitchFamily="34" charset="0"/>
              </a:rPr>
              <a:t>•	We must perceive the Bible as being fully inspired</a:t>
            </a:r>
          </a:p>
        </p:txBody>
      </p:sp>
      <p:sp>
        <p:nvSpPr>
          <p:cNvPr id="14" name="TextBox 13"/>
          <p:cNvSpPr txBox="1"/>
          <p:nvPr/>
        </p:nvSpPr>
        <p:spPr>
          <a:xfrm>
            <a:off x="772886" y="4875291"/>
            <a:ext cx="7890205" cy="461665"/>
          </a:xfrm>
          <a:prstGeom prst="rect">
            <a:avLst/>
          </a:prstGeom>
          <a:no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pPr marL="457200" marR="0" indent="-457200" algn="just">
              <a:spcBef>
                <a:spcPts val="0"/>
              </a:spcBef>
              <a:spcAft>
                <a:spcPts val="0"/>
              </a:spcAft>
            </a:pPr>
            <a:r>
              <a:rPr lang="en-US" sz="2400" dirty="0">
                <a:ln w="0"/>
                <a:solidFill>
                  <a:schemeClr val="accent1"/>
                </a:solidFill>
                <a:effectLst>
                  <a:outerShdw blurRad="76200" dist="50800" dir="2700000" algn="tl" rotWithShape="0">
                    <a:prstClr val="black"/>
                  </a:outerShdw>
                </a:effectLst>
                <a:latin typeface="Arial" panose="020B0604020202020204" pitchFamily="34" charset="0"/>
                <a:ea typeface="Calibri" panose="020F0502020204030204" pitchFamily="34" charset="0"/>
                <a:cs typeface="Arial" panose="020B0604020202020204" pitchFamily="34" charset="0"/>
              </a:rPr>
              <a:t>•	We must perceive the Bible as a book of law</a:t>
            </a:r>
          </a:p>
        </p:txBody>
      </p:sp>
      <p:sp>
        <p:nvSpPr>
          <p:cNvPr id="15" name="TextBox 14"/>
          <p:cNvSpPr txBox="1"/>
          <p:nvPr/>
        </p:nvSpPr>
        <p:spPr>
          <a:xfrm>
            <a:off x="239486" y="3674962"/>
            <a:ext cx="8675914" cy="1200329"/>
          </a:xfrm>
          <a:prstGeom prst="rect">
            <a:avLst/>
          </a:prstGeom>
          <a:solidFill>
            <a:schemeClr val="tx1"/>
          </a:solidFill>
        </p:spPr>
        <p:txBody>
          <a:bodyPr wrap="square" rtlCol="0">
            <a:spAutoFit/>
          </a:bodyPr>
          <a:lstStyle/>
          <a:p>
            <a:pPr marL="457200" marR="0" indent="-457200" algn="just">
              <a:spcBef>
                <a:spcPts val="0"/>
              </a:spcBef>
              <a:spcAft>
                <a:spcPts val="0"/>
              </a:spcAft>
            </a:pPr>
            <a:r>
              <a:rPr lang="en-US" sz="2400" b="1" dirty="0">
                <a:solidFill>
                  <a:schemeClr val="bg1"/>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rPr>
              <a:t>Webster’s Collegiate Dictionary</a:t>
            </a:r>
            <a:endParaRPr lang="en-US" sz="2400" dirty="0">
              <a:solidFill>
                <a:schemeClr val="bg1"/>
              </a:solidFill>
              <a:effectLst>
                <a:outerShdw blurRad="38100" dist="38100" dir="2700000" algn="tl">
                  <a:srgbClr val="000000">
                    <a:alpha val="43137"/>
                  </a:srgbClr>
                </a:outerShdw>
              </a:effectLst>
              <a:latin typeface="Arial" panose="020B0604020202020204" pitchFamily="34" charset="0"/>
              <a:ea typeface="Calibri" panose="020F0502020204030204" pitchFamily="34" charset="0"/>
            </a:endParaRPr>
          </a:p>
          <a:p>
            <a:pPr algn="just"/>
            <a:r>
              <a:rPr lang="en-US" sz="2400" dirty="0">
                <a:solidFill>
                  <a:schemeClr val="bg1"/>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rPr>
              <a:t>“a rule of conduct or action prescribed or formally recognized as binding or enforced by a controlling authority.”</a:t>
            </a:r>
            <a:endParaRPr lang="en-US" sz="2400" dirty="0">
              <a:solidFill>
                <a:schemeClr val="bg1"/>
              </a:solidFill>
              <a:effectLst>
                <a:outerShdw blurRad="38100" dist="38100" dir="2700000" algn="tl">
                  <a:srgbClr val="000000">
                    <a:alpha val="43137"/>
                  </a:srgbClr>
                </a:outerShdw>
              </a:effectLst>
              <a:latin typeface="Arial" panose="020B0604020202020204" pitchFamily="34" charset="0"/>
              <a:ea typeface="Calibri" panose="020F0502020204030204" pitchFamily="34" charset="0"/>
            </a:endParaRPr>
          </a:p>
        </p:txBody>
      </p:sp>
    </p:spTree>
    <p:extLst>
      <p:ext uri="{BB962C8B-B14F-4D97-AF65-F5344CB8AC3E}">
        <p14:creationId xmlns:p14="http://schemas.microsoft.com/office/powerpoint/2010/main" val="242516850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p:cTn id="7" dur="500" fill="hold"/>
                                        <p:tgtEl>
                                          <p:spTgt spid="15"/>
                                        </p:tgtEl>
                                        <p:attrNameLst>
                                          <p:attrName>ppt_w</p:attrName>
                                        </p:attrNameLst>
                                      </p:cBhvr>
                                      <p:tavLst>
                                        <p:tav tm="0">
                                          <p:val>
                                            <p:fltVal val="0"/>
                                          </p:val>
                                        </p:tav>
                                        <p:tav tm="100000">
                                          <p:val>
                                            <p:strVal val="#ppt_w"/>
                                          </p:val>
                                        </p:tav>
                                      </p:tavLst>
                                    </p:anim>
                                    <p:anim calcmode="lin" valueType="num">
                                      <p:cBhvr>
                                        <p:cTn id="8" dur="500" fill="hold"/>
                                        <p:tgtEl>
                                          <p:spTgt spid="15"/>
                                        </p:tgtEl>
                                        <p:attrNameLst>
                                          <p:attrName>ppt_h</p:attrName>
                                        </p:attrNameLst>
                                      </p:cBhvr>
                                      <p:tavLst>
                                        <p:tav tm="0">
                                          <p:val>
                                            <p:fltVal val="0"/>
                                          </p:val>
                                        </p:tav>
                                        <p:tav tm="100000">
                                          <p:val>
                                            <p:strVal val="#ppt_h"/>
                                          </p:val>
                                        </p:tav>
                                      </p:tavLst>
                                    </p:anim>
                                    <p:animEffect transition="in" filter="fade">
                                      <p:cBhvr>
                                        <p:cTn id="9"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TextBox 11"/>
          <p:cNvSpPr txBox="1"/>
          <p:nvPr/>
        </p:nvSpPr>
        <p:spPr>
          <a:xfrm>
            <a:off x="2818151" y="203979"/>
            <a:ext cx="3507698" cy="1631216"/>
          </a:xfrm>
          <a:prstGeom prst="rect">
            <a:avLst/>
          </a:prstGeom>
          <a:noFill/>
        </p:spPr>
        <p:txBody>
          <a:bodyPr wrap="square" rtlCol="0" anchor="ctr" anchorCtr="0">
            <a:spAutoFit/>
          </a:bodyPr>
          <a:lstStyle/>
          <a:p>
            <a:pPr marL="0" marR="0" lvl="0" indent="0" algn="ctr" defTabSz="457200" rtl="0" eaLnBrk="1" fontAlgn="auto" latinLnBrk="0" hangingPunct="1">
              <a:lnSpc>
                <a:spcPts val="6000"/>
              </a:lnSpc>
              <a:spcBef>
                <a:spcPts val="0"/>
              </a:spcBef>
              <a:spcAft>
                <a:spcPts val="0"/>
              </a:spcAft>
              <a:buClrTx/>
              <a:buSzTx/>
              <a:buFontTx/>
              <a:buNone/>
              <a:tabLst/>
              <a:defRPr/>
            </a:pPr>
            <a:r>
              <a:rPr kumimoji="0" lang="en-US" sz="6000" b="0"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Gabriola" panose="04040605051002020D02" pitchFamily="82" charset="0"/>
                <a:ea typeface="+mn-ea"/>
                <a:cs typeface="+mn-cs"/>
              </a:rPr>
              <a:t>Drawing Near </a:t>
            </a:r>
          </a:p>
          <a:p>
            <a:pPr marL="0" marR="0" lvl="0" indent="0" algn="ctr" defTabSz="457200" rtl="0" eaLnBrk="1" fontAlgn="auto" latinLnBrk="0" hangingPunct="1">
              <a:lnSpc>
                <a:spcPts val="6000"/>
              </a:lnSpc>
              <a:spcBef>
                <a:spcPts val="0"/>
              </a:spcBef>
              <a:spcAft>
                <a:spcPts val="0"/>
              </a:spcAft>
              <a:buClrTx/>
              <a:buSzTx/>
              <a:buFontTx/>
              <a:buNone/>
              <a:tabLst/>
              <a:defRPr/>
            </a:pPr>
            <a:r>
              <a:rPr kumimoji="0" lang="en-US" sz="6000" b="0"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Gabriola" panose="04040605051002020D02" pitchFamily="82" charset="0"/>
                <a:ea typeface="+mn-ea"/>
                <a:cs typeface="+mn-cs"/>
              </a:rPr>
              <a:t>to God</a:t>
            </a:r>
          </a:p>
        </p:txBody>
      </p:sp>
      <p:sp>
        <p:nvSpPr>
          <p:cNvPr id="4" name="TextBox 3"/>
          <p:cNvSpPr txBox="1"/>
          <p:nvPr/>
        </p:nvSpPr>
        <p:spPr>
          <a:xfrm>
            <a:off x="-15241" y="2002220"/>
            <a:ext cx="9159241" cy="923330"/>
          </a:xfrm>
          <a:prstGeom prst="rect">
            <a:avLst/>
          </a:prstGeom>
          <a:solidFill>
            <a:srgbClr val="849AAE"/>
          </a:solidFill>
          <a:ln>
            <a:solidFill>
              <a:schemeClr val="tx1"/>
            </a:solidFill>
          </a:ln>
        </p:spPr>
        <p:txBody>
          <a:bodyPr wrap="square" rtlCol="0" anchor="ctr" anchorCtr="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5400" b="0" i="0" u="none" strike="noStrike" kern="1200" cap="none" spc="0" normalizeH="0" baseline="0" noProof="0" dirty="0">
                <a:ln w="0"/>
                <a:solidFill>
                  <a:prstClr val="black"/>
                </a:solidFill>
                <a:effectLst>
                  <a:outerShdw blurRad="50800" dist="38100" dir="10800000" algn="r" rotWithShape="0">
                    <a:prstClr val="black">
                      <a:alpha val="40000"/>
                    </a:prstClr>
                  </a:outerShdw>
                </a:effectLst>
                <a:uLnTx/>
                <a:uFillTx/>
                <a:latin typeface="Felix Titling" panose="04060505060202020A04" pitchFamily="82" charset="0"/>
                <a:ea typeface="+mn-ea"/>
                <a:cs typeface="+mn-cs"/>
              </a:rPr>
              <a:t>Balance Bible Study</a:t>
            </a:r>
          </a:p>
        </p:txBody>
      </p:sp>
      <p:sp>
        <p:nvSpPr>
          <p:cNvPr id="10" name="TextBox 9"/>
          <p:cNvSpPr txBox="1"/>
          <p:nvPr/>
        </p:nvSpPr>
        <p:spPr>
          <a:xfrm>
            <a:off x="239486" y="3211320"/>
            <a:ext cx="8423605" cy="461665"/>
          </a:xfrm>
          <a:prstGeom prst="rect">
            <a:avLst/>
          </a:prstGeom>
          <a:no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spAutoFit/>
            <a:scene3d>
              <a:camera prst="orthographicFront"/>
              <a:lightRig rig="harsh" dir="t"/>
            </a:scene3d>
            <a:sp3d extrusionH="57150" prstMaterial="matte">
              <a:bevelT w="63500" h="12700" prst="angle"/>
              <a:contourClr>
                <a:schemeClr val="bg1">
                  <a:lumMod val="65000"/>
                </a:schemeClr>
              </a:contourClr>
            </a:sp3d>
          </a:bodyPr>
          <a:lstStyle/>
          <a:p>
            <a:pPr marL="465138" lvl="0" indent="-465138" algn="just">
              <a:buFont typeface="Wingdings" panose="05000000000000000000" pitchFamily="2" charset="2"/>
              <a:buChar char="Ø"/>
            </a:pPr>
            <a:r>
              <a:rPr lang="en-US" sz="2400" b="1" dirty="0">
                <a:ln/>
                <a:solidFill>
                  <a:sysClr val="windowText" lastClr="000000"/>
                </a:solidFill>
                <a:latin typeface="Arial" panose="020B0604020202020204" pitchFamily="34" charset="0"/>
                <a:ea typeface="Calibri" panose="020F0502020204030204" pitchFamily="34" charset="0"/>
                <a:cs typeface="Arial" panose="020B0604020202020204" pitchFamily="34" charset="0"/>
              </a:rPr>
              <a:t>Second, We Must Probe the Bible Consistently.</a:t>
            </a:r>
            <a:endParaRPr kumimoji="0" lang="en-US" sz="2400" b="1" i="0" u="none" strike="noStrike" kern="1200" cap="none" spc="0" normalizeH="0" baseline="0" noProof="0" dirty="0">
              <a:ln/>
              <a:solidFill>
                <a:sysClr val="windowText" lastClr="000000"/>
              </a:solidFill>
              <a:effectLst/>
              <a:uLnTx/>
              <a:uFillTx/>
              <a:latin typeface="Arial" panose="020B0604020202020204" pitchFamily="34" charset="0"/>
              <a:ea typeface="Calibri" panose="020F0502020204030204" pitchFamily="34" charset="0"/>
              <a:cs typeface="Arial" panose="020B0604020202020204" pitchFamily="34" charset="0"/>
            </a:endParaRPr>
          </a:p>
        </p:txBody>
      </p:sp>
      <p:pic>
        <p:nvPicPr>
          <p:cNvPr id="7" name="Picture 6"/>
          <p:cNvPicPr>
            <a:picLocks noChangeAspect="1"/>
          </p:cNvPicPr>
          <p:nvPr/>
        </p:nvPicPr>
        <p:blipFill>
          <a:blip r:embed="rId2"/>
          <a:stretch>
            <a:fillRect/>
          </a:stretch>
        </p:blipFill>
        <p:spPr>
          <a:xfrm>
            <a:off x="6354424" y="-2225"/>
            <a:ext cx="2789576" cy="2004446"/>
          </a:xfrm>
          <a:prstGeom prst="rect">
            <a:avLst/>
          </a:prstGeom>
          <a:ln>
            <a:solidFill>
              <a:schemeClr val="tx1"/>
            </a:solidFill>
          </a:ln>
        </p:spPr>
      </p:pic>
      <p:pic>
        <p:nvPicPr>
          <p:cNvPr id="2056" name="Picture 8" descr="Image result for Bibl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2" y="-2226"/>
            <a:ext cx="2804817" cy="2004446"/>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704536" y="3758472"/>
            <a:ext cx="7958553" cy="830997"/>
          </a:xfrm>
          <a:prstGeom prst="rect">
            <a:avLst/>
          </a:prstGeom>
          <a:noFill/>
        </p:spPr>
        <p:txBody>
          <a:bodyPr wrap="square" rtlCol="0">
            <a:spAutoFit/>
          </a:bodyPr>
          <a:lstStyle/>
          <a:p>
            <a:pPr marL="457200" lvl="0" indent="-457200"/>
            <a:r>
              <a:rPr lang="en-US" sz="2400" b="1" dirty="0">
                <a:solidFill>
                  <a:prstClr val="black"/>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rPr>
              <a:t>2 Timothy 2:15 (NIV, ESV, RSV, NRSV) </a:t>
            </a:r>
            <a:endParaRPr lang="en-US" sz="2400" dirty="0">
              <a:solidFill>
                <a:prstClr val="black"/>
              </a:solidFill>
              <a:effectLst>
                <a:outerShdw blurRad="38100" dist="38100" dir="2700000" algn="tl">
                  <a:srgbClr val="000000">
                    <a:alpha val="43137"/>
                  </a:srgbClr>
                </a:outerShdw>
              </a:effectLst>
              <a:latin typeface="Arial" panose="020B0604020202020204" pitchFamily="34" charset="0"/>
              <a:ea typeface="Calibri" panose="020F0502020204030204" pitchFamily="34" charset="0"/>
            </a:endParaRPr>
          </a:p>
          <a:p>
            <a:pPr lvl="0"/>
            <a:r>
              <a:rPr lang="en-US" sz="2400" dirty="0">
                <a:solidFill>
                  <a:prstClr val="black"/>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rPr>
              <a:t>15  Do your best to present yourself to God as one approved…</a:t>
            </a:r>
          </a:p>
        </p:txBody>
      </p:sp>
      <p:sp>
        <p:nvSpPr>
          <p:cNvPr id="11" name="TextBox 10"/>
          <p:cNvSpPr txBox="1"/>
          <p:nvPr/>
        </p:nvSpPr>
        <p:spPr>
          <a:xfrm>
            <a:off x="704537" y="4670638"/>
            <a:ext cx="7958553" cy="830997"/>
          </a:xfrm>
          <a:prstGeom prst="rect">
            <a:avLst/>
          </a:prstGeom>
          <a:noFill/>
        </p:spPr>
        <p:txBody>
          <a:bodyPr wrap="square" rtlCol="0">
            <a:spAutoFit/>
          </a:bodyPr>
          <a:lstStyle/>
          <a:p>
            <a:pPr marL="457200" lvl="0" indent="-457200"/>
            <a:r>
              <a:rPr lang="en-US" sz="2400" b="1" dirty="0"/>
              <a:t>2 </a:t>
            </a:r>
            <a:r>
              <a:rPr lang="en-US" sz="2400" b="1" dirty="0">
                <a:effectLst>
                  <a:outerShdw blurRad="38100" dist="38100" dir="2700000" algn="tl">
                    <a:srgbClr val="000000">
                      <a:alpha val="43137"/>
                    </a:srgbClr>
                  </a:outerShdw>
                </a:effectLst>
              </a:rPr>
              <a:t>Timothy</a:t>
            </a:r>
            <a:r>
              <a:rPr lang="en-US" sz="2400" b="1" dirty="0"/>
              <a:t> 2:15 (NKJV, NASB, ASV,  Etc.)</a:t>
            </a:r>
          </a:p>
          <a:p>
            <a:pPr marL="457200" lvl="0" indent="-457200"/>
            <a:r>
              <a:rPr lang="en-US" sz="2400" baseline="30000" dirty="0"/>
              <a:t>15 </a:t>
            </a:r>
            <a:r>
              <a:rPr lang="en-US" sz="2400" dirty="0"/>
              <a:t> Be diligent to present yourself approved to God…</a:t>
            </a:r>
            <a:endParaRPr lang="en-US" sz="2400" spc="-100" dirty="0">
              <a:solidFill>
                <a:prstClr val="black"/>
              </a:solidFill>
              <a:latin typeface="Calibri" panose="020F0502020204030204" pitchFamily="34" charset="0"/>
              <a:ea typeface="Calibri" panose="020F0502020204030204" pitchFamily="34" charset="0"/>
            </a:endParaRPr>
          </a:p>
        </p:txBody>
      </p:sp>
      <p:sp>
        <p:nvSpPr>
          <p:cNvPr id="13" name="TextBox 12"/>
          <p:cNvSpPr txBox="1"/>
          <p:nvPr/>
        </p:nvSpPr>
        <p:spPr>
          <a:xfrm>
            <a:off x="704537" y="5668291"/>
            <a:ext cx="7958553" cy="83099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pPr lvl="0"/>
            <a:r>
              <a:rPr lang="en-US" sz="2400" b="1" dirty="0"/>
              <a:t>2 Timothy 2:15 (KJV) </a:t>
            </a:r>
            <a:br>
              <a:rPr lang="en-US" sz="2400" dirty="0"/>
            </a:br>
            <a:r>
              <a:rPr lang="en-US" sz="2400" baseline="30000" dirty="0"/>
              <a:t>15 </a:t>
            </a:r>
            <a:r>
              <a:rPr lang="en-US" sz="2400" dirty="0"/>
              <a:t> Study to shew thyself approved unto God…</a:t>
            </a:r>
            <a:endParaRPr lang="en-US" sz="2400" spc="-100" dirty="0">
              <a:solidFill>
                <a:prstClr val="black"/>
              </a:solidFill>
              <a:latin typeface="Calibri" panose="020F0502020204030204" pitchFamily="34" charset="0"/>
              <a:ea typeface="Calibri" panose="020F0502020204030204" pitchFamily="34" charset="0"/>
            </a:endParaRPr>
          </a:p>
        </p:txBody>
      </p:sp>
    </p:spTree>
    <p:extLst>
      <p:ext uri="{BB962C8B-B14F-4D97-AF65-F5344CB8AC3E}">
        <p14:creationId xmlns:p14="http://schemas.microsoft.com/office/powerpoint/2010/main" val="330535088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p:cTn id="12" dur="500" fill="hold"/>
                                        <p:tgtEl>
                                          <p:spTgt spid="2"/>
                                        </p:tgtEl>
                                        <p:attrNameLst>
                                          <p:attrName>ppt_w</p:attrName>
                                        </p:attrNameLst>
                                      </p:cBhvr>
                                      <p:tavLst>
                                        <p:tav tm="0">
                                          <p:val>
                                            <p:fltVal val="0"/>
                                          </p:val>
                                        </p:tav>
                                        <p:tav tm="100000">
                                          <p:val>
                                            <p:strVal val="#ppt_w"/>
                                          </p:val>
                                        </p:tav>
                                      </p:tavLst>
                                    </p:anim>
                                    <p:anim calcmode="lin" valueType="num">
                                      <p:cBhvr>
                                        <p:cTn id="13" dur="500" fill="hold"/>
                                        <p:tgtEl>
                                          <p:spTgt spid="2"/>
                                        </p:tgtEl>
                                        <p:attrNameLst>
                                          <p:attrName>ppt_h</p:attrName>
                                        </p:attrNameLst>
                                      </p:cBhvr>
                                      <p:tavLst>
                                        <p:tav tm="0">
                                          <p:val>
                                            <p:fltVal val="0"/>
                                          </p:val>
                                        </p:tav>
                                        <p:tav tm="100000">
                                          <p:val>
                                            <p:strVal val="#ppt_h"/>
                                          </p:val>
                                        </p:tav>
                                      </p:tavLst>
                                    </p:anim>
                                    <p:animEffect transition="in" filter="fade">
                                      <p:cBhvr>
                                        <p:cTn id="14" dur="500"/>
                                        <p:tgtEl>
                                          <p:spTgt spid="2"/>
                                        </p:tgtEl>
                                      </p:cBhvr>
                                    </p:animEffect>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p:cTn id="19" dur="500" fill="hold"/>
                                        <p:tgtEl>
                                          <p:spTgt spid="11"/>
                                        </p:tgtEl>
                                        <p:attrNameLst>
                                          <p:attrName>ppt_w</p:attrName>
                                        </p:attrNameLst>
                                      </p:cBhvr>
                                      <p:tavLst>
                                        <p:tav tm="0">
                                          <p:val>
                                            <p:fltVal val="0"/>
                                          </p:val>
                                        </p:tav>
                                        <p:tav tm="100000">
                                          <p:val>
                                            <p:strVal val="#ppt_w"/>
                                          </p:val>
                                        </p:tav>
                                      </p:tavLst>
                                    </p:anim>
                                    <p:anim calcmode="lin" valueType="num">
                                      <p:cBhvr>
                                        <p:cTn id="20" dur="500" fill="hold"/>
                                        <p:tgtEl>
                                          <p:spTgt spid="11"/>
                                        </p:tgtEl>
                                        <p:attrNameLst>
                                          <p:attrName>ppt_h</p:attrName>
                                        </p:attrNameLst>
                                      </p:cBhvr>
                                      <p:tavLst>
                                        <p:tav tm="0">
                                          <p:val>
                                            <p:fltVal val="0"/>
                                          </p:val>
                                        </p:tav>
                                        <p:tav tm="100000">
                                          <p:val>
                                            <p:strVal val="#ppt_h"/>
                                          </p:val>
                                        </p:tav>
                                      </p:tavLst>
                                    </p:anim>
                                    <p:animEffect transition="in" filter="fade">
                                      <p:cBhvr>
                                        <p:cTn id="21" dur="500"/>
                                        <p:tgtEl>
                                          <p:spTgt spid="11"/>
                                        </p:tgtEl>
                                      </p:cBhvr>
                                    </p:animEffect>
                                  </p:childTnLst>
                                </p:cTn>
                              </p:par>
                            </p:childTnLst>
                          </p:cTn>
                        </p:par>
                      </p:childTnLst>
                    </p:cTn>
                  </p:par>
                  <p:par>
                    <p:cTn id="22" fill="hold">
                      <p:stCondLst>
                        <p:cond delay="indefinite"/>
                      </p:stCondLst>
                      <p:childTnLst>
                        <p:par>
                          <p:cTn id="23" fill="hold">
                            <p:stCondLst>
                              <p:cond delay="0"/>
                            </p:stCondLst>
                            <p:childTnLst>
                              <p:par>
                                <p:cTn id="24" presetID="53" presetClass="entr" presetSubtype="16" fill="hold" grpId="0" nodeType="clickEffect">
                                  <p:stCondLst>
                                    <p:cond delay="0"/>
                                  </p:stCondLst>
                                  <p:childTnLst>
                                    <p:set>
                                      <p:cBhvr>
                                        <p:cTn id="25" dur="1" fill="hold">
                                          <p:stCondLst>
                                            <p:cond delay="0"/>
                                          </p:stCondLst>
                                        </p:cTn>
                                        <p:tgtEl>
                                          <p:spTgt spid="13"/>
                                        </p:tgtEl>
                                        <p:attrNameLst>
                                          <p:attrName>style.visibility</p:attrName>
                                        </p:attrNameLst>
                                      </p:cBhvr>
                                      <p:to>
                                        <p:strVal val="visible"/>
                                      </p:to>
                                    </p:set>
                                    <p:anim calcmode="lin" valueType="num">
                                      <p:cBhvr>
                                        <p:cTn id="26" dur="500" fill="hold"/>
                                        <p:tgtEl>
                                          <p:spTgt spid="13"/>
                                        </p:tgtEl>
                                        <p:attrNameLst>
                                          <p:attrName>ppt_w</p:attrName>
                                        </p:attrNameLst>
                                      </p:cBhvr>
                                      <p:tavLst>
                                        <p:tav tm="0">
                                          <p:val>
                                            <p:fltVal val="0"/>
                                          </p:val>
                                        </p:tav>
                                        <p:tav tm="100000">
                                          <p:val>
                                            <p:strVal val="#ppt_w"/>
                                          </p:val>
                                        </p:tav>
                                      </p:tavLst>
                                    </p:anim>
                                    <p:anim calcmode="lin" valueType="num">
                                      <p:cBhvr>
                                        <p:cTn id="27" dur="500" fill="hold"/>
                                        <p:tgtEl>
                                          <p:spTgt spid="13"/>
                                        </p:tgtEl>
                                        <p:attrNameLst>
                                          <p:attrName>ppt_h</p:attrName>
                                        </p:attrNameLst>
                                      </p:cBhvr>
                                      <p:tavLst>
                                        <p:tav tm="0">
                                          <p:val>
                                            <p:fltVal val="0"/>
                                          </p:val>
                                        </p:tav>
                                        <p:tav tm="100000">
                                          <p:val>
                                            <p:strVal val="#ppt_h"/>
                                          </p:val>
                                        </p:tav>
                                      </p:tavLst>
                                    </p:anim>
                                    <p:animEffect transition="in" filter="fade">
                                      <p:cBhvr>
                                        <p:cTn id="28"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2" grpId="0"/>
      <p:bldP spid="11" grpId="0"/>
      <p:bldP spid="13"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TextBox 11"/>
          <p:cNvSpPr txBox="1"/>
          <p:nvPr/>
        </p:nvSpPr>
        <p:spPr>
          <a:xfrm>
            <a:off x="2818151" y="203979"/>
            <a:ext cx="3507698" cy="1631216"/>
          </a:xfrm>
          <a:prstGeom prst="rect">
            <a:avLst/>
          </a:prstGeom>
          <a:noFill/>
        </p:spPr>
        <p:txBody>
          <a:bodyPr wrap="square" rtlCol="0" anchor="ctr" anchorCtr="0">
            <a:spAutoFit/>
          </a:bodyPr>
          <a:lstStyle/>
          <a:p>
            <a:pPr marL="0" marR="0" lvl="0" indent="0" algn="ctr" defTabSz="457200" rtl="0" eaLnBrk="1" fontAlgn="auto" latinLnBrk="0" hangingPunct="1">
              <a:lnSpc>
                <a:spcPts val="6000"/>
              </a:lnSpc>
              <a:spcBef>
                <a:spcPts val="0"/>
              </a:spcBef>
              <a:spcAft>
                <a:spcPts val="0"/>
              </a:spcAft>
              <a:buClrTx/>
              <a:buSzTx/>
              <a:buFontTx/>
              <a:buNone/>
              <a:tabLst/>
              <a:defRPr/>
            </a:pPr>
            <a:r>
              <a:rPr kumimoji="0" lang="en-US" sz="6000" b="0"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Gabriola" panose="04040605051002020D02" pitchFamily="82" charset="0"/>
                <a:ea typeface="+mn-ea"/>
                <a:cs typeface="+mn-cs"/>
              </a:rPr>
              <a:t>Drawing Near </a:t>
            </a:r>
          </a:p>
          <a:p>
            <a:pPr marL="0" marR="0" lvl="0" indent="0" algn="ctr" defTabSz="457200" rtl="0" eaLnBrk="1" fontAlgn="auto" latinLnBrk="0" hangingPunct="1">
              <a:lnSpc>
                <a:spcPts val="6000"/>
              </a:lnSpc>
              <a:spcBef>
                <a:spcPts val="0"/>
              </a:spcBef>
              <a:spcAft>
                <a:spcPts val="0"/>
              </a:spcAft>
              <a:buClrTx/>
              <a:buSzTx/>
              <a:buFontTx/>
              <a:buNone/>
              <a:tabLst/>
              <a:defRPr/>
            </a:pPr>
            <a:r>
              <a:rPr kumimoji="0" lang="en-US" sz="6000" b="0"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Gabriola" panose="04040605051002020D02" pitchFamily="82" charset="0"/>
                <a:ea typeface="+mn-ea"/>
                <a:cs typeface="+mn-cs"/>
              </a:rPr>
              <a:t>to God</a:t>
            </a:r>
          </a:p>
        </p:txBody>
      </p:sp>
      <p:sp>
        <p:nvSpPr>
          <p:cNvPr id="4" name="TextBox 3"/>
          <p:cNvSpPr txBox="1"/>
          <p:nvPr/>
        </p:nvSpPr>
        <p:spPr>
          <a:xfrm>
            <a:off x="-15241" y="2002220"/>
            <a:ext cx="9159241" cy="923330"/>
          </a:xfrm>
          <a:prstGeom prst="rect">
            <a:avLst/>
          </a:prstGeom>
          <a:solidFill>
            <a:srgbClr val="849AAE"/>
          </a:solidFill>
          <a:ln>
            <a:solidFill>
              <a:schemeClr val="tx1"/>
            </a:solidFill>
          </a:ln>
        </p:spPr>
        <p:txBody>
          <a:bodyPr wrap="square" rtlCol="0" anchor="ctr" anchorCtr="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5400" b="0" i="0" u="none" strike="noStrike" kern="1200" cap="none" spc="0" normalizeH="0" baseline="0" noProof="0" dirty="0">
                <a:ln w="0"/>
                <a:solidFill>
                  <a:prstClr val="black"/>
                </a:solidFill>
                <a:effectLst>
                  <a:outerShdw blurRad="50800" dist="38100" dir="10800000" algn="r" rotWithShape="0">
                    <a:prstClr val="black">
                      <a:alpha val="40000"/>
                    </a:prstClr>
                  </a:outerShdw>
                </a:effectLst>
                <a:uLnTx/>
                <a:uFillTx/>
                <a:latin typeface="Felix Titling" panose="04060505060202020A04" pitchFamily="82" charset="0"/>
                <a:ea typeface="+mn-ea"/>
                <a:cs typeface="+mn-cs"/>
              </a:rPr>
              <a:t>Balance Bible Study</a:t>
            </a:r>
          </a:p>
        </p:txBody>
      </p:sp>
      <p:sp>
        <p:nvSpPr>
          <p:cNvPr id="10" name="TextBox 9"/>
          <p:cNvSpPr txBox="1"/>
          <p:nvPr/>
        </p:nvSpPr>
        <p:spPr>
          <a:xfrm>
            <a:off x="239486" y="3211320"/>
            <a:ext cx="8423605" cy="461665"/>
          </a:xfrm>
          <a:prstGeom prst="rect">
            <a:avLst/>
          </a:prstGeom>
          <a:no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spAutoFit/>
            <a:scene3d>
              <a:camera prst="orthographicFront"/>
              <a:lightRig rig="harsh" dir="t"/>
            </a:scene3d>
            <a:sp3d extrusionH="57150" prstMaterial="matte">
              <a:bevelT w="63500" h="12700" prst="angle"/>
              <a:contourClr>
                <a:schemeClr val="bg1">
                  <a:lumMod val="65000"/>
                </a:schemeClr>
              </a:contourClr>
            </a:sp3d>
          </a:bodyPr>
          <a:lstStyle/>
          <a:p>
            <a:pPr marL="457200" lvl="0" indent="-457200" algn="just">
              <a:buFont typeface="Wingdings" panose="05000000000000000000" pitchFamily="2" charset="2"/>
              <a:buChar char="Ø"/>
            </a:pPr>
            <a:r>
              <a:rPr lang="en-US" sz="2400" b="1" dirty="0">
                <a:ln/>
                <a:solidFill>
                  <a:sysClr val="windowText" lastClr="000000"/>
                </a:solidFill>
                <a:latin typeface="Arial" panose="020B0604020202020204" pitchFamily="34" charset="0"/>
                <a:ea typeface="Calibri" panose="020F0502020204030204" pitchFamily="34" charset="0"/>
                <a:cs typeface="Arial" panose="020B0604020202020204" pitchFamily="34" charset="0"/>
              </a:rPr>
              <a:t>Second, We Must Probe the Bible Consistently.</a:t>
            </a:r>
            <a:endParaRPr kumimoji="0" lang="en-US" sz="2400" b="1" i="0" u="none" strike="noStrike" kern="1200" cap="none" spc="0" normalizeH="0" baseline="0" noProof="0" dirty="0">
              <a:ln/>
              <a:solidFill>
                <a:sysClr val="windowText" lastClr="000000"/>
              </a:solidFill>
              <a:effectLst/>
              <a:uLnTx/>
              <a:uFillTx/>
              <a:latin typeface="Arial" panose="020B0604020202020204" pitchFamily="34" charset="0"/>
              <a:ea typeface="Calibri" panose="020F0502020204030204" pitchFamily="34" charset="0"/>
              <a:cs typeface="Arial" panose="020B0604020202020204" pitchFamily="34" charset="0"/>
            </a:endParaRPr>
          </a:p>
        </p:txBody>
      </p:sp>
      <p:pic>
        <p:nvPicPr>
          <p:cNvPr id="7" name="Picture 6"/>
          <p:cNvPicPr>
            <a:picLocks noChangeAspect="1"/>
          </p:cNvPicPr>
          <p:nvPr/>
        </p:nvPicPr>
        <p:blipFill>
          <a:blip r:embed="rId2"/>
          <a:stretch>
            <a:fillRect/>
          </a:stretch>
        </p:blipFill>
        <p:spPr>
          <a:xfrm>
            <a:off x="6354424" y="-2225"/>
            <a:ext cx="2789576" cy="2004446"/>
          </a:xfrm>
          <a:prstGeom prst="rect">
            <a:avLst/>
          </a:prstGeom>
          <a:ln>
            <a:solidFill>
              <a:schemeClr val="tx1"/>
            </a:solidFill>
          </a:ln>
        </p:spPr>
      </p:pic>
      <p:pic>
        <p:nvPicPr>
          <p:cNvPr id="2056" name="Picture 8" descr="Image result for Bibl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2" y="-2226"/>
            <a:ext cx="2804817" cy="2004446"/>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494676" y="3839641"/>
            <a:ext cx="8168416" cy="1200329"/>
          </a:xfrm>
          <a:prstGeom prst="rect">
            <a:avLst/>
          </a:prstGeom>
          <a:noFill/>
        </p:spPr>
        <p:txBody>
          <a:bodyPr wrap="square" rtlCol="0">
            <a:spAutoFit/>
          </a:bodyPr>
          <a:lstStyle/>
          <a:p>
            <a:pPr marL="457200" marR="0" indent="-457200" algn="just">
              <a:spcBef>
                <a:spcPts val="0"/>
              </a:spcBef>
              <a:spcAft>
                <a:spcPts val="0"/>
              </a:spcAft>
            </a:pPr>
            <a:r>
              <a:rPr lang="en-US" sz="2400" b="1"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rPr>
              <a:t>Romans 10:17 (ESV) </a:t>
            </a:r>
            <a:endParaRPr lang="en-US" sz="2400" dirty="0">
              <a:effectLst>
                <a:outerShdw blurRad="38100" dist="38100" dir="2700000" algn="tl">
                  <a:srgbClr val="000000">
                    <a:alpha val="43137"/>
                  </a:srgbClr>
                </a:outerShdw>
              </a:effectLst>
              <a:latin typeface="Arial" panose="020B0604020202020204" pitchFamily="34" charset="0"/>
              <a:ea typeface="Calibri" panose="020F0502020204030204" pitchFamily="34" charset="0"/>
            </a:endParaRPr>
          </a:p>
          <a:p>
            <a:pPr algn="just"/>
            <a:r>
              <a:rPr lang="en-US" sz="2400"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rPr>
              <a:t>17  So faith comes from hearing, and hearing through the word of Christ.</a:t>
            </a:r>
            <a:r>
              <a:rPr lang="en-US" sz="2400" dirty="0">
                <a:effectLst>
                  <a:outerShdw blurRad="38100" dist="38100" dir="2700000" algn="tl">
                    <a:srgbClr val="000000">
                      <a:alpha val="43137"/>
                    </a:srgbClr>
                  </a:outerShdw>
                </a:effectLst>
                <a:latin typeface="Arial" panose="020B0604020202020204" pitchFamily="34" charset="0"/>
                <a:ea typeface="Calibri" panose="020F0502020204030204" pitchFamily="34" charset="0"/>
              </a:rPr>
              <a:t> </a:t>
            </a:r>
            <a:endParaRPr kumimoji="0" lang="en-US" sz="2400" b="0"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Arial" panose="020B0604020202020204" pitchFamily="34" charset="0"/>
              <a:ea typeface="Calibri" panose="020F0502020204030204" pitchFamily="34" charset="0"/>
            </a:endParaRPr>
          </a:p>
        </p:txBody>
      </p:sp>
    </p:spTree>
    <p:extLst>
      <p:ext uri="{BB962C8B-B14F-4D97-AF65-F5344CB8AC3E}">
        <p14:creationId xmlns:p14="http://schemas.microsoft.com/office/powerpoint/2010/main" val="216266180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TextBox 11"/>
          <p:cNvSpPr txBox="1"/>
          <p:nvPr/>
        </p:nvSpPr>
        <p:spPr>
          <a:xfrm>
            <a:off x="2818151" y="203979"/>
            <a:ext cx="3507698" cy="1631216"/>
          </a:xfrm>
          <a:prstGeom prst="rect">
            <a:avLst/>
          </a:prstGeom>
          <a:noFill/>
        </p:spPr>
        <p:txBody>
          <a:bodyPr wrap="square" rtlCol="0" anchor="ctr" anchorCtr="0">
            <a:spAutoFit/>
          </a:bodyPr>
          <a:lstStyle/>
          <a:p>
            <a:pPr marL="0" marR="0" lvl="0" indent="0" algn="ctr" defTabSz="457200" rtl="0" eaLnBrk="1" fontAlgn="auto" latinLnBrk="0" hangingPunct="1">
              <a:lnSpc>
                <a:spcPts val="6000"/>
              </a:lnSpc>
              <a:spcBef>
                <a:spcPts val="0"/>
              </a:spcBef>
              <a:spcAft>
                <a:spcPts val="0"/>
              </a:spcAft>
              <a:buClrTx/>
              <a:buSzTx/>
              <a:buFontTx/>
              <a:buNone/>
              <a:tabLst/>
              <a:defRPr/>
            </a:pPr>
            <a:r>
              <a:rPr kumimoji="0" lang="en-US" sz="6000" b="0"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Gabriola" panose="04040605051002020D02" pitchFamily="82" charset="0"/>
                <a:ea typeface="+mn-ea"/>
                <a:cs typeface="+mn-cs"/>
              </a:rPr>
              <a:t>Drawing Near </a:t>
            </a:r>
          </a:p>
          <a:p>
            <a:pPr marL="0" marR="0" lvl="0" indent="0" algn="ctr" defTabSz="457200" rtl="0" eaLnBrk="1" fontAlgn="auto" latinLnBrk="0" hangingPunct="1">
              <a:lnSpc>
                <a:spcPts val="6000"/>
              </a:lnSpc>
              <a:spcBef>
                <a:spcPts val="0"/>
              </a:spcBef>
              <a:spcAft>
                <a:spcPts val="0"/>
              </a:spcAft>
              <a:buClrTx/>
              <a:buSzTx/>
              <a:buFontTx/>
              <a:buNone/>
              <a:tabLst/>
              <a:defRPr/>
            </a:pPr>
            <a:r>
              <a:rPr kumimoji="0" lang="en-US" sz="6000" b="0"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Gabriola" panose="04040605051002020D02" pitchFamily="82" charset="0"/>
                <a:ea typeface="+mn-ea"/>
                <a:cs typeface="+mn-cs"/>
              </a:rPr>
              <a:t>to God</a:t>
            </a:r>
          </a:p>
        </p:txBody>
      </p:sp>
      <p:sp>
        <p:nvSpPr>
          <p:cNvPr id="4" name="TextBox 3"/>
          <p:cNvSpPr txBox="1"/>
          <p:nvPr/>
        </p:nvSpPr>
        <p:spPr>
          <a:xfrm>
            <a:off x="-15241" y="2002220"/>
            <a:ext cx="9159241" cy="923330"/>
          </a:xfrm>
          <a:prstGeom prst="rect">
            <a:avLst/>
          </a:prstGeom>
          <a:solidFill>
            <a:srgbClr val="849AAE"/>
          </a:solidFill>
          <a:ln>
            <a:solidFill>
              <a:schemeClr val="tx1"/>
            </a:solidFill>
          </a:ln>
        </p:spPr>
        <p:txBody>
          <a:bodyPr wrap="square" rtlCol="0" anchor="ctr" anchorCtr="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5400" b="0" i="0" u="none" strike="noStrike" kern="1200" cap="none" spc="0" normalizeH="0" baseline="0" noProof="0" dirty="0">
                <a:ln w="0"/>
                <a:solidFill>
                  <a:prstClr val="black"/>
                </a:solidFill>
                <a:effectLst>
                  <a:outerShdw blurRad="50800" dist="38100" dir="10800000" algn="r" rotWithShape="0">
                    <a:prstClr val="black">
                      <a:alpha val="40000"/>
                    </a:prstClr>
                  </a:outerShdw>
                </a:effectLst>
                <a:uLnTx/>
                <a:uFillTx/>
                <a:latin typeface="Felix Titling" panose="04060505060202020A04" pitchFamily="82" charset="0"/>
                <a:ea typeface="+mn-ea"/>
                <a:cs typeface="+mn-cs"/>
              </a:rPr>
              <a:t>Balance Bible Study</a:t>
            </a:r>
          </a:p>
        </p:txBody>
      </p:sp>
      <p:sp>
        <p:nvSpPr>
          <p:cNvPr id="10" name="TextBox 9"/>
          <p:cNvSpPr txBox="1"/>
          <p:nvPr/>
        </p:nvSpPr>
        <p:spPr>
          <a:xfrm>
            <a:off x="239486" y="3211320"/>
            <a:ext cx="8423605" cy="461665"/>
          </a:xfrm>
          <a:prstGeom prst="rect">
            <a:avLst/>
          </a:prstGeom>
          <a:no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spAutoFit/>
            <a:scene3d>
              <a:camera prst="orthographicFront"/>
              <a:lightRig rig="harsh" dir="t"/>
            </a:scene3d>
            <a:sp3d extrusionH="57150" prstMaterial="matte">
              <a:bevelT w="63500" h="12700" prst="angle"/>
              <a:contourClr>
                <a:schemeClr val="bg1">
                  <a:lumMod val="65000"/>
                </a:schemeClr>
              </a:contourClr>
            </a:sp3d>
          </a:bodyPr>
          <a:lstStyle/>
          <a:p>
            <a:pPr marL="457200" lvl="0" indent="-457200" algn="just">
              <a:buFont typeface="Wingdings" panose="05000000000000000000" pitchFamily="2" charset="2"/>
              <a:buChar char="Ø"/>
            </a:pPr>
            <a:r>
              <a:rPr lang="en-US" sz="2400" b="1" dirty="0">
                <a:ln/>
                <a:solidFill>
                  <a:sysClr val="windowText" lastClr="000000"/>
                </a:solidFill>
                <a:latin typeface="Arial" panose="020B0604020202020204" pitchFamily="34" charset="0"/>
                <a:ea typeface="Calibri" panose="020F0502020204030204" pitchFamily="34" charset="0"/>
                <a:cs typeface="Arial" panose="020B0604020202020204" pitchFamily="34" charset="0"/>
              </a:rPr>
              <a:t>Second, We Must Probe the Bible Consistently.</a:t>
            </a:r>
            <a:endParaRPr kumimoji="0" lang="en-US" sz="2400" b="1" i="0" u="none" strike="noStrike" kern="1200" cap="none" spc="0" normalizeH="0" baseline="0" noProof="0" dirty="0">
              <a:ln/>
              <a:solidFill>
                <a:sysClr val="windowText" lastClr="000000"/>
              </a:solidFill>
              <a:effectLst/>
              <a:uLnTx/>
              <a:uFillTx/>
              <a:latin typeface="Arial" panose="020B0604020202020204" pitchFamily="34" charset="0"/>
              <a:ea typeface="Calibri" panose="020F0502020204030204" pitchFamily="34" charset="0"/>
              <a:cs typeface="Arial" panose="020B0604020202020204" pitchFamily="34" charset="0"/>
            </a:endParaRPr>
          </a:p>
        </p:txBody>
      </p:sp>
      <p:pic>
        <p:nvPicPr>
          <p:cNvPr id="7" name="Picture 6"/>
          <p:cNvPicPr>
            <a:picLocks noChangeAspect="1"/>
          </p:cNvPicPr>
          <p:nvPr/>
        </p:nvPicPr>
        <p:blipFill>
          <a:blip r:embed="rId2"/>
          <a:stretch>
            <a:fillRect/>
          </a:stretch>
        </p:blipFill>
        <p:spPr>
          <a:xfrm>
            <a:off x="6354424" y="-2225"/>
            <a:ext cx="2789576" cy="2004446"/>
          </a:xfrm>
          <a:prstGeom prst="rect">
            <a:avLst/>
          </a:prstGeom>
          <a:ln>
            <a:solidFill>
              <a:schemeClr val="tx1"/>
            </a:solidFill>
          </a:ln>
        </p:spPr>
      </p:pic>
      <p:pic>
        <p:nvPicPr>
          <p:cNvPr id="2056" name="Picture 8" descr="Image result for Bibl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2" y="-2226"/>
            <a:ext cx="2804817" cy="2004446"/>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494676" y="3839641"/>
            <a:ext cx="8168416" cy="2782813"/>
          </a:xfrm>
          <a:prstGeom prst="rect">
            <a:avLst/>
          </a:prstGeom>
          <a:noFill/>
        </p:spPr>
        <p:txBody>
          <a:bodyPr wrap="square" rtlCol="0">
            <a:spAutoFit/>
          </a:bodyPr>
          <a:lstStyle/>
          <a:p>
            <a:pPr marL="457200" marR="0" indent="-457200" algn="ctr">
              <a:spcBef>
                <a:spcPts val="0"/>
              </a:spcBef>
              <a:spcAft>
                <a:spcPts val="600"/>
              </a:spcAft>
            </a:pPr>
            <a:r>
              <a:rPr lang="en-US" sz="1600" dirty="0">
                <a:effectLst>
                  <a:outerShdw blurRad="38100" dist="38100" dir="2700000" algn="tl">
                    <a:srgbClr val="000000">
                      <a:alpha val="43137"/>
                    </a:srgbClr>
                  </a:outerShdw>
                </a:effectLst>
                <a:latin typeface="Arial" panose="020B0604020202020204" pitchFamily="34" charset="0"/>
                <a:ea typeface="Calibri" panose="020F0502020204030204" pitchFamily="34" charset="0"/>
              </a:rPr>
              <a:t> </a:t>
            </a:r>
            <a:r>
              <a:rPr lang="en-US" sz="2400" dirty="0">
                <a:effectLst>
                  <a:outerShdw blurRad="38100" dist="38100" dir="2700000" algn="tl">
                    <a:srgbClr val="000000">
                      <a:alpha val="43137"/>
                    </a:srgbClr>
                  </a:outerShdw>
                </a:effectLst>
              </a:rPr>
              <a:t>	 </a:t>
            </a:r>
            <a:r>
              <a:rPr lang="en-US" sz="2400" b="1" dirty="0">
                <a:effectLst>
                  <a:outerShdw blurRad="38100" dist="38100" dir="2700000" algn="tl">
                    <a:srgbClr val="000000">
                      <a:alpha val="43137"/>
                    </a:srgbClr>
                  </a:outerShdw>
                </a:effectLst>
                <a:latin typeface="Arial" panose="020B0604020202020204" pitchFamily="34" charset="0"/>
                <a:ea typeface="Calibri" panose="020F0502020204030204" pitchFamily="34" charset="0"/>
                <a:cs typeface="Arial" panose="020B0604020202020204" pitchFamily="34" charset="0"/>
              </a:rPr>
              <a:t>The Average Will Spend...</a:t>
            </a:r>
            <a:endParaRPr lang="en-US" sz="2400"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marL="342900" lvl="0" indent="-342900">
              <a:lnSpc>
                <a:spcPts val="2500"/>
              </a:lnSpc>
              <a:buFont typeface="Symbol" panose="05050102010706020507" pitchFamily="18" charset="2"/>
              <a:buChar char=""/>
            </a:pPr>
            <a:r>
              <a:rPr lang="en-US" sz="2400" dirty="0">
                <a:effectLst>
                  <a:outerShdw blurRad="38100" dist="38100" dir="2700000" algn="tl">
                    <a:srgbClr val="000000">
                      <a:alpha val="43137"/>
                    </a:srgbClr>
                  </a:outerShdw>
                </a:effectLst>
                <a:latin typeface="Arial" panose="020B0604020202020204" pitchFamily="34" charset="0"/>
                <a:ea typeface="Calibri" panose="020F0502020204030204" pitchFamily="34" charset="0"/>
                <a:cs typeface="Arial" panose="020B0604020202020204" pitchFamily="34" charset="0"/>
              </a:rPr>
              <a:t>1 year looking for misplaced objects?</a:t>
            </a:r>
            <a:endParaRPr lang="en-US" sz="2400"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marL="342900" lvl="0" indent="-342900">
              <a:lnSpc>
                <a:spcPts val="2500"/>
              </a:lnSpc>
              <a:buFont typeface="Symbol" panose="05050102010706020507" pitchFamily="18" charset="2"/>
              <a:buChar char=""/>
            </a:pPr>
            <a:r>
              <a:rPr lang="en-US" sz="2400" dirty="0">
                <a:effectLst>
                  <a:outerShdw blurRad="38100" dist="38100" dir="2700000" algn="tl">
                    <a:srgbClr val="000000">
                      <a:alpha val="43137"/>
                    </a:srgbClr>
                  </a:outerShdw>
                </a:effectLst>
                <a:latin typeface="Arial" panose="020B0604020202020204" pitchFamily="34" charset="0"/>
                <a:ea typeface="Calibri" panose="020F0502020204030204" pitchFamily="34" charset="0"/>
                <a:cs typeface="Arial" panose="020B0604020202020204" pitchFamily="34" charset="0"/>
              </a:rPr>
              <a:t>2 years on the internet</a:t>
            </a:r>
            <a:endParaRPr lang="en-US" sz="2400"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marL="342900" lvl="0" indent="-342900">
              <a:lnSpc>
                <a:spcPts val="2500"/>
              </a:lnSpc>
              <a:buFont typeface="Symbol" panose="05050102010706020507" pitchFamily="18" charset="2"/>
              <a:buChar char=""/>
            </a:pPr>
            <a:r>
              <a:rPr lang="en-US" sz="2400" dirty="0">
                <a:effectLst>
                  <a:outerShdw blurRad="38100" dist="38100" dir="2700000" algn="tl">
                    <a:srgbClr val="000000">
                      <a:alpha val="43137"/>
                    </a:srgbClr>
                  </a:outerShdw>
                </a:effectLst>
                <a:latin typeface="Arial" panose="020B0604020202020204" pitchFamily="34" charset="0"/>
                <a:ea typeface="Calibri" panose="020F0502020204030204" pitchFamily="34" charset="0"/>
                <a:cs typeface="Arial" panose="020B0604020202020204" pitchFamily="34" charset="0"/>
              </a:rPr>
              <a:t>4 years doing housework?</a:t>
            </a:r>
            <a:endParaRPr lang="en-US" sz="2400"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marL="342900" lvl="0" indent="-342900">
              <a:lnSpc>
                <a:spcPts val="2500"/>
              </a:lnSpc>
              <a:buFont typeface="Symbol" panose="05050102010706020507" pitchFamily="18" charset="2"/>
              <a:buChar char=""/>
            </a:pPr>
            <a:r>
              <a:rPr lang="en-US" sz="2400" dirty="0">
                <a:effectLst>
                  <a:outerShdw blurRad="38100" dist="38100" dir="2700000" algn="tl">
                    <a:srgbClr val="000000">
                      <a:alpha val="43137"/>
                    </a:srgbClr>
                  </a:outerShdw>
                </a:effectLst>
                <a:latin typeface="Arial" panose="020B0604020202020204" pitchFamily="34" charset="0"/>
                <a:ea typeface="Calibri" panose="020F0502020204030204" pitchFamily="34" charset="0"/>
                <a:cs typeface="Arial" panose="020B0604020202020204" pitchFamily="34" charset="0"/>
              </a:rPr>
              <a:t>51/2 years driving a car</a:t>
            </a:r>
            <a:endParaRPr lang="en-US" sz="2400"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marL="342900" lvl="0" indent="-342900">
              <a:lnSpc>
                <a:spcPts val="2500"/>
              </a:lnSpc>
              <a:buFont typeface="Symbol" panose="05050102010706020507" pitchFamily="18" charset="2"/>
              <a:buChar char=""/>
            </a:pPr>
            <a:r>
              <a:rPr lang="en-US" sz="2400" dirty="0">
                <a:effectLst>
                  <a:outerShdw blurRad="38100" dist="38100" dir="2700000" algn="tl">
                    <a:srgbClr val="000000">
                      <a:alpha val="43137"/>
                    </a:srgbClr>
                  </a:outerShdw>
                </a:effectLst>
                <a:latin typeface="Arial" panose="020B0604020202020204" pitchFamily="34" charset="0"/>
                <a:ea typeface="Calibri" panose="020F0502020204030204" pitchFamily="34" charset="0"/>
                <a:cs typeface="Arial" panose="020B0604020202020204" pitchFamily="34" charset="0"/>
              </a:rPr>
              <a:t>71/2 years listening to the radio</a:t>
            </a:r>
            <a:endParaRPr lang="en-US" sz="2400"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marL="342900" lvl="0" indent="-342900">
              <a:lnSpc>
                <a:spcPts val="2500"/>
              </a:lnSpc>
              <a:buFont typeface="Symbol" panose="05050102010706020507" pitchFamily="18" charset="2"/>
              <a:buChar char=""/>
            </a:pPr>
            <a:r>
              <a:rPr lang="en-US" sz="2400" dirty="0">
                <a:effectLst>
                  <a:outerShdw blurRad="38100" dist="38100" dir="2700000" algn="tl">
                    <a:srgbClr val="000000">
                      <a:alpha val="43137"/>
                    </a:srgbClr>
                  </a:outerShdw>
                </a:effectLst>
                <a:latin typeface="Arial" panose="020B0604020202020204" pitchFamily="34" charset="0"/>
                <a:ea typeface="Calibri" panose="020F0502020204030204" pitchFamily="34" charset="0"/>
                <a:cs typeface="Arial" panose="020B0604020202020204" pitchFamily="34" charset="0"/>
              </a:rPr>
              <a:t>10 years in front of television</a:t>
            </a:r>
            <a:endParaRPr lang="en-US" sz="2400"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marL="342900" lvl="0" indent="-342900">
              <a:lnSpc>
                <a:spcPts val="2500"/>
              </a:lnSpc>
              <a:buFont typeface="Symbol" panose="05050102010706020507" pitchFamily="18" charset="2"/>
              <a:buChar char=""/>
            </a:pPr>
            <a:r>
              <a:rPr lang="en-US" sz="2400" b="1" dirty="0">
                <a:solidFill>
                  <a:srgbClr val="700000"/>
                </a:solidFill>
                <a:effectLst>
                  <a:outerShdw blurRad="38100" dist="38100" dir="2700000" algn="tl">
                    <a:srgbClr val="000000">
                      <a:alpha val="43137"/>
                    </a:srgbClr>
                  </a:outerShdw>
                </a:effectLst>
                <a:latin typeface="Arial" panose="020B0604020202020204" pitchFamily="34" charset="0"/>
                <a:ea typeface="Calibri" panose="020F0502020204030204" pitchFamily="34" charset="0"/>
                <a:cs typeface="Arial" panose="020B0604020202020204" pitchFamily="34" charset="0"/>
              </a:rPr>
              <a:t>70 days reading the Bible</a:t>
            </a:r>
          </a:p>
        </p:txBody>
      </p:sp>
    </p:spTree>
    <p:extLst>
      <p:ext uri="{BB962C8B-B14F-4D97-AF65-F5344CB8AC3E}">
        <p14:creationId xmlns:p14="http://schemas.microsoft.com/office/powerpoint/2010/main" val="190221515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p:cTn id="7" dur="500" fill="hold"/>
                                        <p:tgtEl>
                                          <p:spTgt spid="2">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2">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2">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2">
                                            <p:txEl>
                                              <p:pRg st="1" end="1"/>
                                            </p:txEl>
                                          </p:spTgt>
                                        </p:tgtEl>
                                        <p:attrNameLst>
                                          <p:attrName>style.visibility</p:attrName>
                                        </p:attrNameLst>
                                      </p:cBhvr>
                                      <p:to>
                                        <p:strVal val="visible"/>
                                      </p:to>
                                    </p:set>
                                    <p:anim calcmode="lin" valueType="num">
                                      <p:cBhvr>
                                        <p:cTn id="14" dur="500" fill="hold"/>
                                        <p:tgtEl>
                                          <p:spTgt spid="2">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2">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2">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2">
                                            <p:txEl>
                                              <p:pRg st="2" end="2"/>
                                            </p:txEl>
                                          </p:spTgt>
                                        </p:tgtEl>
                                        <p:attrNameLst>
                                          <p:attrName>style.visibility</p:attrName>
                                        </p:attrNameLst>
                                      </p:cBhvr>
                                      <p:to>
                                        <p:strVal val="visible"/>
                                      </p:to>
                                    </p:set>
                                    <p:anim calcmode="lin" valueType="num">
                                      <p:cBhvr>
                                        <p:cTn id="21" dur="500" fill="hold"/>
                                        <p:tgtEl>
                                          <p:spTgt spid="2">
                                            <p:txEl>
                                              <p:pRg st="2" end="2"/>
                                            </p:txEl>
                                          </p:spTgt>
                                        </p:tgtEl>
                                        <p:attrNameLst>
                                          <p:attrName>ppt_w</p:attrName>
                                        </p:attrNameLst>
                                      </p:cBhvr>
                                      <p:tavLst>
                                        <p:tav tm="0">
                                          <p:val>
                                            <p:fltVal val="0"/>
                                          </p:val>
                                        </p:tav>
                                        <p:tav tm="100000">
                                          <p:val>
                                            <p:strVal val="#ppt_w"/>
                                          </p:val>
                                        </p:tav>
                                      </p:tavLst>
                                    </p:anim>
                                    <p:anim calcmode="lin" valueType="num">
                                      <p:cBhvr>
                                        <p:cTn id="22" dur="500" fill="hold"/>
                                        <p:tgtEl>
                                          <p:spTgt spid="2">
                                            <p:txEl>
                                              <p:pRg st="2" end="2"/>
                                            </p:txEl>
                                          </p:spTgt>
                                        </p:tgtEl>
                                        <p:attrNameLst>
                                          <p:attrName>ppt_h</p:attrName>
                                        </p:attrNameLst>
                                      </p:cBhvr>
                                      <p:tavLst>
                                        <p:tav tm="0">
                                          <p:val>
                                            <p:fltVal val="0"/>
                                          </p:val>
                                        </p:tav>
                                        <p:tav tm="100000">
                                          <p:val>
                                            <p:strVal val="#ppt_h"/>
                                          </p:val>
                                        </p:tav>
                                      </p:tavLst>
                                    </p:anim>
                                    <p:animEffect transition="in" filter="fade">
                                      <p:cBhvr>
                                        <p:cTn id="23" dur="500"/>
                                        <p:tgtEl>
                                          <p:spTgt spid="2">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grpId="0" nodeType="clickEffect">
                                  <p:stCondLst>
                                    <p:cond delay="0"/>
                                  </p:stCondLst>
                                  <p:childTnLst>
                                    <p:set>
                                      <p:cBhvr>
                                        <p:cTn id="27" dur="1" fill="hold">
                                          <p:stCondLst>
                                            <p:cond delay="0"/>
                                          </p:stCondLst>
                                        </p:cTn>
                                        <p:tgtEl>
                                          <p:spTgt spid="2">
                                            <p:txEl>
                                              <p:pRg st="3" end="3"/>
                                            </p:txEl>
                                          </p:spTgt>
                                        </p:tgtEl>
                                        <p:attrNameLst>
                                          <p:attrName>style.visibility</p:attrName>
                                        </p:attrNameLst>
                                      </p:cBhvr>
                                      <p:to>
                                        <p:strVal val="visible"/>
                                      </p:to>
                                    </p:set>
                                    <p:anim calcmode="lin" valueType="num">
                                      <p:cBhvr>
                                        <p:cTn id="28" dur="500" fill="hold"/>
                                        <p:tgtEl>
                                          <p:spTgt spid="2">
                                            <p:txEl>
                                              <p:pRg st="3" end="3"/>
                                            </p:txEl>
                                          </p:spTgt>
                                        </p:tgtEl>
                                        <p:attrNameLst>
                                          <p:attrName>ppt_w</p:attrName>
                                        </p:attrNameLst>
                                      </p:cBhvr>
                                      <p:tavLst>
                                        <p:tav tm="0">
                                          <p:val>
                                            <p:fltVal val="0"/>
                                          </p:val>
                                        </p:tav>
                                        <p:tav tm="100000">
                                          <p:val>
                                            <p:strVal val="#ppt_w"/>
                                          </p:val>
                                        </p:tav>
                                      </p:tavLst>
                                    </p:anim>
                                    <p:anim calcmode="lin" valueType="num">
                                      <p:cBhvr>
                                        <p:cTn id="29" dur="500" fill="hold"/>
                                        <p:tgtEl>
                                          <p:spTgt spid="2">
                                            <p:txEl>
                                              <p:pRg st="3" end="3"/>
                                            </p:txEl>
                                          </p:spTgt>
                                        </p:tgtEl>
                                        <p:attrNameLst>
                                          <p:attrName>ppt_h</p:attrName>
                                        </p:attrNameLst>
                                      </p:cBhvr>
                                      <p:tavLst>
                                        <p:tav tm="0">
                                          <p:val>
                                            <p:fltVal val="0"/>
                                          </p:val>
                                        </p:tav>
                                        <p:tav tm="100000">
                                          <p:val>
                                            <p:strVal val="#ppt_h"/>
                                          </p:val>
                                        </p:tav>
                                      </p:tavLst>
                                    </p:anim>
                                    <p:animEffect transition="in" filter="fade">
                                      <p:cBhvr>
                                        <p:cTn id="30" dur="500"/>
                                        <p:tgtEl>
                                          <p:spTgt spid="2">
                                            <p:txEl>
                                              <p:pRg st="3" end="3"/>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grpId="0" nodeType="clickEffect">
                                  <p:stCondLst>
                                    <p:cond delay="0"/>
                                  </p:stCondLst>
                                  <p:childTnLst>
                                    <p:set>
                                      <p:cBhvr>
                                        <p:cTn id="34" dur="1" fill="hold">
                                          <p:stCondLst>
                                            <p:cond delay="0"/>
                                          </p:stCondLst>
                                        </p:cTn>
                                        <p:tgtEl>
                                          <p:spTgt spid="2">
                                            <p:txEl>
                                              <p:pRg st="4" end="4"/>
                                            </p:txEl>
                                          </p:spTgt>
                                        </p:tgtEl>
                                        <p:attrNameLst>
                                          <p:attrName>style.visibility</p:attrName>
                                        </p:attrNameLst>
                                      </p:cBhvr>
                                      <p:to>
                                        <p:strVal val="visible"/>
                                      </p:to>
                                    </p:set>
                                    <p:anim calcmode="lin" valueType="num">
                                      <p:cBhvr>
                                        <p:cTn id="35" dur="500" fill="hold"/>
                                        <p:tgtEl>
                                          <p:spTgt spid="2">
                                            <p:txEl>
                                              <p:pRg st="4" end="4"/>
                                            </p:txEl>
                                          </p:spTgt>
                                        </p:tgtEl>
                                        <p:attrNameLst>
                                          <p:attrName>ppt_w</p:attrName>
                                        </p:attrNameLst>
                                      </p:cBhvr>
                                      <p:tavLst>
                                        <p:tav tm="0">
                                          <p:val>
                                            <p:fltVal val="0"/>
                                          </p:val>
                                        </p:tav>
                                        <p:tav tm="100000">
                                          <p:val>
                                            <p:strVal val="#ppt_w"/>
                                          </p:val>
                                        </p:tav>
                                      </p:tavLst>
                                    </p:anim>
                                    <p:anim calcmode="lin" valueType="num">
                                      <p:cBhvr>
                                        <p:cTn id="36" dur="500" fill="hold"/>
                                        <p:tgtEl>
                                          <p:spTgt spid="2">
                                            <p:txEl>
                                              <p:pRg st="4" end="4"/>
                                            </p:txEl>
                                          </p:spTgt>
                                        </p:tgtEl>
                                        <p:attrNameLst>
                                          <p:attrName>ppt_h</p:attrName>
                                        </p:attrNameLst>
                                      </p:cBhvr>
                                      <p:tavLst>
                                        <p:tav tm="0">
                                          <p:val>
                                            <p:fltVal val="0"/>
                                          </p:val>
                                        </p:tav>
                                        <p:tav tm="100000">
                                          <p:val>
                                            <p:strVal val="#ppt_h"/>
                                          </p:val>
                                        </p:tav>
                                      </p:tavLst>
                                    </p:anim>
                                    <p:animEffect transition="in" filter="fade">
                                      <p:cBhvr>
                                        <p:cTn id="37" dur="500"/>
                                        <p:tgtEl>
                                          <p:spTgt spid="2">
                                            <p:txEl>
                                              <p:pRg st="4" end="4"/>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53" presetClass="entr" presetSubtype="16" fill="hold" grpId="0" nodeType="clickEffect">
                                  <p:stCondLst>
                                    <p:cond delay="0"/>
                                  </p:stCondLst>
                                  <p:childTnLst>
                                    <p:set>
                                      <p:cBhvr>
                                        <p:cTn id="41" dur="1" fill="hold">
                                          <p:stCondLst>
                                            <p:cond delay="0"/>
                                          </p:stCondLst>
                                        </p:cTn>
                                        <p:tgtEl>
                                          <p:spTgt spid="2">
                                            <p:txEl>
                                              <p:pRg st="5" end="5"/>
                                            </p:txEl>
                                          </p:spTgt>
                                        </p:tgtEl>
                                        <p:attrNameLst>
                                          <p:attrName>style.visibility</p:attrName>
                                        </p:attrNameLst>
                                      </p:cBhvr>
                                      <p:to>
                                        <p:strVal val="visible"/>
                                      </p:to>
                                    </p:set>
                                    <p:anim calcmode="lin" valueType="num">
                                      <p:cBhvr>
                                        <p:cTn id="42" dur="500" fill="hold"/>
                                        <p:tgtEl>
                                          <p:spTgt spid="2">
                                            <p:txEl>
                                              <p:pRg st="5" end="5"/>
                                            </p:txEl>
                                          </p:spTgt>
                                        </p:tgtEl>
                                        <p:attrNameLst>
                                          <p:attrName>ppt_w</p:attrName>
                                        </p:attrNameLst>
                                      </p:cBhvr>
                                      <p:tavLst>
                                        <p:tav tm="0">
                                          <p:val>
                                            <p:fltVal val="0"/>
                                          </p:val>
                                        </p:tav>
                                        <p:tav tm="100000">
                                          <p:val>
                                            <p:strVal val="#ppt_w"/>
                                          </p:val>
                                        </p:tav>
                                      </p:tavLst>
                                    </p:anim>
                                    <p:anim calcmode="lin" valueType="num">
                                      <p:cBhvr>
                                        <p:cTn id="43" dur="500" fill="hold"/>
                                        <p:tgtEl>
                                          <p:spTgt spid="2">
                                            <p:txEl>
                                              <p:pRg st="5" end="5"/>
                                            </p:txEl>
                                          </p:spTgt>
                                        </p:tgtEl>
                                        <p:attrNameLst>
                                          <p:attrName>ppt_h</p:attrName>
                                        </p:attrNameLst>
                                      </p:cBhvr>
                                      <p:tavLst>
                                        <p:tav tm="0">
                                          <p:val>
                                            <p:fltVal val="0"/>
                                          </p:val>
                                        </p:tav>
                                        <p:tav tm="100000">
                                          <p:val>
                                            <p:strVal val="#ppt_h"/>
                                          </p:val>
                                        </p:tav>
                                      </p:tavLst>
                                    </p:anim>
                                    <p:animEffect transition="in" filter="fade">
                                      <p:cBhvr>
                                        <p:cTn id="44" dur="500"/>
                                        <p:tgtEl>
                                          <p:spTgt spid="2">
                                            <p:txEl>
                                              <p:pRg st="5" end="5"/>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53" presetClass="entr" presetSubtype="16" fill="hold" grpId="0" nodeType="clickEffect">
                                  <p:stCondLst>
                                    <p:cond delay="0"/>
                                  </p:stCondLst>
                                  <p:childTnLst>
                                    <p:set>
                                      <p:cBhvr>
                                        <p:cTn id="48" dur="1" fill="hold">
                                          <p:stCondLst>
                                            <p:cond delay="0"/>
                                          </p:stCondLst>
                                        </p:cTn>
                                        <p:tgtEl>
                                          <p:spTgt spid="2">
                                            <p:txEl>
                                              <p:pRg st="6" end="6"/>
                                            </p:txEl>
                                          </p:spTgt>
                                        </p:tgtEl>
                                        <p:attrNameLst>
                                          <p:attrName>style.visibility</p:attrName>
                                        </p:attrNameLst>
                                      </p:cBhvr>
                                      <p:to>
                                        <p:strVal val="visible"/>
                                      </p:to>
                                    </p:set>
                                    <p:anim calcmode="lin" valueType="num">
                                      <p:cBhvr>
                                        <p:cTn id="49" dur="500" fill="hold"/>
                                        <p:tgtEl>
                                          <p:spTgt spid="2">
                                            <p:txEl>
                                              <p:pRg st="6" end="6"/>
                                            </p:txEl>
                                          </p:spTgt>
                                        </p:tgtEl>
                                        <p:attrNameLst>
                                          <p:attrName>ppt_w</p:attrName>
                                        </p:attrNameLst>
                                      </p:cBhvr>
                                      <p:tavLst>
                                        <p:tav tm="0">
                                          <p:val>
                                            <p:fltVal val="0"/>
                                          </p:val>
                                        </p:tav>
                                        <p:tav tm="100000">
                                          <p:val>
                                            <p:strVal val="#ppt_w"/>
                                          </p:val>
                                        </p:tav>
                                      </p:tavLst>
                                    </p:anim>
                                    <p:anim calcmode="lin" valueType="num">
                                      <p:cBhvr>
                                        <p:cTn id="50" dur="500" fill="hold"/>
                                        <p:tgtEl>
                                          <p:spTgt spid="2">
                                            <p:txEl>
                                              <p:pRg st="6" end="6"/>
                                            </p:txEl>
                                          </p:spTgt>
                                        </p:tgtEl>
                                        <p:attrNameLst>
                                          <p:attrName>ppt_h</p:attrName>
                                        </p:attrNameLst>
                                      </p:cBhvr>
                                      <p:tavLst>
                                        <p:tav tm="0">
                                          <p:val>
                                            <p:fltVal val="0"/>
                                          </p:val>
                                        </p:tav>
                                        <p:tav tm="100000">
                                          <p:val>
                                            <p:strVal val="#ppt_h"/>
                                          </p:val>
                                        </p:tav>
                                      </p:tavLst>
                                    </p:anim>
                                    <p:animEffect transition="in" filter="fade">
                                      <p:cBhvr>
                                        <p:cTn id="51" dur="500"/>
                                        <p:tgtEl>
                                          <p:spTgt spid="2">
                                            <p:txEl>
                                              <p:pRg st="6" end="6"/>
                                            </p:txEl>
                                          </p:spTgt>
                                        </p:tgtEl>
                                      </p:cBhvr>
                                    </p:animEffect>
                                  </p:childTnLst>
                                </p:cTn>
                              </p:par>
                            </p:childTnLst>
                          </p:cTn>
                        </p:par>
                      </p:childTnLst>
                    </p:cTn>
                  </p:par>
                  <p:par>
                    <p:cTn id="52" fill="hold">
                      <p:stCondLst>
                        <p:cond delay="indefinite"/>
                      </p:stCondLst>
                      <p:childTnLst>
                        <p:par>
                          <p:cTn id="53" fill="hold">
                            <p:stCondLst>
                              <p:cond delay="0"/>
                            </p:stCondLst>
                            <p:childTnLst>
                              <p:par>
                                <p:cTn id="54" presetID="53" presetClass="entr" presetSubtype="16" fill="hold" grpId="0" nodeType="clickEffect">
                                  <p:stCondLst>
                                    <p:cond delay="0"/>
                                  </p:stCondLst>
                                  <p:childTnLst>
                                    <p:set>
                                      <p:cBhvr>
                                        <p:cTn id="55" dur="1" fill="hold">
                                          <p:stCondLst>
                                            <p:cond delay="0"/>
                                          </p:stCondLst>
                                        </p:cTn>
                                        <p:tgtEl>
                                          <p:spTgt spid="2">
                                            <p:txEl>
                                              <p:pRg st="7" end="7"/>
                                            </p:txEl>
                                          </p:spTgt>
                                        </p:tgtEl>
                                        <p:attrNameLst>
                                          <p:attrName>style.visibility</p:attrName>
                                        </p:attrNameLst>
                                      </p:cBhvr>
                                      <p:to>
                                        <p:strVal val="visible"/>
                                      </p:to>
                                    </p:set>
                                    <p:anim calcmode="lin" valueType="num">
                                      <p:cBhvr>
                                        <p:cTn id="56" dur="500" fill="hold"/>
                                        <p:tgtEl>
                                          <p:spTgt spid="2">
                                            <p:txEl>
                                              <p:pRg st="7" end="7"/>
                                            </p:txEl>
                                          </p:spTgt>
                                        </p:tgtEl>
                                        <p:attrNameLst>
                                          <p:attrName>ppt_w</p:attrName>
                                        </p:attrNameLst>
                                      </p:cBhvr>
                                      <p:tavLst>
                                        <p:tav tm="0">
                                          <p:val>
                                            <p:fltVal val="0"/>
                                          </p:val>
                                        </p:tav>
                                        <p:tav tm="100000">
                                          <p:val>
                                            <p:strVal val="#ppt_w"/>
                                          </p:val>
                                        </p:tav>
                                      </p:tavLst>
                                    </p:anim>
                                    <p:anim calcmode="lin" valueType="num">
                                      <p:cBhvr>
                                        <p:cTn id="57" dur="500" fill="hold"/>
                                        <p:tgtEl>
                                          <p:spTgt spid="2">
                                            <p:txEl>
                                              <p:pRg st="7" end="7"/>
                                            </p:txEl>
                                          </p:spTgt>
                                        </p:tgtEl>
                                        <p:attrNameLst>
                                          <p:attrName>ppt_h</p:attrName>
                                        </p:attrNameLst>
                                      </p:cBhvr>
                                      <p:tavLst>
                                        <p:tav tm="0">
                                          <p:val>
                                            <p:fltVal val="0"/>
                                          </p:val>
                                        </p:tav>
                                        <p:tav tm="100000">
                                          <p:val>
                                            <p:strVal val="#ppt_h"/>
                                          </p:val>
                                        </p:tav>
                                      </p:tavLst>
                                    </p:anim>
                                    <p:animEffect transition="in" filter="fade">
                                      <p:cBhvr>
                                        <p:cTn id="58" dur="500"/>
                                        <p:tgtEl>
                                          <p:spTgt spid="2">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TextBox 11"/>
          <p:cNvSpPr txBox="1"/>
          <p:nvPr/>
        </p:nvSpPr>
        <p:spPr>
          <a:xfrm>
            <a:off x="2818151" y="203979"/>
            <a:ext cx="3507698" cy="1631216"/>
          </a:xfrm>
          <a:prstGeom prst="rect">
            <a:avLst/>
          </a:prstGeom>
          <a:noFill/>
        </p:spPr>
        <p:txBody>
          <a:bodyPr wrap="square" rtlCol="0" anchor="ctr" anchorCtr="0">
            <a:spAutoFit/>
          </a:bodyPr>
          <a:lstStyle/>
          <a:p>
            <a:pPr marL="0" marR="0" lvl="0" indent="0" algn="ctr" defTabSz="457200" rtl="0" eaLnBrk="1" fontAlgn="auto" latinLnBrk="0" hangingPunct="1">
              <a:lnSpc>
                <a:spcPts val="6000"/>
              </a:lnSpc>
              <a:spcBef>
                <a:spcPts val="0"/>
              </a:spcBef>
              <a:spcAft>
                <a:spcPts val="0"/>
              </a:spcAft>
              <a:buClrTx/>
              <a:buSzTx/>
              <a:buFontTx/>
              <a:buNone/>
              <a:tabLst/>
              <a:defRPr/>
            </a:pPr>
            <a:r>
              <a:rPr kumimoji="0" lang="en-US" sz="6000" b="0"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Gabriola" panose="04040605051002020D02" pitchFamily="82" charset="0"/>
                <a:ea typeface="+mn-ea"/>
                <a:cs typeface="+mn-cs"/>
              </a:rPr>
              <a:t>Drawing Near </a:t>
            </a:r>
          </a:p>
          <a:p>
            <a:pPr marL="0" marR="0" lvl="0" indent="0" algn="ctr" defTabSz="457200" rtl="0" eaLnBrk="1" fontAlgn="auto" latinLnBrk="0" hangingPunct="1">
              <a:lnSpc>
                <a:spcPts val="6000"/>
              </a:lnSpc>
              <a:spcBef>
                <a:spcPts val="0"/>
              </a:spcBef>
              <a:spcAft>
                <a:spcPts val="0"/>
              </a:spcAft>
              <a:buClrTx/>
              <a:buSzTx/>
              <a:buFontTx/>
              <a:buNone/>
              <a:tabLst/>
              <a:defRPr/>
            </a:pPr>
            <a:r>
              <a:rPr kumimoji="0" lang="en-US" sz="6000" b="0"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Gabriola" panose="04040605051002020D02" pitchFamily="82" charset="0"/>
                <a:ea typeface="+mn-ea"/>
                <a:cs typeface="+mn-cs"/>
              </a:rPr>
              <a:t>to God</a:t>
            </a:r>
          </a:p>
        </p:txBody>
      </p:sp>
      <p:sp>
        <p:nvSpPr>
          <p:cNvPr id="4" name="TextBox 3"/>
          <p:cNvSpPr txBox="1"/>
          <p:nvPr/>
        </p:nvSpPr>
        <p:spPr>
          <a:xfrm>
            <a:off x="-15241" y="2002220"/>
            <a:ext cx="9159241" cy="923330"/>
          </a:xfrm>
          <a:prstGeom prst="rect">
            <a:avLst/>
          </a:prstGeom>
          <a:solidFill>
            <a:srgbClr val="849AAE"/>
          </a:solidFill>
          <a:ln>
            <a:solidFill>
              <a:schemeClr val="tx1"/>
            </a:solidFill>
          </a:ln>
        </p:spPr>
        <p:txBody>
          <a:bodyPr wrap="square" rtlCol="0" anchor="ctr" anchorCtr="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5400" b="0" i="0" u="none" strike="noStrike" kern="1200" cap="none" spc="0" normalizeH="0" baseline="0" noProof="0" dirty="0">
                <a:ln w="0"/>
                <a:solidFill>
                  <a:prstClr val="black"/>
                </a:solidFill>
                <a:effectLst>
                  <a:outerShdw blurRad="50800" dist="38100" dir="10800000" algn="r" rotWithShape="0">
                    <a:prstClr val="black">
                      <a:alpha val="40000"/>
                    </a:prstClr>
                  </a:outerShdw>
                </a:effectLst>
                <a:uLnTx/>
                <a:uFillTx/>
                <a:latin typeface="Felix Titling" panose="04060505060202020A04" pitchFamily="82" charset="0"/>
                <a:ea typeface="+mn-ea"/>
                <a:cs typeface="+mn-cs"/>
              </a:rPr>
              <a:t>Balance Bible Study</a:t>
            </a:r>
          </a:p>
        </p:txBody>
      </p:sp>
      <p:sp>
        <p:nvSpPr>
          <p:cNvPr id="10" name="TextBox 9"/>
          <p:cNvSpPr txBox="1"/>
          <p:nvPr/>
        </p:nvSpPr>
        <p:spPr>
          <a:xfrm>
            <a:off x="239486" y="3211320"/>
            <a:ext cx="8423605" cy="461665"/>
          </a:xfrm>
          <a:prstGeom prst="rect">
            <a:avLst/>
          </a:prstGeom>
          <a:no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spAutoFit/>
            <a:scene3d>
              <a:camera prst="orthographicFront"/>
              <a:lightRig rig="harsh" dir="t"/>
            </a:scene3d>
            <a:sp3d extrusionH="57150" prstMaterial="matte">
              <a:bevelT w="63500" h="12700" prst="angle"/>
              <a:contourClr>
                <a:schemeClr val="bg1">
                  <a:lumMod val="65000"/>
                </a:schemeClr>
              </a:contourClr>
            </a:sp3d>
          </a:bodyPr>
          <a:lstStyle/>
          <a:p>
            <a:pPr marL="457200" marR="0" lvl="0" indent="-457200" algn="just" defTabSz="4572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en-US" sz="2400" b="1" i="0" u="none" strike="noStrike" kern="1200" cap="none" spc="0" normalizeH="0" baseline="0" noProof="0" dirty="0">
                <a:ln/>
                <a:solidFill>
                  <a:sysClr val="windowText" lastClr="000000"/>
                </a:solidFill>
                <a:effectLst/>
                <a:uLnTx/>
                <a:uFillTx/>
                <a:latin typeface="Arial" panose="020B0604020202020204" pitchFamily="34" charset="0"/>
                <a:ea typeface="Calibri" panose="020F0502020204030204" pitchFamily="34" charset="0"/>
                <a:cs typeface="Arial" panose="020B0604020202020204" pitchFamily="34" charset="0"/>
              </a:rPr>
              <a:t>Second, We Must Probe the Bible Consistently.</a:t>
            </a:r>
          </a:p>
        </p:txBody>
      </p:sp>
      <p:pic>
        <p:nvPicPr>
          <p:cNvPr id="7" name="Picture 6"/>
          <p:cNvPicPr>
            <a:picLocks noChangeAspect="1"/>
          </p:cNvPicPr>
          <p:nvPr/>
        </p:nvPicPr>
        <p:blipFill>
          <a:blip r:embed="rId2"/>
          <a:stretch>
            <a:fillRect/>
          </a:stretch>
        </p:blipFill>
        <p:spPr>
          <a:xfrm>
            <a:off x="6354424" y="-2225"/>
            <a:ext cx="2789576" cy="2004446"/>
          </a:xfrm>
          <a:prstGeom prst="rect">
            <a:avLst/>
          </a:prstGeom>
          <a:ln>
            <a:solidFill>
              <a:schemeClr val="tx1"/>
            </a:solidFill>
          </a:ln>
        </p:spPr>
      </p:pic>
      <p:pic>
        <p:nvPicPr>
          <p:cNvPr id="2056" name="Picture 8" descr="Image result for Bibl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2" y="-2226"/>
            <a:ext cx="2804817" cy="2004446"/>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494676" y="3839641"/>
            <a:ext cx="8168416" cy="1200329"/>
          </a:xfrm>
          <a:prstGeom prst="rect">
            <a:avLst/>
          </a:prstGeom>
          <a:noFill/>
        </p:spPr>
        <p:txBody>
          <a:bodyPr wrap="square" rtlCol="0">
            <a:spAutoFit/>
          </a:bodyPr>
          <a:lstStyle/>
          <a:p>
            <a:pPr marL="457200" marR="0" indent="-457200" algn="just">
              <a:spcBef>
                <a:spcPts val="0"/>
              </a:spcBef>
              <a:spcAft>
                <a:spcPts val="0"/>
              </a:spcAft>
            </a:pPr>
            <a:r>
              <a:rPr lang="en-US" sz="2400" b="1"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rPr>
              <a:t>Matthew 6:33 (ESV) </a:t>
            </a:r>
            <a:endParaRPr lang="en-US" sz="2400" dirty="0">
              <a:effectLst>
                <a:outerShdw blurRad="38100" dist="38100" dir="2700000" algn="tl">
                  <a:srgbClr val="000000">
                    <a:alpha val="43137"/>
                  </a:srgbClr>
                </a:outerShdw>
              </a:effectLst>
              <a:latin typeface="Arial" panose="020B0604020202020204" pitchFamily="34" charset="0"/>
              <a:ea typeface="Calibri" panose="020F0502020204030204" pitchFamily="34" charset="0"/>
            </a:endParaRPr>
          </a:p>
          <a:p>
            <a:pPr marR="0" algn="just">
              <a:spcBef>
                <a:spcPts val="0"/>
              </a:spcBef>
              <a:spcAft>
                <a:spcPts val="0"/>
              </a:spcAft>
            </a:pPr>
            <a:r>
              <a:rPr lang="en-US" sz="2400"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rPr>
              <a:t>33  But seek </a:t>
            </a:r>
            <a:r>
              <a:rPr lang="en-US" sz="2400" b="1" i="1" u="sng" dirty="0">
                <a:solidFill>
                  <a:srgbClr val="700000"/>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rPr>
              <a:t>first</a:t>
            </a:r>
            <a:r>
              <a:rPr lang="en-US" sz="2400"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rPr>
              <a:t> the kingdom of God and his righteousness, and all these things will be added to you.</a:t>
            </a:r>
            <a:r>
              <a:rPr lang="en-US" sz="2400" dirty="0">
                <a:effectLst>
                  <a:outerShdw blurRad="38100" dist="38100" dir="2700000" algn="tl">
                    <a:srgbClr val="000000">
                      <a:alpha val="43137"/>
                    </a:srgbClr>
                  </a:outerShdw>
                </a:effectLst>
                <a:latin typeface="Arial" panose="020B0604020202020204" pitchFamily="34" charset="0"/>
                <a:ea typeface="Calibri" panose="020F0502020204030204" pitchFamily="34" charset="0"/>
              </a:rPr>
              <a:t> </a:t>
            </a:r>
          </a:p>
        </p:txBody>
      </p:sp>
    </p:spTree>
    <p:extLst>
      <p:ext uri="{BB962C8B-B14F-4D97-AF65-F5344CB8AC3E}">
        <p14:creationId xmlns:p14="http://schemas.microsoft.com/office/powerpoint/2010/main" val="91218308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TextBox 11"/>
          <p:cNvSpPr txBox="1"/>
          <p:nvPr/>
        </p:nvSpPr>
        <p:spPr>
          <a:xfrm>
            <a:off x="2818151" y="203979"/>
            <a:ext cx="3507698" cy="1631216"/>
          </a:xfrm>
          <a:prstGeom prst="rect">
            <a:avLst/>
          </a:prstGeom>
          <a:noFill/>
        </p:spPr>
        <p:txBody>
          <a:bodyPr wrap="square" rtlCol="0" anchor="ctr" anchorCtr="0">
            <a:spAutoFit/>
          </a:bodyPr>
          <a:lstStyle/>
          <a:p>
            <a:pPr marL="0" marR="0" lvl="0" indent="0" algn="ctr" defTabSz="457200" rtl="0" eaLnBrk="1" fontAlgn="auto" latinLnBrk="0" hangingPunct="1">
              <a:lnSpc>
                <a:spcPts val="6000"/>
              </a:lnSpc>
              <a:spcBef>
                <a:spcPts val="0"/>
              </a:spcBef>
              <a:spcAft>
                <a:spcPts val="0"/>
              </a:spcAft>
              <a:buClrTx/>
              <a:buSzTx/>
              <a:buFontTx/>
              <a:buNone/>
              <a:tabLst/>
              <a:defRPr/>
            </a:pPr>
            <a:r>
              <a:rPr kumimoji="0" lang="en-US" sz="6000" b="0"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Gabriola" panose="04040605051002020D02" pitchFamily="82" charset="0"/>
                <a:ea typeface="+mn-ea"/>
                <a:cs typeface="+mn-cs"/>
              </a:rPr>
              <a:t>Drawing Near </a:t>
            </a:r>
          </a:p>
          <a:p>
            <a:pPr marL="0" marR="0" lvl="0" indent="0" algn="ctr" defTabSz="457200" rtl="0" eaLnBrk="1" fontAlgn="auto" latinLnBrk="0" hangingPunct="1">
              <a:lnSpc>
                <a:spcPts val="6000"/>
              </a:lnSpc>
              <a:spcBef>
                <a:spcPts val="0"/>
              </a:spcBef>
              <a:spcAft>
                <a:spcPts val="0"/>
              </a:spcAft>
              <a:buClrTx/>
              <a:buSzTx/>
              <a:buFontTx/>
              <a:buNone/>
              <a:tabLst/>
              <a:defRPr/>
            </a:pPr>
            <a:r>
              <a:rPr kumimoji="0" lang="en-US" sz="6000" b="0"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Gabriola" panose="04040605051002020D02" pitchFamily="82" charset="0"/>
                <a:ea typeface="+mn-ea"/>
                <a:cs typeface="+mn-cs"/>
              </a:rPr>
              <a:t>to God</a:t>
            </a:r>
          </a:p>
        </p:txBody>
      </p:sp>
      <p:sp>
        <p:nvSpPr>
          <p:cNvPr id="4" name="TextBox 3"/>
          <p:cNvSpPr txBox="1"/>
          <p:nvPr/>
        </p:nvSpPr>
        <p:spPr>
          <a:xfrm>
            <a:off x="-15241" y="2002220"/>
            <a:ext cx="9159241" cy="923330"/>
          </a:xfrm>
          <a:prstGeom prst="rect">
            <a:avLst/>
          </a:prstGeom>
          <a:solidFill>
            <a:srgbClr val="849AAE"/>
          </a:solidFill>
          <a:ln>
            <a:solidFill>
              <a:schemeClr val="tx1"/>
            </a:solidFill>
          </a:ln>
        </p:spPr>
        <p:txBody>
          <a:bodyPr wrap="square" rtlCol="0" anchor="ctr" anchorCtr="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5400" b="0" i="0" u="none" strike="noStrike" kern="1200" cap="none" spc="0" normalizeH="0" baseline="0" noProof="0" dirty="0">
                <a:ln w="0"/>
                <a:solidFill>
                  <a:prstClr val="black"/>
                </a:solidFill>
                <a:effectLst>
                  <a:outerShdw blurRad="50800" dist="38100" dir="10800000" algn="r" rotWithShape="0">
                    <a:prstClr val="black">
                      <a:alpha val="40000"/>
                    </a:prstClr>
                  </a:outerShdw>
                </a:effectLst>
                <a:uLnTx/>
                <a:uFillTx/>
                <a:latin typeface="Felix Titling" panose="04060505060202020A04" pitchFamily="82" charset="0"/>
                <a:ea typeface="+mn-ea"/>
                <a:cs typeface="+mn-cs"/>
              </a:rPr>
              <a:t>Balance Bible Study</a:t>
            </a:r>
          </a:p>
        </p:txBody>
      </p:sp>
      <p:sp>
        <p:nvSpPr>
          <p:cNvPr id="10" name="TextBox 9"/>
          <p:cNvSpPr txBox="1"/>
          <p:nvPr/>
        </p:nvSpPr>
        <p:spPr>
          <a:xfrm>
            <a:off x="239486" y="3211320"/>
            <a:ext cx="8423605" cy="461665"/>
          </a:xfrm>
          <a:prstGeom prst="rect">
            <a:avLst/>
          </a:prstGeom>
          <a:no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spAutoFit/>
            <a:scene3d>
              <a:camera prst="orthographicFront"/>
              <a:lightRig rig="harsh" dir="t"/>
            </a:scene3d>
            <a:sp3d extrusionH="57150" prstMaterial="matte">
              <a:bevelT w="63500" h="12700" prst="angle"/>
              <a:contourClr>
                <a:schemeClr val="bg1">
                  <a:lumMod val="65000"/>
                </a:schemeClr>
              </a:contourClr>
            </a:sp3d>
          </a:bodyPr>
          <a:lstStyle/>
          <a:p>
            <a:pPr marL="457200" marR="0" lvl="0" indent="-457200" algn="just" defTabSz="4572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en-US" sz="2400" b="1" i="0" u="none" strike="noStrike" kern="1200" cap="none" spc="0" normalizeH="0" baseline="0" noProof="0" dirty="0">
                <a:ln/>
                <a:solidFill>
                  <a:sysClr val="windowText" lastClr="000000"/>
                </a:solidFill>
                <a:effectLst/>
                <a:uLnTx/>
                <a:uFillTx/>
                <a:latin typeface="Arial" panose="020B0604020202020204" pitchFamily="34" charset="0"/>
                <a:ea typeface="Calibri" panose="020F0502020204030204" pitchFamily="34" charset="0"/>
                <a:cs typeface="Arial" panose="020B0604020202020204" pitchFamily="34" charset="0"/>
              </a:rPr>
              <a:t>Second, We Must Probe the Bible Consistently.</a:t>
            </a:r>
          </a:p>
        </p:txBody>
      </p:sp>
      <p:pic>
        <p:nvPicPr>
          <p:cNvPr id="7" name="Picture 6"/>
          <p:cNvPicPr>
            <a:picLocks noChangeAspect="1"/>
          </p:cNvPicPr>
          <p:nvPr/>
        </p:nvPicPr>
        <p:blipFill>
          <a:blip r:embed="rId2"/>
          <a:stretch>
            <a:fillRect/>
          </a:stretch>
        </p:blipFill>
        <p:spPr>
          <a:xfrm>
            <a:off x="6354424" y="-2225"/>
            <a:ext cx="2789576" cy="2004446"/>
          </a:xfrm>
          <a:prstGeom prst="rect">
            <a:avLst/>
          </a:prstGeom>
          <a:ln>
            <a:solidFill>
              <a:schemeClr val="tx1"/>
            </a:solidFill>
          </a:ln>
        </p:spPr>
      </p:pic>
      <p:pic>
        <p:nvPicPr>
          <p:cNvPr id="2056" name="Picture 8" descr="Image result for Bibl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2" y="-2226"/>
            <a:ext cx="2804817" cy="2004446"/>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494676" y="3839641"/>
            <a:ext cx="8168416" cy="2308324"/>
          </a:xfrm>
          <a:prstGeom prst="rect">
            <a:avLst/>
          </a:prstGeom>
          <a:noFill/>
        </p:spPr>
        <p:txBody>
          <a:bodyPr wrap="square" rtlCol="0">
            <a:spAutoFit/>
          </a:bodyPr>
          <a:lstStyle/>
          <a:p>
            <a:pPr marL="457200" marR="0" indent="-457200" algn="just">
              <a:spcBef>
                <a:spcPts val="0"/>
              </a:spcBef>
              <a:spcAft>
                <a:spcPts val="0"/>
              </a:spcAft>
            </a:pPr>
            <a:r>
              <a:rPr lang="en-US" sz="2400" b="1"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rPr>
              <a:t>The Complete Biblical Library Greek-English Dictionary</a:t>
            </a:r>
            <a:endParaRPr lang="en-US" sz="2400" dirty="0">
              <a:effectLst>
                <a:outerShdw blurRad="38100" dist="38100" dir="2700000" algn="tl">
                  <a:srgbClr val="000000">
                    <a:alpha val="43137"/>
                  </a:srgbClr>
                </a:outerShdw>
              </a:effectLst>
              <a:latin typeface="Arial" panose="020B0604020202020204" pitchFamily="34" charset="0"/>
              <a:ea typeface="Calibri" panose="020F0502020204030204" pitchFamily="34" charset="0"/>
            </a:endParaRPr>
          </a:p>
          <a:p>
            <a:pPr marR="0" algn="just">
              <a:spcBef>
                <a:spcPts val="0"/>
              </a:spcBef>
              <a:spcAft>
                <a:spcPts val="0"/>
              </a:spcAft>
            </a:pPr>
            <a:r>
              <a:rPr lang="en-US" sz="2400"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rPr>
              <a:t>“To seek in this way is to diligently, earnestly, and tenaciously search after something, sparing no effort or expense, for the sought object is valued to the highest degree. Likewise, believers are to seek God in the same way.”</a:t>
            </a:r>
            <a:endParaRPr lang="en-US" sz="2400" dirty="0">
              <a:effectLst>
                <a:outerShdw blurRad="38100" dist="38100" dir="2700000" algn="tl">
                  <a:srgbClr val="000000">
                    <a:alpha val="43137"/>
                  </a:srgbClr>
                </a:outerShdw>
              </a:effectLst>
              <a:latin typeface="Arial" panose="020B0604020202020204" pitchFamily="34" charset="0"/>
              <a:ea typeface="Calibri" panose="020F0502020204030204" pitchFamily="34" charset="0"/>
            </a:endParaRPr>
          </a:p>
          <a:p>
            <a:pPr marR="0" algn="just">
              <a:spcBef>
                <a:spcPts val="0"/>
              </a:spcBef>
              <a:spcAft>
                <a:spcPts val="0"/>
              </a:spcAft>
            </a:pPr>
            <a:r>
              <a:rPr lang="en-US" sz="2400" dirty="0">
                <a:effectLst>
                  <a:outerShdw blurRad="38100" dist="38100" dir="2700000" algn="tl">
                    <a:srgbClr val="000000">
                      <a:alpha val="43137"/>
                    </a:srgbClr>
                  </a:outerShdw>
                </a:effectLst>
                <a:latin typeface="Arial" panose="020B0604020202020204" pitchFamily="34" charset="0"/>
                <a:ea typeface="Calibri" panose="020F0502020204030204" pitchFamily="34" charset="0"/>
              </a:rPr>
              <a:t> </a:t>
            </a:r>
          </a:p>
        </p:txBody>
      </p:sp>
    </p:spTree>
    <p:extLst>
      <p:ext uri="{BB962C8B-B14F-4D97-AF65-F5344CB8AC3E}">
        <p14:creationId xmlns:p14="http://schemas.microsoft.com/office/powerpoint/2010/main" val="281589536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TextBox 11"/>
          <p:cNvSpPr txBox="1"/>
          <p:nvPr/>
        </p:nvSpPr>
        <p:spPr>
          <a:xfrm>
            <a:off x="2818151" y="203979"/>
            <a:ext cx="3507698" cy="1631216"/>
          </a:xfrm>
          <a:prstGeom prst="rect">
            <a:avLst/>
          </a:prstGeom>
          <a:noFill/>
        </p:spPr>
        <p:txBody>
          <a:bodyPr wrap="square" rtlCol="0" anchor="ctr" anchorCtr="0">
            <a:spAutoFit/>
          </a:bodyPr>
          <a:lstStyle/>
          <a:p>
            <a:pPr marL="0" marR="0" lvl="0" indent="0" algn="ctr" defTabSz="457200" rtl="0" eaLnBrk="1" fontAlgn="auto" latinLnBrk="0" hangingPunct="1">
              <a:lnSpc>
                <a:spcPts val="6000"/>
              </a:lnSpc>
              <a:spcBef>
                <a:spcPts val="0"/>
              </a:spcBef>
              <a:spcAft>
                <a:spcPts val="0"/>
              </a:spcAft>
              <a:buClrTx/>
              <a:buSzTx/>
              <a:buFontTx/>
              <a:buNone/>
              <a:tabLst/>
              <a:defRPr/>
            </a:pPr>
            <a:r>
              <a:rPr kumimoji="0" lang="en-US" sz="6000" b="0"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Gabriola" panose="04040605051002020D02" pitchFamily="82" charset="0"/>
                <a:ea typeface="+mn-ea"/>
                <a:cs typeface="+mn-cs"/>
              </a:rPr>
              <a:t>Drawing Near </a:t>
            </a:r>
          </a:p>
          <a:p>
            <a:pPr marL="0" marR="0" lvl="0" indent="0" algn="ctr" defTabSz="457200" rtl="0" eaLnBrk="1" fontAlgn="auto" latinLnBrk="0" hangingPunct="1">
              <a:lnSpc>
                <a:spcPts val="6000"/>
              </a:lnSpc>
              <a:spcBef>
                <a:spcPts val="0"/>
              </a:spcBef>
              <a:spcAft>
                <a:spcPts val="0"/>
              </a:spcAft>
              <a:buClrTx/>
              <a:buSzTx/>
              <a:buFontTx/>
              <a:buNone/>
              <a:tabLst/>
              <a:defRPr/>
            </a:pPr>
            <a:r>
              <a:rPr kumimoji="0" lang="en-US" sz="6000" b="0"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Gabriola" panose="04040605051002020D02" pitchFamily="82" charset="0"/>
                <a:ea typeface="+mn-ea"/>
                <a:cs typeface="+mn-cs"/>
              </a:rPr>
              <a:t>to God</a:t>
            </a:r>
          </a:p>
        </p:txBody>
      </p:sp>
      <p:sp>
        <p:nvSpPr>
          <p:cNvPr id="4" name="TextBox 3"/>
          <p:cNvSpPr txBox="1"/>
          <p:nvPr/>
        </p:nvSpPr>
        <p:spPr>
          <a:xfrm>
            <a:off x="-15241" y="2002220"/>
            <a:ext cx="9159241" cy="923330"/>
          </a:xfrm>
          <a:prstGeom prst="rect">
            <a:avLst/>
          </a:prstGeom>
          <a:solidFill>
            <a:srgbClr val="849AAE"/>
          </a:solidFill>
          <a:ln>
            <a:solidFill>
              <a:schemeClr val="tx1"/>
            </a:solidFill>
          </a:ln>
        </p:spPr>
        <p:txBody>
          <a:bodyPr wrap="square" rtlCol="0" anchor="ctr" anchorCtr="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5400" b="0" i="0" u="none" strike="noStrike" kern="1200" cap="none" spc="0" normalizeH="0" baseline="0" noProof="0" dirty="0">
                <a:ln w="0"/>
                <a:solidFill>
                  <a:prstClr val="black"/>
                </a:solidFill>
                <a:effectLst>
                  <a:outerShdw blurRad="50800" dist="38100" dir="10800000" algn="r" rotWithShape="0">
                    <a:prstClr val="black">
                      <a:alpha val="40000"/>
                    </a:prstClr>
                  </a:outerShdw>
                </a:effectLst>
                <a:uLnTx/>
                <a:uFillTx/>
                <a:latin typeface="Felix Titling" panose="04060505060202020A04" pitchFamily="82" charset="0"/>
                <a:ea typeface="+mn-ea"/>
                <a:cs typeface="+mn-cs"/>
              </a:rPr>
              <a:t>Balance Bible Study</a:t>
            </a:r>
          </a:p>
        </p:txBody>
      </p:sp>
      <p:sp>
        <p:nvSpPr>
          <p:cNvPr id="10" name="TextBox 9"/>
          <p:cNvSpPr txBox="1"/>
          <p:nvPr/>
        </p:nvSpPr>
        <p:spPr>
          <a:xfrm>
            <a:off x="239486" y="3211320"/>
            <a:ext cx="8423605" cy="461665"/>
          </a:xfrm>
          <a:prstGeom prst="rect">
            <a:avLst/>
          </a:prstGeom>
          <a:no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spAutoFit/>
            <a:scene3d>
              <a:camera prst="orthographicFront"/>
              <a:lightRig rig="harsh" dir="t"/>
            </a:scene3d>
            <a:sp3d extrusionH="57150" prstMaterial="matte">
              <a:bevelT w="63500" h="12700" prst="angle"/>
              <a:contourClr>
                <a:schemeClr val="bg1">
                  <a:lumMod val="65000"/>
                </a:schemeClr>
              </a:contourClr>
            </a:sp3d>
          </a:bodyPr>
          <a:lstStyle/>
          <a:p>
            <a:pPr marL="457200" lvl="0" indent="-457200" algn="just">
              <a:buFont typeface="Wingdings" panose="05000000000000000000" pitchFamily="2" charset="2"/>
              <a:buChar char="Ø"/>
            </a:pPr>
            <a:r>
              <a:rPr lang="en-US" sz="2400" b="1" dirty="0">
                <a:ln/>
                <a:solidFill>
                  <a:sysClr val="windowText" lastClr="000000"/>
                </a:solidFill>
                <a:latin typeface="Arial" panose="020B0604020202020204" pitchFamily="34" charset="0"/>
                <a:ea typeface="Calibri" panose="020F0502020204030204" pitchFamily="34" charset="0"/>
                <a:cs typeface="Arial" panose="020B0604020202020204" pitchFamily="34" charset="0"/>
              </a:rPr>
              <a:t>Third, We Must Practice the Bible Constantly. </a:t>
            </a:r>
            <a:endParaRPr kumimoji="0" lang="en-US" sz="2400" b="1" i="0" u="none" strike="noStrike" kern="1200" cap="none" spc="0" normalizeH="0" baseline="0" noProof="0" dirty="0">
              <a:ln/>
              <a:solidFill>
                <a:sysClr val="windowText" lastClr="000000"/>
              </a:solidFill>
              <a:effectLst/>
              <a:uLnTx/>
              <a:uFillTx/>
              <a:latin typeface="Arial" panose="020B0604020202020204" pitchFamily="34" charset="0"/>
              <a:ea typeface="Calibri" panose="020F0502020204030204" pitchFamily="34" charset="0"/>
              <a:cs typeface="Arial" panose="020B0604020202020204" pitchFamily="34" charset="0"/>
            </a:endParaRPr>
          </a:p>
        </p:txBody>
      </p:sp>
      <p:pic>
        <p:nvPicPr>
          <p:cNvPr id="7" name="Picture 6"/>
          <p:cNvPicPr>
            <a:picLocks noChangeAspect="1"/>
          </p:cNvPicPr>
          <p:nvPr/>
        </p:nvPicPr>
        <p:blipFill>
          <a:blip r:embed="rId2"/>
          <a:stretch>
            <a:fillRect/>
          </a:stretch>
        </p:blipFill>
        <p:spPr>
          <a:xfrm>
            <a:off x="6354424" y="-2225"/>
            <a:ext cx="2789576" cy="2004446"/>
          </a:xfrm>
          <a:prstGeom prst="rect">
            <a:avLst/>
          </a:prstGeom>
          <a:ln>
            <a:solidFill>
              <a:schemeClr val="tx1"/>
            </a:solidFill>
          </a:ln>
        </p:spPr>
      </p:pic>
      <p:pic>
        <p:nvPicPr>
          <p:cNvPr id="2056" name="Picture 8" descr="Image result for Bibl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2" y="-2226"/>
            <a:ext cx="2804817" cy="2004446"/>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704536" y="3758472"/>
            <a:ext cx="7958553" cy="1200329"/>
          </a:xfrm>
          <a:prstGeom prst="rect">
            <a:avLst/>
          </a:prstGeom>
          <a:noFill/>
        </p:spPr>
        <p:txBody>
          <a:bodyPr wrap="square" rtlCol="0">
            <a:spAutoFit/>
          </a:bodyPr>
          <a:lstStyle/>
          <a:p>
            <a:pPr marL="457200" lvl="0" indent="-457200"/>
            <a:r>
              <a:rPr lang="en-US" sz="2400" b="1" dirty="0">
                <a:solidFill>
                  <a:prstClr val="black"/>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rPr>
              <a:t>James 4:17 (NKJV) </a:t>
            </a:r>
          </a:p>
          <a:p>
            <a:pPr lvl="0" algn="just"/>
            <a:r>
              <a:rPr lang="en-US" sz="2400" dirty="0">
                <a:solidFill>
                  <a:prstClr val="black"/>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rPr>
              <a:t>17  Therefore, to him who knows </a:t>
            </a:r>
            <a:r>
              <a:rPr lang="en-US" sz="2400" b="1" i="1" u="sng" dirty="0">
                <a:solidFill>
                  <a:srgbClr val="FF0000"/>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rPr>
              <a:t>to do</a:t>
            </a:r>
            <a:r>
              <a:rPr lang="en-US" sz="2400" dirty="0">
                <a:solidFill>
                  <a:prstClr val="black"/>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rPr>
              <a:t> good and </a:t>
            </a:r>
            <a:r>
              <a:rPr lang="en-US" sz="2400" b="1" i="1" u="sng" dirty="0">
                <a:solidFill>
                  <a:srgbClr val="FF0000"/>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rPr>
              <a:t>does not do </a:t>
            </a:r>
            <a:r>
              <a:rPr lang="en-US" sz="2400" dirty="0">
                <a:solidFill>
                  <a:prstClr val="black"/>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rPr>
              <a:t>it, to him it is sin.</a:t>
            </a:r>
            <a:endParaRPr kumimoji="0" lang="en-US" sz="2400" b="0"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Calibri" panose="020F0502020204030204" pitchFamily="34" charset="0"/>
              <a:ea typeface="Calibri" panose="020F0502020204030204" pitchFamily="34" charset="0"/>
            </a:endParaRPr>
          </a:p>
        </p:txBody>
      </p:sp>
    </p:spTree>
    <p:extLst>
      <p:ext uri="{BB962C8B-B14F-4D97-AF65-F5344CB8AC3E}">
        <p14:creationId xmlns:p14="http://schemas.microsoft.com/office/powerpoint/2010/main" val="294170171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p:cTn id="12" dur="500" fill="hold"/>
                                        <p:tgtEl>
                                          <p:spTgt spid="2"/>
                                        </p:tgtEl>
                                        <p:attrNameLst>
                                          <p:attrName>ppt_w</p:attrName>
                                        </p:attrNameLst>
                                      </p:cBhvr>
                                      <p:tavLst>
                                        <p:tav tm="0">
                                          <p:val>
                                            <p:fltVal val="0"/>
                                          </p:val>
                                        </p:tav>
                                        <p:tav tm="100000">
                                          <p:val>
                                            <p:strVal val="#ppt_w"/>
                                          </p:val>
                                        </p:tav>
                                      </p:tavLst>
                                    </p:anim>
                                    <p:anim calcmode="lin" valueType="num">
                                      <p:cBhvr>
                                        <p:cTn id="13" dur="500" fill="hold"/>
                                        <p:tgtEl>
                                          <p:spTgt spid="2"/>
                                        </p:tgtEl>
                                        <p:attrNameLst>
                                          <p:attrName>ppt_h</p:attrName>
                                        </p:attrNameLst>
                                      </p:cBhvr>
                                      <p:tavLst>
                                        <p:tav tm="0">
                                          <p:val>
                                            <p:fltVal val="0"/>
                                          </p:val>
                                        </p:tav>
                                        <p:tav tm="100000">
                                          <p:val>
                                            <p:strVal val="#ppt_h"/>
                                          </p:val>
                                        </p:tav>
                                      </p:tavLst>
                                    </p:anim>
                                    <p:animEffect transition="in" filter="fade">
                                      <p:cBhvr>
                                        <p:cTn id="14"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2"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TextBox 11"/>
          <p:cNvSpPr txBox="1"/>
          <p:nvPr/>
        </p:nvSpPr>
        <p:spPr>
          <a:xfrm>
            <a:off x="2818151" y="203979"/>
            <a:ext cx="3507698" cy="1631216"/>
          </a:xfrm>
          <a:prstGeom prst="rect">
            <a:avLst/>
          </a:prstGeom>
          <a:noFill/>
        </p:spPr>
        <p:txBody>
          <a:bodyPr wrap="square" rtlCol="0" anchor="ctr" anchorCtr="0">
            <a:spAutoFit/>
          </a:bodyPr>
          <a:lstStyle/>
          <a:p>
            <a:pPr marL="0" marR="0" lvl="0" indent="0" algn="ctr" defTabSz="457200" rtl="0" eaLnBrk="1" fontAlgn="auto" latinLnBrk="0" hangingPunct="1">
              <a:lnSpc>
                <a:spcPts val="6000"/>
              </a:lnSpc>
              <a:spcBef>
                <a:spcPts val="0"/>
              </a:spcBef>
              <a:spcAft>
                <a:spcPts val="0"/>
              </a:spcAft>
              <a:buClrTx/>
              <a:buSzTx/>
              <a:buFontTx/>
              <a:buNone/>
              <a:tabLst/>
              <a:defRPr/>
            </a:pPr>
            <a:r>
              <a:rPr kumimoji="0" lang="en-US" sz="6000" b="0"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Gabriola" panose="04040605051002020D02" pitchFamily="82" charset="0"/>
                <a:ea typeface="+mn-ea"/>
                <a:cs typeface="+mn-cs"/>
              </a:rPr>
              <a:t>Drawing Near </a:t>
            </a:r>
          </a:p>
          <a:p>
            <a:pPr marL="0" marR="0" lvl="0" indent="0" algn="ctr" defTabSz="457200" rtl="0" eaLnBrk="1" fontAlgn="auto" latinLnBrk="0" hangingPunct="1">
              <a:lnSpc>
                <a:spcPts val="6000"/>
              </a:lnSpc>
              <a:spcBef>
                <a:spcPts val="0"/>
              </a:spcBef>
              <a:spcAft>
                <a:spcPts val="0"/>
              </a:spcAft>
              <a:buClrTx/>
              <a:buSzTx/>
              <a:buFontTx/>
              <a:buNone/>
              <a:tabLst/>
              <a:defRPr/>
            </a:pPr>
            <a:r>
              <a:rPr kumimoji="0" lang="en-US" sz="6000" b="0"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Gabriola" panose="04040605051002020D02" pitchFamily="82" charset="0"/>
                <a:ea typeface="+mn-ea"/>
                <a:cs typeface="+mn-cs"/>
              </a:rPr>
              <a:t>to God</a:t>
            </a:r>
          </a:p>
        </p:txBody>
      </p:sp>
      <p:sp>
        <p:nvSpPr>
          <p:cNvPr id="4" name="TextBox 3"/>
          <p:cNvSpPr txBox="1"/>
          <p:nvPr/>
        </p:nvSpPr>
        <p:spPr>
          <a:xfrm>
            <a:off x="-15241" y="2002220"/>
            <a:ext cx="9159241" cy="923330"/>
          </a:xfrm>
          <a:prstGeom prst="rect">
            <a:avLst/>
          </a:prstGeom>
          <a:solidFill>
            <a:srgbClr val="849AAE"/>
          </a:solidFill>
          <a:ln>
            <a:solidFill>
              <a:schemeClr val="tx1"/>
            </a:solidFill>
          </a:ln>
        </p:spPr>
        <p:txBody>
          <a:bodyPr wrap="square" rtlCol="0" anchor="ctr" anchorCtr="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5400" b="0" i="0" u="none" strike="noStrike" kern="1200" cap="none" spc="0" normalizeH="0" baseline="0" noProof="0" dirty="0">
                <a:ln w="0"/>
                <a:solidFill>
                  <a:prstClr val="black"/>
                </a:solidFill>
                <a:effectLst>
                  <a:outerShdw blurRad="50800" dist="38100" dir="10800000" algn="r" rotWithShape="0">
                    <a:prstClr val="black">
                      <a:alpha val="40000"/>
                    </a:prstClr>
                  </a:outerShdw>
                </a:effectLst>
                <a:uLnTx/>
                <a:uFillTx/>
                <a:latin typeface="Felix Titling" panose="04060505060202020A04" pitchFamily="82" charset="0"/>
                <a:ea typeface="+mn-ea"/>
                <a:cs typeface="+mn-cs"/>
              </a:rPr>
              <a:t>Balance Bible Study</a:t>
            </a:r>
          </a:p>
        </p:txBody>
      </p:sp>
      <p:sp>
        <p:nvSpPr>
          <p:cNvPr id="10" name="TextBox 9"/>
          <p:cNvSpPr txBox="1"/>
          <p:nvPr/>
        </p:nvSpPr>
        <p:spPr>
          <a:xfrm>
            <a:off x="239486" y="3211320"/>
            <a:ext cx="8423605" cy="461665"/>
          </a:xfrm>
          <a:prstGeom prst="rect">
            <a:avLst/>
          </a:prstGeom>
          <a:no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spAutoFit/>
            <a:scene3d>
              <a:camera prst="orthographicFront"/>
              <a:lightRig rig="harsh" dir="t"/>
            </a:scene3d>
            <a:sp3d extrusionH="57150" prstMaterial="matte">
              <a:bevelT w="63500" h="12700" prst="angle"/>
              <a:contourClr>
                <a:schemeClr val="bg1">
                  <a:lumMod val="65000"/>
                </a:schemeClr>
              </a:contourClr>
            </a:sp3d>
          </a:bodyPr>
          <a:lstStyle/>
          <a:p>
            <a:pPr marL="457200" lvl="0" indent="-457200" algn="just">
              <a:buFont typeface="Wingdings" panose="05000000000000000000" pitchFamily="2" charset="2"/>
              <a:buChar char="Ø"/>
            </a:pPr>
            <a:r>
              <a:rPr lang="en-US" sz="2400" b="1" dirty="0">
                <a:ln/>
                <a:solidFill>
                  <a:sysClr val="windowText" lastClr="000000"/>
                </a:solidFill>
                <a:latin typeface="Arial" panose="020B0604020202020204" pitchFamily="34" charset="0"/>
                <a:ea typeface="Calibri" panose="020F0502020204030204" pitchFamily="34" charset="0"/>
                <a:cs typeface="Arial" panose="020B0604020202020204" pitchFamily="34" charset="0"/>
              </a:rPr>
              <a:t>Third, We Must Practice the Bible Constantly. </a:t>
            </a:r>
            <a:endParaRPr kumimoji="0" lang="en-US" sz="2400" b="1" i="0" u="none" strike="noStrike" kern="1200" cap="none" spc="0" normalizeH="0" baseline="0" noProof="0" dirty="0">
              <a:ln/>
              <a:solidFill>
                <a:sysClr val="windowText" lastClr="000000"/>
              </a:solidFill>
              <a:effectLst/>
              <a:uLnTx/>
              <a:uFillTx/>
              <a:latin typeface="Arial" panose="020B0604020202020204" pitchFamily="34" charset="0"/>
              <a:ea typeface="Calibri" panose="020F0502020204030204" pitchFamily="34" charset="0"/>
              <a:cs typeface="Arial" panose="020B0604020202020204" pitchFamily="34" charset="0"/>
            </a:endParaRPr>
          </a:p>
        </p:txBody>
      </p:sp>
      <p:pic>
        <p:nvPicPr>
          <p:cNvPr id="7" name="Picture 6"/>
          <p:cNvPicPr>
            <a:picLocks noChangeAspect="1"/>
          </p:cNvPicPr>
          <p:nvPr/>
        </p:nvPicPr>
        <p:blipFill>
          <a:blip r:embed="rId2"/>
          <a:stretch>
            <a:fillRect/>
          </a:stretch>
        </p:blipFill>
        <p:spPr>
          <a:xfrm>
            <a:off x="6354424" y="-2225"/>
            <a:ext cx="2789576" cy="2004446"/>
          </a:xfrm>
          <a:prstGeom prst="rect">
            <a:avLst/>
          </a:prstGeom>
          <a:ln>
            <a:solidFill>
              <a:schemeClr val="tx1"/>
            </a:solidFill>
          </a:ln>
        </p:spPr>
      </p:pic>
      <p:pic>
        <p:nvPicPr>
          <p:cNvPr id="2056" name="Picture 8" descr="Image result for Bibl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2" y="-2226"/>
            <a:ext cx="2804817" cy="2004446"/>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704536" y="3758472"/>
            <a:ext cx="7958553" cy="2308324"/>
          </a:xfrm>
          <a:prstGeom prst="rect">
            <a:avLst/>
          </a:prstGeom>
          <a:noFill/>
        </p:spPr>
        <p:txBody>
          <a:bodyPr wrap="square" rtlCol="0">
            <a:spAutoFit/>
          </a:bodyPr>
          <a:lstStyle/>
          <a:p>
            <a:pPr marL="457200" lvl="0" indent="-457200"/>
            <a:r>
              <a:rPr lang="en-US" sz="2400" b="1" dirty="0">
                <a:solidFill>
                  <a:prstClr val="black"/>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rPr>
              <a:t>Joshua 1:8 (ESV) </a:t>
            </a:r>
          </a:p>
          <a:p>
            <a:pPr lvl="0" algn="just"/>
            <a:r>
              <a:rPr lang="en-US" sz="2400" dirty="0">
                <a:solidFill>
                  <a:prstClr val="black"/>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rPr>
              <a:t>8  This Book of the Law shall not depart from your mouth, but you shall meditate on it day and night, so that you may be careful </a:t>
            </a:r>
            <a:r>
              <a:rPr lang="en-US" sz="2400" b="1" i="1" u="sng" dirty="0">
                <a:solidFill>
                  <a:srgbClr val="FF0000"/>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rPr>
              <a:t>to do </a:t>
            </a:r>
            <a:r>
              <a:rPr lang="en-US" sz="2400" dirty="0">
                <a:solidFill>
                  <a:prstClr val="black"/>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rPr>
              <a:t>according to all that is written in it. For then you will make your way prosperous, and then you will have good success.</a:t>
            </a:r>
          </a:p>
        </p:txBody>
      </p:sp>
    </p:spTree>
    <p:extLst>
      <p:ext uri="{BB962C8B-B14F-4D97-AF65-F5344CB8AC3E}">
        <p14:creationId xmlns:p14="http://schemas.microsoft.com/office/powerpoint/2010/main" val="114768084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TextBox 11"/>
          <p:cNvSpPr txBox="1"/>
          <p:nvPr/>
        </p:nvSpPr>
        <p:spPr>
          <a:xfrm>
            <a:off x="2818151" y="203979"/>
            <a:ext cx="3507698" cy="1631216"/>
          </a:xfrm>
          <a:prstGeom prst="rect">
            <a:avLst/>
          </a:prstGeom>
          <a:noFill/>
        </p:spPr>
        <p:txBody>
          <a:bodyPr wrap="square" rtlCol="0" anchor="ctr" anchorCtr="0">
            <a:spAutoFit/>
          </a:bodyPr>
          <a:lstStyle/>
          <a:p>
            <a:pPr marL="0" marR="0" lvl="0" indent="0" algn="ctr" defTabSz="457200" rtl="0" eaLnBrk="1" fontAlgn="auto" latinLnBrk="0" hangingPunct="1">
              <a:lnSpc>
                <a:spcPts val="6000"/>
              </a:lnSpc>
              <a:spcBef>
                <a:spcPts val="0"/>
              </a:spcBef>
              <a:spcAft>
                <a:spcPts val="0"/>
              </a:spcAft>
              <a:buClrTx/>
              <a:buSzTx/>
              <a:buFontTx/>
              <a:buNone/>
              <a:tabLst/>
              <a:defRPr/>
            </a:pPr>
            <a:r>
              <a:rPr kumimoji="0" lang="en-US" sz="6000" b="0"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Gabriola" panose="04040605051002020D02" pitchFamily="82" charset="0"/>
                <a:ea typeface="+mn-ea"/>
                <a:cs typeface="+mn-cs"/>
              </a:rPr>
              <a:t>Drawing Near </a:t>
            </a:r>
          </a:p>
          <a:p>
            <a:pPr marL="0" marR="0" lvl="0" indent="0" algn="ctr" defTabSz="457200" rtl="0" eaLnBrk="1" fontAlgn="auto" latinLnBrk="0" hangingPunct="1">
              <a:lnSpc>
                <a:spcPts val="6000"/>
              </a:lnSpc>
              <a:spcBef>
                <a:spcPts val="0"/>
              </a:spcBef>
              <a:spcAft>
                <a:spcPts val="0"/>
              </a:spcAft>
              <a:buClrTx/>
              <a:buSzTx/>
              <a:buFontTx/>
              <a:buNone/>
              <a:tabLst/>
              <a:defRPr/>
            </a:pPr>
            <a:r>
              <a:rPr kumimoji="0" lang="en-US" sz="6000" b="0"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Gabriola" panose="04040605051002020D02" pitchFamily="82" charset="0"/>
                <a:ea typeface="+mn-ea"/>
                <a:cs typeface="+mn-cs"/>
              </a:rPr>
              <a:t>to God</a:t>
            </a:r>
          </a:p>
        </p:txBody>
      </p:sp>
      <p:sp>
        <p:nvSpPr>
          <p:cNvPr id="4" name="TextBox 3"/>
          <p:cNvSpPr txBox="1"/>
          <p:nvPr/>
        </p:nvSpPr>
        <p:spPr>
          <a:xfrm>
            <a:off x="-15241" y="2002220"/>
            <a:ext cx="9159241" cy="923330"/>
          </a:xfrm>
          <a:prstGeom prst="rect">
            <a:avLst/>
          </a:prstGeom>
          <a:solidFill>
            <a:srgbClr val="849AAE"/>
          </a:solidFill>
          <a:ln>
            <a:solidFill>
              <a:schemeClr val="tx1"/>
            </a:solidFill>
          </a:ln>
        </p:spPr>
        <p:txBody>
          <a:bodyPr wrap="square" rtlCol="0" anchor="ctr" anchorCtr="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5400" b="0" i="0" u="none" strike="noStrike" kern="1200" cap="none" spc="0" normalizeH="0" baseline="0" noProof="0" dirty="0">
                <a:ln w="0"/>
                <a:solidFill>
                  <a:prstClr val="black"/>
                </a:solidFill>
                <a:effectLst>
                  <a:outerShdw blurRad="50800" dist="38100" dir="10800000" algn="r" rotWithShape="0">
                    <a:prstClr val="black">
                      <a:alpha val="40000"/>
                    </a:prstClr>
                  </a:outerShdw>
                </a:effectLst>
                <a:uLnTx/>
                <a:uFillTx/>
                <a:latin typeface="Felix Titling" panose="04060505060202020A04" pitchFamily="82" charset="0"/>
                <a:ea typeface="+mn-ea"/>
                <a:cs typeface="+mn-cs"/>
              </a:rPr>
              <a:t>Balance Bible Study</a:t>
            </a:r>
          </a:p>
        </p:txBody>
      </p:sp>
      <p:sp>
        <p:nvSpPr>
          <p:cNvPr id="10" name="TextBox 9"/>
          <p:cNvSpPr txBox="1"/>
          <p:nvPr/>
        </p:nvSpPr>
        <p:spPr>
          <a:xfrm>
            <a:off x="16411" y="3839641"/>
            <a:ext cx="9127589" cy="1938992"/>
          </a:xfrm>
          <a:prstGeom prst="rect">
            <a:avLst/>
          </a:prstGeom>
          <a:no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spAutoFit/>
            <a:scene3d>
              <a:camera prst="orthographicFront"/>
              <a:lightRig rig="harsh" dir="t"/>
            </a:scene3d>
            <a:sp3d extrusionH="57150" prstMaterial="matte">
              <a:bevelT w="63500" h="12700" prst="angle"/>
              <a:contourClr>
                <a:schemeClr val="bg1">
                  <a:lumMod val="65000"/>
                </a:schemeClr>
              </a:contourClr>
            </a:sp3d>
          </a:bodyPr>
          <a:lstStyle/>
          <a:p>
            <a:pPr marL="457200" marR="0" lvl="0" indent="-457200" algn="ctr" defTabSz="457200" rtl="0" eaLnBrk="1" fontAlgn="auto" latinLnBrk="0" hangingPunct="1">
              <a:lnSpc>
                <a:spcPct val="100000"/>
              </a:lnSpc>
              <a:spcBef>
                <a:spcPts val="0"/>
              </a:spcBef>
              <a:spcAft>
                <a:spcPts val="1800"/>
              </a:spcAft>
              <a:buClrTx/>
              <a:buSzTx/>
              <a:buFont typeface="Wingdings" panose="05000000000000000000" pitchFamily="2" charset="2"/>
              <a:buChar char="ü"/>
              <a:tabLst/>
              <a:defRPr/>
            </a:pPr>
            <a:r>
              <a:rPr kumimoji="0" lang="en-US" sz="3000" b="1" i="0" u="none" strike="noStrike" kern="1200" cap="none" spc="0" normalizeH="0" baseline="0" noProof="0" dirty="0">
                <a:ln/>
                <a:solidFill>
                  <a:sysClr val="windowText" lastClr="000000"/>
                </a:solidFill>
                <a:effectLst/>
                <a:uLnTx/>
                <a:uFillTx/>
                <a:latin typeface="Arial" panose="020B0604020202020204" pitchFamily="34" charset="0"/>
                <a:ea typeface="Calibri" panose="020F0502020204030204" pitchFamily="34" charset="0"/>
                <a:cs typeface="Arial" panose="020B0604020202020204" pitchFamily="34" charset="0"/>
              </a:rPr>
              <a:t>First, We Must Perceive the Bible Correctly</a:t>
            </a:r>
          </a:p>
          <a:p>
            <a:pPr marL="457200" marR="0" lvl="0" indent="-457200" algn="ctr" defTabSz="457200" rtl="0" eaLnBrk="1" fontAlgn="auto" latinLnBrk="0" hangingPunct="1">
              <a:lnSpc>
                <a:spcPct val="100000"/>
              </a:lnSpc>
              <a:spcBef>
                <a:spcPts val="0"/>
              </a:spcBef>
              <a:spcAft>
                <a:spcPts val="1800"/>
              </a:spcAft>
              <a:buClrTx/>
              <a:buSzTx/>
              <a:buFont typeface="Wingdings" panose="05000000000000000000" pitchFamily="2" charset="2"/>
              <a:buChar char="ü"/>
              <a:tabLst/>
              <a:defRPr/>
            </a:pPr>
            <a:r>
              <a:rPr lang="en-US" sz="3000" b="1" dirty="0">
                <a:ln/>
                <a:solidFill>
                  <a:sysClr val="windowText" lastClr="000000"/>
                </a:solidFill>
                <a:latin typeface="Arial" panose="020B0604020202020204" pitchFamily="34" charset="0"/>
                <a:ea typeface="Calibri" panose="020F0502020204030204" pitchFamily="34" charset="0"/>
                <a:cs typeface="Arial" panose="020B0604020202020204" pitchFamily="34" charset="0"/>
              </a:rPr>
              <a:t>Second, We Must Probe the Bible Consistently</a:t>
            </a:r>
          </a:p>
          <a:p>
            <a:pPr marL="457200" marR="0" lvl="0" indent="-457200" algn="ctr" defTabSz="457200" rtl="0" eaLnBrk="1" fontAlgn="auto" latinLnBrk="0" hangingPunct="1">
              <a:lnSpc>
                <a:spcPct val="100000"/>
              </a:lnSpc>
              <a:spcBef>
                <a:spcPts val="0"/>
              </a:spcBef>
              <a:spcAft>
                <a:spcPts val="1800"/>
              </a:spcAft>
              <a:buClrTx/>
              <a:buSzTx/>
              <a:buFont typeface="Wingdings" panose="05000000000000000000" pitchFamily="2" charset="2"/>
              <a:buChar char="ü"/>
              <a:tabLst/>
              <a:defRPr/>
            </a:pPr>
            <a:r>
              <a:rPr kumimoji="0" lang="en-US" sz="3000" b="1" i="0" u="none" strike="noStrike" kern="1200" cap="none" spc="0" normalizeH="0" baseline="0" noProof="0" dirty="0">
                <a:ln/>
                <a:solidFill>
                  <a:sysClr val="windowText" lastClr="000000"/>
                </a:solidFill>
                <a:effectLst/>
                <a:uLnTx/>
                <a:uFillTx/>
                <a:latin typeface="Arial" panose="020B0604020202020204" pitchFamily="34" charset="0"/>
                <a:ea typeface="Calibri" panose="020F0502020204030204" pitchFamily="34" charset="0"/>
                <a:cs typeface="Arial" panose="020B0604020202020204" pitchFamily="34" charset="0"/>
              </a:rPr>
              <a:t>Third, We Must Practice the Bible Constantly  </a:t>
            </a:r>
          </a:p>
        </p:txBody>
      </p:sp>
      <p:pic>
        <p:nvPicPr>
          <p:cNvPr id="7" name="Picture 6"/>
          <p:cNvPicPr>
            <a:picLocks noChangeAspect="1"/>
          </p:cNvPicPr>
          <p:nvPr/>
        </p:nvPicPr>
        <p:blipFill>
          <a:blip r:embed="rId2"/>
          <a:stretch>
            <a:fillRect/>
          </a:stretch>
        </p:blipFill>
        <p:spPr>
          <a:xfrm>
            <a:off x="6354424" y="-2225"/>
            <a:ext cx="2789576" cy="2004446"/>
          </a:xfrm>
          <a:prstGeom prst="rect">
            <a:avLst/>
          </a:prstGeom>
          <a:ln>
            <a:solidFill>
              <a:schemeClr val="tx1"/>
            </a:solidFill>
          </a:ln>
        </p:spPr>
      </p:pic>
      <p:pic>
        <p:nvPicPr>
          <p:cNvPr id="2056" name="Picture 8" descr="Image result for Bibl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2" y="-2226"/>
            <a:ext cx="2804817" cy="2004446"/>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0211404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p:cNvSpPr/>
          <p:nvPr/>
        </p:nvSpPr>
        <p:spPr>
          <a:xfrm>
            <a:off x="9525" y="149774"/>
            <a:ext cx="3395827" cy="3704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32" name="Picture 8" descr="Image result for Drawing near to Go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
            <a:ext cx="9144000" cy="6857999"/>
          </a:xfrm>
          <a:prstGeom prst="rect">
            <a:avLst/>
          </a:prstGeom>
          <a:noFill/>
          <a:effectLst/>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3338149" y="335018"/>
            <a:ext cx="5620477" cy="879664"/>
          </a:xfrm>
          <a:prstGeom prst="rect">
            <a:avLst/>
          </a:prstGeom>
          <a:noFill/>
          <a:effectLst/>
        </p:spPr>
        <p:txBody>
          <a:bodyPr wrap="square" rtlCol="0">
            <a:spAutoFit/>
            <a:scene3d>
              <a:camera prst="orthographicFront"/>
              <a:lightRig rig="harsh" dir="t">
                <a:rot lat="0" lon="0" rev="3000000"/>
              </a:lightRig>
            </a:scene3d>
            <a:sp3d extrusionH="57150" prstMaterial="metal">
              <a:bevelT w="38100" h="38100" prst="angle"/>
            </a:sp3d>
          </a:bodyPr>
          <a:lstStyle/>
          <a:p>
            <a:pPr>
              <a:lnSpc>
                <a:spcPts val="6500"/>
              </a:lnSpc>
            </a:pPr>
            <a:r>
              <a:rPr lang="en-US" sz="4800" i="1" spc="-300" dirty="0">
                <a:solidFill>
                  <a:schemeClr val="bg1"/>
                </a:solidFill>
                <a:effectLst>
                  <a:outerShdw blurRad="38100" dist="38100" dir="2700000" algn="tl">
                    <a:srgbClr val="000000">
                      <a:alpha val="43137"/>
                    </a:srgbClr>
                  </a:outerShdw>
                </a:effectLst>
                <a:latin typeface="Arial Black" panose="020B0A04020102020204" pitchFamily="34" charset="0"/>
              </a:rPr>
              <a:t>Draw near to God,</a:t>
            </a:r>
          </a:p>
        </p:txBody>
      </p:sp>
      <p:sp>
        <p:nvSpPr>
          <p:cNvPr id="13" name="TextBox 12"/>
          <p:cNvSpPr txBox="1"/>
          <p:nvPr/>
        </p:nvSpPr>
        <p:spPr>
          <a:xfrm>
            <a:off x="2933699" y="1111749"/>
            <a:ext cx="5620478" cy="879664"/>
          </a:xfrm>
          <a:prstGeom prst="rect">
            <a:avLst/>
          </a:prstGeom>
          <a:noFill/>
        </p:spPr>
        <p:txBody>
          <a:bodyPr wrap="square" rtlCol="0">
            <a:spAutoFit/>
            <a:scene3d>
              <a:camera prst="orthographicFront"/>
              <a:lightRig rig="harsh" dir="t">
                <a:rot lat="0" lon="0" rev="3000000"/>
              </a:lightRig>
            </a:scene3d>
            <a:sp3d extrusionH="57150" prstMaterial="metal">
              <a:bevelT w="38100" h="38100" prst="angle"/>
            </a:sp3d>
          </a:bodyPr>
          <a:lstStyle/>
          <a:p>
            <a:pPr>
              <a:lnSpc>
                <a:spcPts val="6500"/>
              </a:lnSpc>
            </a:pPr>
            <a:r>
              <a:rPr lang="en-US" sz="4800" i="1" spc="-300" dirty="0">
                <a:solidFill>
                  <a:schemeClr val="bg1"/>
                </a:solidFill>
                <a:effectLst>
                  <a:outerShdw blurRad="38100" dist="38100" dir="2700000" algn="tl">
                    <a:srgbClr val="000000">
                      <a:alpha val="43137"/>
                    </a:srgbClr>
                  </a:outerShdw>
                </a:effectLst>
                <a:latin typeface="Arial Black" panose="020B0A04020102020204" pitchFamily="34" charset="0"/>
              </a:rPr>
              <a:t> and He will	 draw</a:t>
            </a:r>
          </a:p>
        </p:txBody>
      </p:sp>
      <p:sp>
        <p:nvSpPr>
          <p:cNvPr id="15" name="TextBox 14"/>
          <p:cNvSpPr txBox="1"/>
          <p:nvPr/>
        </p:nvSpPr>
        <p:spPr>
          <a:xfrm>
            <a:off x="5241666" y="1877982"/>
            <a:ext cx="4197246" cy="1759456"/>
          </a:xfrm>
          <a:prstGeom prst="rect">
            <a:avLst/>
          </a:prstGeom>
          <a:noFill/>
        </p:spPr>
        <p:txBody>
          <a:bodyPr wrap="square" rtlCol="0">
            <a:spAutoFit/>
            <a:scene3d>
              <a:camera prst="orthographicFront"/>
              <a:lightRig rig="harsh" dir="t">
                <a:rot lat="0" lon="0" rev="3000000"/>
              </a:lightRig>
            </a:scene3d>
            <a:sp3d extrusionH="57150" prstMaterial="metal">
              <a:bevelT w="38100" h="38100" prst="angle"/>
            </a:sp3d>
          </a:bodyPr>
          <a:lstStyle/>
          <a:p>
            <a:pPr>
              <a:lnSpc>
                <a:spcPts val="6500"/>
              </a:lnSpc>
            </a:pPr>
            <a:r>
              <a:rPr lang="en-US" sz="4800" i="1" spc="-300" dirty="0">
                <a:solidFill>
                  <a:schemeClr val="bg1"/>
                </a:solidFill>
                <a:effectLst>
                  <a:outerShdw blurRad="38100" dist="38100" dir="2700000" algn="tl">
                    <a:srgbClr val="000000">
                      <a:alpha val="43137"/>
                    </a:srgbClr>
                  </a:outerShdw>
                </a:effectLst>
                <a:latin typeface="Arial Black" panose="020B0A04020102020204" pitchFamily="34" charset="0"/>
              </a:rPr>
              <a:t>near to you </a:t>
            </a:r>
          </a:p>
          <a:p>
            <a:pPr>
              <a:lnSpc>
                <a:spcPts val="6500"/>
              </a:lnSpc>
            </a:pPr>
            <a:r>
              <a:rPr lang="en-US" sz="4800" i="1" spc="-300" dirty="0">
                <a:solidFill>
                  <a:schemeClr val="bg1"/>
                </a:solidFill>
                <a:effectLst>
                  <a:outerShdw blurRad="38100" dist="38100" dir="2700000" algn="tl">
                    <a:srgbClr val="000000">
                      <a:alpha val="43137"/>
                    </a:srgbClr>
                  </a:outerShdw>
                </a:effectLst>
                <a:latin typeface="Arial Black" panose="020B0A04020102020204" pitchFamily="34" charset="0"/>
              </a:rPr>
              <a:t>  James 4:8</a:t>
            </a:r>
          </a:p>
        </p:txBody>
      </p:sp>
    </p:spTree>
    <p:extLst>
      <p:ext uri="{BB962C8B-B14F-4D97-AF65-F5344CB8AC3E}">
        <p14:creationId xmlns:p14="http://schemas.microsoft.com/office/powerpoint/2010/main" val="2263351206"/>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91139017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p:cNvSpPr/>
          <p:nvPr/>
        </p:nvSpPr>
        <p:spPr>
          <a:xfrm>
            <a:off x="-15241" y="-2226"/>
            <a:ext cx="9142830" cy="2004446"/>
          </a:xfrm>
          <a:prstGeom prst="rect">
            <a:avLst/>
          </a:prstGeom>
          <a:solidFill>
            <a:srgbClr val="FBE0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p:cNvSpPr txBox="1"/>
          <p:nvPr/>
        </p:nvSpPr>
        <p:spPr>
          <a:xfrm>
            <a:off x="2818151" y="203979"/>
            <a:ext cx="3507698" cy="1631216"/>
          </a:xfrm>
          <a:prstGeom prst="rect">
            <a:avLst/>
          </a:prstGeom>
          <a:noFill/>
        </p:spPr>
        <p:txBody>
          <a:bodyPr wrap="square" rtlCol="0" anchor="ctr" anchorCtr="0">
            <a:spAutoFit/>
          </a:bodyPr>
          <a:lstStyle/>
          <a:p>
            <a:pPr algn="ctr">
              <a:lnSpc>
                <a:spcPts val="6000"/>
              </a:lnSpc>
            </a:pPr>
            <a:r>
              <a:rPr lang="en-US" sz="6000" dirty="0">
                <a:effectLst>
                  <a:outerShdw blurRad="38100" dist="38100" dir="2700000" algn="tl">
                    <a:srgbClr val="000000">
                      <a:alpha val="43137"/>
                    </a:srgbClr>
                  </a:outerShdw>
                </a:effectLst>
                <a:latin typeface="Gabriola" panose="04040605051002020D02" pitchFamily="82" charset="0"/>
              </a:rPr>
              <a:t>Drawing Near </a:t>
            </a:r>
          </a:p>
          <a:p>
            <a:pPr algn="ctr">
              <a:lnSpc>
                <a:spcPts val="6000"/>
              </a:lnSpc>
            </a:pPr>
            <a:r>
              <a:rPr lang="en-US" sz="6000" dirty="0">
                <a:effectLst>
                  <a:outerShdw blurRad="38100" dist="38100" dir="2700000" algn="tl">
                    <a:srgbClr val="000000">
                      <a:alpha val="43137"/>
                    </a:srgbClr>
                  </a:outerShdw>
                </a:effectLst>
                <a:latin typeface="Gabriola" panose="04040605051002020D02" pitchFamily="82" charset="0"/>
              </a:rPr>
              <a:t>to God</a:t>
            </a:r>
          </a:p>
        </p:txBody>
      </p:sp>
      <p:sp>
        <p:nvSpPr>
          <p:cNvPr id="4" name="TextBox 3"/>
          <p:cNvSpPr txBox="1"/>
          <p:nvPr/>
        </p:nvSpPr>
        <p:spPr>
          <a:xfrm>
            <a:off x="-15241" y="2002220"/>
            <a:ext cx="9159241" cy="923330"/>
          </a:xfrm>
          <a:prstGeom prst="rect">
            <a:avLst/>
          </a:prstGeom>
          <a:solidFill>
            <a:srgbClr val="849AAE"/>
          </a:solidFill>
          <a:ln>
            <a:solidFill>
              <a:schemeClr val="tx1"/>
            </a:solidFill>
          </a:ln>
        </p:spPr>
        <p:txBody>
          <a:bodyPr wrap="square" rtlCol="0" anchor="ctr" anchorCtr="0">
            <a:spAutoFit/>
          </a:bodyPr>
          <a:lstStyle/>
          <a:p>
            <a:pPr algn="ctr"/>
            <a:r>
              <a:rPr lang="en-US" sz="5400" dirty="0">
                <a:ln w="0"/>
                <a:effectLst>
                  <a:outerShdw blurRad="50800" dist="38100" dir="10800000" algn="r" rotWithShape="0">
                    <a:prstClr val="black">
                      <a:alpha val="40000"/>
                    </a:prstClr>
                  </a:outerShdw>
                </a:effectLst>
                <a:latin typeface="Felix Titling" panose="04060505060202020A04" pitchFamily="82" charset="0"/>
              </a:rPr>
              <a:t>Balance Bible Study</a:t>
            </a:r>
          </a:p>
        </p:txBody>
      </p:sp>
      <p:sp>
        <p:nvSpPr>
          <p:cNvPr id="10" name="TextBox 9"/>
          <p:cNvSpPr txBox="1"/>
          <p:nvPr/>
        </p:nvSpPr>
        <p:spPr>
          <a:xfrm>
            <a:off x="239486" y="3211320"/>
            <a:ext cx="8423605" cy="461665"/>
          </a:xfrm>
          <a:prstGeom prst="rect">
            <a:avLst/>
          </a:prstGeom>
          <a:no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spAutoFit/>
            <a:scene3d>
              <a:camera prst="orthographicFront"/>
              <a:lightRig rig="harsh" dir="t"/>
            </a:scene3d>
            <a:sp3d extrusionH="57150" prstMaterial="matte">
              <a:bevelT w="63500" h="12700" prst="angle"/>
              <a:contourClr>
                <a:schemeClr val="bg1">
                  <a:lumMod val="65000"/>
                </a:schemeClr>
              </a:contourClr>
            </a:sp3d>
          </a:bodyPr>
          <a:lstStyle/>
          <a:p>
            <a:pPr marL="457200" marR="0" indent="-457200" algn="just">
              <a:spcBef>
                <a:spcPts val="0"/>
              </a:spcBef>
              <a:spcAft>
                <a:spcPts val="0"/>
              </a:spcAft>
              <a:buFont typeface="Wingdings" panose="05000000000000000000" pitchFamily="2" charset="2"/>
              <a:buChar char="Ø"/>
            </a:pPr>
            <a:r>
              <a:rPr lang="en-US" sz="2400" b="1" dirty="0">
                <a:ln/>
                <a:solidFill>
                  <a:sysClr val="windowText" lastClr="000000"/>
                </a:solidFill>
                <a:latin typeface="Arial" panose="020B0604020202020204" pitchFamily="34" charset="0"/>
                <a:ea typeface="Calibri" panose="020F0502020204030204" pitchFamily="34" charset="0"/>
                <a:cs typeface="Arial" panose="020B0604020202020204" pitchFamily="34" charset="0"/>
              </a:rPr>
              <a:t>First, We Must Perceive the Bible Correctly. </a:t>
            </a:r>
          </a:p>
        </p:txBody>
      </p:sp>
      <p:pic>
        <p:nvPicPr>
          <p:cNvPr id="7" name="Picture 6"/>
          <p:cNvPicPr>
            <a:picLocks noChangeAspect="1"/>
          </p:cNvPicPr>
          <p:nvPr/>
        </p:nvPicPr>
        <p:blipFill>
          <a:blip r:embed="rId2"/>
          <a:stretch>
            <a:fillRect/>
          </a:stretch>
        </p:blipFill>
        <p:spPr>
          <a:xfrm>
            <a:off x="6354424" y="-2225"/>
            <a:ext cx="2789576" cy="2004446"/>
          </a:xfrm>
          <a:prstGeom prst="rect">
            <a:avLst/>
          </a:prstGeom>
          <a:ln>
            <a:solidFill>
              <a:schemeClr val="tx1"/>
            </a:solidFill>
          </a:ln>
        </p:spPr>
      </p:pic>
      <p:pic>
        <p:nvPicPr>
          <p:cNvPr id="2056" name="Picture 8" descr="Image result for Bibl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2" y="-2226"/>
            <a:ext cx="2804817" cy="2004446"/>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
        <p:nvSpPr>
          <p:cNvPr id="9" name="TextBox 8"/>
          <p:cNvSpPr txBox="1"/>
          <p:nvPr/>
        </p:nvSpPr>
        <p:spPr>
          <a:xfrm>
            <a:off x="772886" y="3775833"/>
            <a:ext cx="7890205" cy="461665"/>
          </a:xfrm>
          <a:prstGeom prst="rect">
            <a:avLst/>
          </a:prstGeom>
          <a:no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pPr marL="457200" marR="0" indent="-457200" algn="just">
              <a:spcBef>
                <a:spcPts val="0"/>
              </a:spcBef>
              <a:spcAft>
                <a:spcPts val="0"/>
              </a:spcAft>
            </a:pPr>
            <a:r>
              <a:rPr lang="en-US" sz="2400" dirty="0">
                <a:ln w="0"/>
                <a:solidFill>
                  <a:schemeClr val="accent1"/>
                </a:solidFill>
                <a:effectLst>
                  <a:outerShdw blurRad="76200" dist="50800" dir="2700000" algn="tl" rotWithShape="0">
                    <a:prstClr val="black"/>
                  </a:outerShdw>
                </a:effectLst>
                <a:latin typeface="Arial" panose="020B0604020202020204" pitchFamily="34" charset="0"/>
                <a:ea typeface="Calibri" panose="020F0502020204030204" pitchFamily="34" charset="0"/>
                <a:cs typeface="Arial" panose="020B0604020202020204" pitchFamily="34" charset="0"/>
              </a:rPr>
              <a:t>•	We must perceive the Bible as God’s Word</a:t>
            </a:r>
          </a:p>
        </p:txBody>
      </p:sp>
      <p:sp>
        <p:nvSpPr>
          <p:cNvPr id="2" name="TextBox 1"/>
          <p:cNvSpPr txBox="1"/>
          <p:nvPr/>
        </p:nvSpPr>
        <p:spPr>
          <a:xfrm>
            <a:off x="870857" y="4543448"/>
            <a:ext cx="7792234" cy="1569660"/>
          </a:xfrm>
          <a:prstGeom prst="rect">
            <a:avLst/>
          </a:prstGeom>
          <a:noFill/>
        </p:spPr>
        <p:txBody>
          <a:bodyPr wrap="square" rtlCol="0">
            <a:spAutoFit/>
          </a:bodyPr>
          <a:lstStyle/>
          <a:p>
            <a:pPr marL="457200" marR="0" indent="-457200" algn="just">
              <a:spcBef>
                <a:spcPts val="0"/>
              </a:spcBef>
              <a:spcAft>
                <a:spcPts val="0"/>
              </a:spcAft>
            </a:pPr>
            <a:r>
              <a:rPr lang="en-US" sz="2400" b="1"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rPr>
              <a:t>Emmett F. Fields, Atheist &amp;Bible Critic</a:t>
            </a:r>
            <a:endParaRPr lang="en-US" sz="2400" dirty="0">
              <a:effectLst>
                <a:outerShdw blurRad="38100" dist="38100" dir="2700000" algn="tl">
                  <a:srgbClr val="000000">
                    <a:alpha val="43137"/>
                  </a:srgbClr>
                </a:outerShdw>
              </a:effectLst>
              <a:latin typeface="Arial" panose="020B0604020202020204" pitchFamily="34" charset="0"/>
              <a:ea typeface="Calibri" panose="020F0502020204030204" pitchFamily="34" charset="0"/>
            </a:endParaRPr>
          </a:p>
          <a:p>
            <a:pPr marR="0" algn="just">
              <a:spcBef>
                <a:spcPts val="0"/>
              </a:spcBef>
              <a:spcAft>
                <a:spcPts val="0"/>
              </a:spcAft>
            </a:pPr>
            <a:r>
              <a:rPr lang="en-US" sz="2400"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rPr>
              <a:t>The very fact of this debate </a:t>
            </a:r>
            <a:r>
              <a:rPr lang="en-US" sz="2400" i="1"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rPr>
              <a:t>(whether or not the Bible is God’s Word)</a:t>
            </a:r>
            <a:r>
              <a:rPr lang="en-US" sz="2400"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rPr>
              <a:t>, or any debate about the Bible, is irrefutable proof that the Bible cannot be "the word of God."</a:t>
            </a:r>
            <a:endParaRPr lang="en-US" sz="2400" dirty="0">
              <a:effectLst>
                <a:outerShdw blurRad="38100" dist="38100" dir="2700000" algn="tl">
                  <a:srgbClr val="000000">
                    <a:alpha val="43137"/>
                  </a:srgbClr>
                </a:outerShdw>
              </a:effectLst>
              <a:latin typeface="Arial" panose="020B0604020202020204" pitchFamily="34" charset="0"/>
              <a:ea typeface="Calibri" panose="020F0502020204030204" pitchFamily="34" charset="0"/>
            </a:endParaRPr>
          </a:p>
        </p:txBody>
      </p:sp>
    </p:spTree>
    <p:extLst>
      <p:ext uri="{BB962C8B-B14F-4D97-AF65-F5344CB8AC3E}">
        <p14:creationId xmlns:p14="http://schemas.microsoft.com/office/powerpoint/2010/main" val="310950104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4"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 calcmode="lin" valueType="num">
                                      <p:cBhvr additive="base">
                                        <p:cTn id="12" dur="500"/>
                                        <p:tgtEl>
                                          <p:spTgt spid="9"/>
                                        </p:tgtEl>
                                        <p:attrNameLst>
                                          <p:attrName>ppt_y</p:attrName>
                                        </p:attrNameLst>
                                      </p:cBhvr>
                                      <p:tavLst>
                                        <p:tav tm="0">
                                          <p:val>
                                            <p:strVal val="#ppt_y+#ppt_h*1.125000"/>
                                          </p:val>
                                        </p:tav>
                                        <p:tav tm="100000">
                                          <p:val>
                                            <p:strVal val="#ppt_y"/>
                                          </p:val>
                                        </p:tav>
                                      </p:tavLst>
                                    </p:anim>
                                    <p:animEffect transition="in" filter="wipe(up)">
                                      <p:cBhvr>
                                        <p:cTn id="13" dur="500"/>
                                        <p:tgtEl>
                                          <p:spTgt spid="9"/>
                                        </p:tgtEl>
                                      </p:cBhvr>
                                    </p:animEffect>
                                  </p:childTnLst>
                                </p:cTn>
                              </p:par>
                            </p:childTnLst>
                          </p:cTn>
                        </p:par>
                      </p:childTnLst>
                    </p:cTn>
                  </p:par>
                  <p:par>
                    <p:cTn id="14" fill="hold">
                      <p:stCondLst>
                        <p:cond delay="indefinite"/>
                      </p:stCondLst>
                      <p:childTnLst>
                        <p:par>
                          <p:cTn id="15" fill="hold">
                            <p:stCondLst>
                              <p:cond delay="0"/>
                            </p:stCondLst>
                            <p:childTnLst>
                              <p:par>
                                <p:cTn id="16" presetID="53" presetClass="entr" presetSubtype="16" fill="hold" grpId="0" nodeType="clickEffect">
                                  <p:stCondLst>
                                    <p:cond delay="0"/>
                                  </p:stCondLst>
                                  <p:childTnLst>
                                    <p:set>
                                      <p:cBhvr>
                                        <p:cTn id="17" dur="1" fill="hold">
                                          <p:stCondLst>
                                            <p:cond delay="0"/>
                                          </p:stCondLst>
                                        </p:cTn>
                                        <p:tgtEl>
                                          <p:spTgt spid="2"/>
                                        </p:tgtEl>
                                        <p:attrNameLst>
                                          <p:attrName>style.visibility</p:attrName>
                                        </p:attrNameLst>
                                      </p:cBhvr>
                                      <p:to>
                                        <p:strVal val="visible"/>
                                      </p:to>
                                    </p:set>
                                    <p:anim calcmode="lin" valueType="num">
                                      <p:cBhvr>
                                        <p:cTn id="18" dur="500" fill="hold"/>
                                        <p:tgtEl>
                                          <p:spTgt spid="2"/>
                                        </p:tgtEl>
                                        <p:attrNameLst>
                                          <p:attrName>ppt_w</p:attrName>
                                        </p:attrNameLst>
                                      </p:cBhvr>
                                      <p:tavLst>
                                        <p:tav tm="0">
                                          <p:val>
                                            <p:fltVal val="0"/>
                                          </p:val>
                                        </p:tav>
                                        <p:tav tm="100000">
                                          <p:val>
                                            <p:strVal val="#ppt_w"/>
                                          </p:val>
                                        </p:tav>
                                      </p:tavLst>
                                    </p:anim>
                                    <p:anim calcmode="lin" valueType="num">
                                      <p:cBhvr>
                                        <p:cTn id="19" dur="500" fill="hold"/>
                                        <p:tgtEl>
                                          <p:spTgt spid="2"/>
                                        </p:tgtEl>
                                        <p:attrNameLst>
                                          <p:attrName>ppt_h</p:attrName>
                                        </p:attrNameLst>
                                      </p:cBhvr>
                                      <p:tavLst>
                                        <p:tav tm="0">
                                          <p:val>
                                            <p:fltVal val="0"/>
                                          </p:val>
                                        </p:tav>
                                        <p:tav tm="100000">
                                          <p:val>
                                            <p:strVal val="#ppt_h"/>
                                          </p:val>
                                        </p:tav>
                                      </p:tavLst>
                                    </p:anim>
                                    <p:animEffect transition="in" filter="fade">
                                      <p:cBhvr>
                                        <p:cTn id="20"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9" grpId="0"/>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TextBox 11"/>
          <p:cNvSpPr txBox="1"/>
          <p:nvPr/>
        </p:nvSpPr>
        <p:spPr>
          <a:xfrm>
            <a:off x="2818151" y="203979"/>
            <a:ext cx="3507698" cy="1631216"/>
          </a:xfrm>
          <a:prstGeom prst="rect">
            <a:avLst/>
          </a:prstGeom>
          <a:noFill/>
        </p:spPr>
        <p:txBody>
          <a:bodyPr wrap="square" rtlCol="0" anchor="ctr" anchorCtr="0">
            <a:spAutoFit/>
          </a:bodyPr>
          <a:lstStyle/>
          <a:p>
            <a:pPr algn="ctr">
              <a:lnSpc>
                <a:spcPts val="6000"/>
              </a:lnSpc>
            </a:pPr>
            <a:r>
              <a:rPr lang="en-US" sz="6000" dirty="0">
                <a:effectLst>
                  <a:outerShdw blurRad="38100" dist="38100" dir="2700000" algn="tl">
                    <a:srgbClr val="000000">
                      <a:alpha val="43137"/>
                    </a:srgbClr>
                  </a:outerShdw>
                </a:effectLst>
                <a:latin typeface="Gabriola" panose="04040605051002020D02" pitchFamily="82" charset="0"/>
              </a:rPr>
              <a:t>Drawing Near </a:t>
            </a:r>
          </a:p>
          <a:p>
            <a:pPr algn="ctr">
              <a:lnSpc>
                <a:spcPts val="6000"/>
              </a:lnSpc>
            </a:pPr>
            <a:r>
              <a:rPr lang="en-US" sz="6000" dirty="0">
                <a:effectLst>
                  <a:outerShdw blurRad="38100" dist="38100" dir="2700000" algn="tl">
                    <a:srgbClr val="000000">
                      <a:alpha val="43137"/>
                    </a:srgbClr>
                  </a:outerShdw>
                </a:effectLst>
                <a:latin typeface="Gabriola" panose="04040605051002020D02" pitchFamily="82" charset="0"/>
              </a:rPr>
              <a:t>to God</a:t>
            </a:r>
          </a:p>
        </p:txBody>
      </p:sp>
      <p:sp>
        <p:nvSpPr>
          <p:cNvPr id="4" name="TextBox 3"/>
          <p:cNvSpPr txBox="1"/>
          <p:nvPr/>
        </p:nvSpPr>
        <p:spPr>
          <a:xfrm>
            <a:off x="-15241" y="2002220"/>
            <a:ext cx="9159241" cy="923330"/>
          </a:xfrm>
          <a:prstGeom prst="rect">
            <a:avLst/>
          </a:prstGeom>
          <a:solidFill>
            <a:srgbClr val="849AAE"/>
          </a:solidFill>
          <a:ln>
            <a:solidFill>
              <a:schemeClr val="tx1"/>
            </a:solidFill>
          </a:ln>
        </p:spPr>
        <p:txBody>
          <a:bodyPr wrap="square" rtlCol="0" anchor="ctr" anchorCtr="0">
            <a:spAutoFit/>
          </a:bodyPr>
          <a:lstStyle/>
          <a:p>
            <a:pPr algn="ctr"/>
            <a:r>
              <a:rPr lang="en-US" sz="5400" dirty="0">
                <a:ln w="0"/>
                <a:effectLst>
                  <a:outerShdw blurRad="50800" dist="38100" dir="10800000" algn="r" rotWithShape="0">
                    <a:prstClr val="black">
                      <a:alpha val="40000"/>
                    </a:prstClr>
                  </a:outerShdw>
                </a:effectLst>
                <a:latin typeface="Felix Titling" panose="04060505060202020A04" pitchFamily="82" charset="0"/>
              </a:rPr>
              <a:t>Balance Bible Study</a:t>
            </a:r>
          </a:p>
        </p:txBody>
      </p:sp>
      <p:sp>
        <p:nvSpPr>
          <p:cNvPr id="10" name="TextBox 9"/>
          <p:cNvSpPr txBox="1"/>
          <p:nvPr/>
        </p:nvSpPr>
        <p:spPr>
          <a:xfrm>
            <a:off x="239486" y="3211320"/>
            <a:ext cx="8423605" cy="461665"/>
          </a:xfrm>
          <a:prstGeom prst="rect">
            <a:avLst/>
          </a:prstGeom>
          <a:no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spAutoFit/>
            <a:scene3d>
              <a:camera prst="orthographicFront"/>
              <a:lightRig rig="harsh" dir="t"/>
            </a:scene3d>
            <a:sp3d extrusionH="57150" prstMaterial="matte">
              <a:bevelT w="63500" h="12700" prst="angle"/>
              <a:contourClr>
                <a:schemeClr val="bg1">
                  <a:lumMod val="65000"/>
                </a:schemeClr>
              </a:contourClr>
            </a:sp3d>
          </a:bodyPr>
          <a:lstStyle/>
          <a:p>
            <a:pPr marL="457200" marR="0" indent="-457200" algn="just">
              <a:spcBef>
                <a:spcPts val="0"/>
              </a:spcBef>
              <a:spcAft>
                <a:spcPts val="0"/>
              </a:spcAft>
              <a:buFont typeface="Wingdings" panose="05000000000000000000" pitchFamily="2" charset="2"/>
              <a:buChar char="Ø"/>
            </a:pPr>
            <a:r>
              <a:rPr lang="en-US" sz="2400" b="1" dirty="0">
                <a:ln/>
                <a:solidFill>
                  <a:sysClr val="windowText" lastClr="000000"/>
                </a:solidFill>
                <a:latin typeface="Arial" panose="020B0604020202020204" pitchFamily="34" charset="0"/>
                <a:ea typeface="Calibri" panose="020F0502020204030204" pitchFamily="34" charset="0"/>
                <a:cs typeface="Arial" panose="020B0604020202020204" pitchFamily="34" charset="0"/>
              </a:rPr>
              <a:t>First, We Must Perceive the Bible Correctly. </a:t>
            </a:r>
          </a:p>
        </p:txBody>
      </p:sp>
      <p:pic>
        <p:nvPicPr>
          <p:cNvPr id="7" name="Picture 6"/>
          <p:cNvPicPr>
            <a:picLocks noChangeAspect="1"/>
          </p:cNvPicPr>
          <p:nvPr/>
        </p:nvPicPr>
        <p:blipFill>
          <a:blip r:embed="rId2"/>
          <a:stretch>
            <a:fillRect/>
          </a:stretch>
        </p:blipFill>
        <p:spPr>
          <a:xfrm>
            <a:off x="6354424" y="-2225"/>
            <a:ext cx="2789576" cy="2004446"/>
          </a:xfrm>
          <a:prstGeom prst="rect">
            <a:avLst/>
          </a:prstGeom>
          <a:ln>
            <a:solidFill>
              <a:schemeClr val="tx1"/>
            </a:solidFill>
          </a:ln>
        </p:spPr>
      </p:pic>
      <p:pic>
        <p:nvPicPr>
          <p:cNvPr id="2056" name="Picture 8" descr="Image result for Bibl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2" y="-2226"/>
            <a:ext cx="2804817" cy="2004446"/>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
        <p:nvSpPr>
          <p:cNvPr id="9" name="TextBox 8"/>
          <p:cNvSpPr txBox="1"/>
          <p:nvPr/>
        </p:nvSpPr>
        <p:spPr>
          <a:xfrm>
            <a:off x="772886" y="3775833"/>
            <a:ext cx="7890205" cy="461665"/>
          </a:xfrm>
          <a:prstGeom prst="rect">
            <a:avLst/>
          </a:prstGeom>
          <a:no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pPr marL="457200" marR="0" indent="-457200" algn="just">
              <a:spcBef>
                <a:spcPts val="0"/>
              </a:spcBef>
              <a:spcAft>
                <a:spcPts val="0"/>
              </a:spcAft>
            </a:pPr>
            <a:r>
              <a:rPr lang="en-US" sz="2400" dirty="0">
                <a:ln w="0"/>
                <a:solidFill>
                  <a:schemeClr val="accent1"/>
                </a:solidFill>
                <a:effectLst>
                  <a:outerShdw blurRad="76200" dist="50800" dir="2700000" algn="tl" rotWithShape="0">
                    <a:prstClr val="black"/>
                  </a:outerShdw>
                </a:effectLst>
                <a:latin typeface="Arial" panose="020B0604020202020204" pitchFamily="34" charset="0"/>
                <a:ea typeface="Calibri" panose="020F0502020204030204" pitchFamily="34" charset="0"/>
                <a:cs typeface="Arial" panose="020B0604020202020204" pitchFamily="34" charset="0"/>
              </a:rPr>
              <a:t>•	We must perceive the Bible as God’s Word</a:t>
            </a:r>
          </a:p>
        </p:txBody>
      </p:sp>
      <p:sp>
        <p:nvSpPr>
          <p:cNvPr id="2" name="TextBox 1"/>
          <p:cNvSpPr txBox="1"/>
          <p:nvPr/>
        </p:nvSpPr>
        <p:spPr>
          <a:xfrm>
            <a:off x="870857" y="4528457"/>
            <a:ext cx="7792234" cy="1938992"/>
          </a:xfrm>
          <a:prstGeom prst="rect">
            <a:avLst/>
          </a:prstGeom>
          <a:noFill/>
        </p:spPr>
        <p:txBody>
          <a:bodyPr wrap="square" rtlCol="0">
            <a:spAutoFit/>
          </a:bodyPr>
          <a:lstStyle/>
          <a:p>
            <a:pPr marL="457200" marR="0" indent="-457200" algn="just">
              <a:spcBef>
                <a:spcPts val="0"/>
              </a:spcBef>
              <a:spcAft>
                <a:spcPts val="0"/>
              </a:spcAft>
            </a:pPr>
            <a:r>
              <a:rPr lang="en-US" sz="2400" b="1"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rPr>
              <a:t>1 Thessalonians 2:13 (ESV) </a:t>
            </a:r>
          </a:p>
          <a:p>
            <a:pPr marR="0" algn="just">
              <a:spcBef>
                <a:spcPts val="0"/>
              </a:spcBef>
              <a:spcAft>
                <a:spcPts val="0"/>
              </a:spcAft>
            </a:pPr>
            <a:r>
              <a:rPr lang="en-US" sz="2400"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rPr>
              <a:t>13  And we also thank God constantly for this, that when you received the word of God, which you heard from us, you accepted it not as the word of men but as what it really is, the word of God, which is at work in you believers.</a:t>
            </a:r>
          </a:p>
        </p:txBody>
      </p:sp>
    </p:spTree>
    <p:extLst>
      <p:ext uri="{BB962C8B-B14F-4D97-AF65-F5344CB8AC3E}">
        <p14:creationId xmlns:p14="http://schemas.microsoft.com/office/powerpoint/2010/main" val="371143346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TextBox 11"/>
          <p:cNvSpPr txBox="1"/>
          <p:nvPr/>
        </p:nvSpPr>
        <p:spPr>
          <a:xfrm>
            <a:off x="2818151" y="203979"/>
            <a:ext cx="3507698" cy="1631216"/>
          </a:xfrm>
          <a:prstGeom prst="rect">
            <a:avLst/>
          </a:prstGeom>
          <a:noFill/>
        </p:spPr>
        <p:txBody>
          <a:bodyPr wrap="square" rtlCol="0" anchor="ctr" anchorCtr="0">
            <a:spAutoFit/>
          </a:bodyPr>
          <a:lstStyle/>
          <a:p>
            <a:pPr algn="ctr">
              <a:lnSpc>
                <a:spcPts val="6000"/>
              </a:lnSpc>
            </a:pPr>
            <a:r>
              <a:rPr lang="en-US" sz="6000" dirty="0">
                <a:effectLst>
                  <a:outerShdw blurRad="38100" dist="38100" dir="2700000" algn="tl">
                    <a:srgbClr val="000000">
                      <a:alpha val="43137"/>
                    </a:srgbClr>
                  </a:outerShdw>
                </a:effectLst>
                <a:latin typeface="Gabriola" panose="04040605051002020D02" pitchFamily="82" charset="0"/>
              </a:rPr>
              <a:t>Drawing Near </a:t>
            </a:r>
          </a:p>
          <a:p>
            <a:pPr algn="ctr">
              <a:lnSpc>
                <a:spcPts val="6000"/>
              </a:lnSpc>
            </a:pPr>
            <a:r>
              <a:rPr lang="en-US" sz="6000" dirty="0">
                <a:effectLst>
                  <a:outerShdw blurRad="38100" dist="38100" dir="2700000" algn="tl">
                    <a:srgbClr val="000000">
                      <a:alpha val="43137"/>
                    </a:srgbClr>
                  </a:outerShdw>
                </a:effectLst>
                <a:latin typeface="Gabriola" panose="04040605051002020D02" pitchFamily="82" charset="0"/>
              </a:rPr>
              <a:t>to God</a:t>
            </a:r>
          </a:p>
        </p:txBody>
      </p:sp>
      <p:sp>
        <p:nvSpPr>
          <p:cNvPr id="4" name="TextBox 3"/>
          <p:cNvSpPr txBox="1"/>
          <p:nvPr/>
        </p:nvSpPr>
        <p:spPr>
          <a:xfrm>
            <a:off x="-15241" y="2002220"/>
            <a:ext cx="9159241" cy="923330"/>
          </a:xfrm>
          <a:prstGeom prst="rect">
            <a:avLst/>
          </a:prstGeom>
          <a:solidFill>
            <a:srgbClr val="849AAE"/>
          </a:solidFill>
          <a:ln>
            <a:solidFill>
              <a:schemeClr val="tx1"/>
            </a:solidFill>
          </a:ln>
        </p:spPr>
        <p:txBody>
          <a:bodyPr wrap="square" rtlCol="0" anchor="ctr" anchorCtr="0">
            <a:spAutoFit/>
          </a:bodyPr>
          <a:lstStyle/>
          <a:p>
            <a:pPr algn="ctr"/>
            <a:r>
              <a:rPr lang="en-US" sz="5400" dirty="0">
                <a:ln w="0"/>
                <a:effectLst>
                  <a:outerShdw blurRad="50800" dist="38100" dir="10800000" algn="r" rotWithShape="0">
                    <a:prstClr val="black">
                      <a:alpha val="40000"/>
                    </a:prstClr>
                  </a:outerShdw>
                </a:effectLst>
                <a:latin typeface="Felix Titling" panose="04060505060202020A04" pitchFamily="82" charset="0"/>
              </a:rPr>
              <a:t>Balance Bible Study</a:t>
            </a:r>
          </a:p>
        </p:txBody>
      </p:sp>
      <p:sp>
        <p:nvSpPr>
          <p:cNvPr id="10" name="TextBox 9"/>
          <p:cNvSpPr txBox="1"/>
          <p:nvPr/>
        </p:nvSpPr>
        <p:spPr>
          <a:xfrm>
            <a:off x="239486" y="3211320"/>
            <a:ext cx="8423605" cy="461665"/>
          </a:xfrm>
          <a:prstGeom prst="rect">
            <a:avLst/>
          </a:prstGeom>
          <a:no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spAutoFit/>
            <a:scene3d>
              <a:camera prst="orthographicFront"/>
              <a:lightRig rig="harsh" dir="t"/>
            </a:scene3d>
            <a:sp3d extrusionH="57150" prstMaterial="matte">
              <a:bevelT w="63500" h="12700" prst="angle"/>
              <a:contourClr>
                <a:schemeClr val="bg1">
                  <a:lumMod val="65000"/>
                </a:schemeClr>
              </a:contourClr>
            </a:sp3d>
          </a:bodyPr>
          <a:lstStyle/>
          <a:p>
            <a:pPr marL="457200" marR="0" indent="-457200" algn="just">
              <a:spcBef>
                <a:spcPts val="0"/>
              </a:spcBef>
              <a:spcAft>
                <a:spcPts val="0"/>
              </a:spcAft>
              <a:buFont typeface="Wingdings" panose="05000000000000000000" pitchFamily="2" charset="2"/>
              <a:buChar char="Ø"/>
            </a:pPr>
            <a:r>
              <a:rPr lang="en-US" sz="2400" b="1" dirty="0">
                <a:ln/>
                <a:solidFill>
                  <a:sysClr val="windowText" lastClr="000000"/>
                </a:solidFill>
                <a:latin typeface="Arial" panose="020B0604020202020204" pitchFamily="34" charset="0"/>
                <a:ea typeface="Calibri" panose="020F0502020204030204" pitchFamily="34" charset="0"/>
                <a:cs typeface="Arial" panose="020B0604020202020204" pitchFamily="34" charset="0"/>
              </a:rPr>
              <a:t>First, We Must Perceive the Bible Correctly. </a:t>
            </a:r>
          </a:p>
        </p:txBody>
      </p:sp>
      <p:pic>
        <p:nvPicPr>
          <p:cNvPr id="7" name="Picture 6"/>
          <p:cNvPicPr>
            <a:picLocks noChangeAspect="1"/>
          </p:cNvPicPr>
          <p:nvPr/>
        </p:nvPicPr>
        <p:blipFill>
          <a:blip r:embed="rId2"/>
          <a:stretch>
            <a:fillRect/>
          </a:stretch>
        </p:blipFill>
        <p:spPr>
          <a:xfrm>
            <a:off x="6354424" y="-2225"/>
            <a:ext cx="2789576" cy="2004446"/>
          </a:xfrm>
          <a:prstGeom prst="rect">
            <a:avLst/>
          </a:prstGeom>
          <a:ln>
            <a:solidFill>
              <a:schemeClr val="tx1"/>
            </a:solidFill>
          </a:ln>
        </p:spPr>
      </p:pic>
      <p:pic>
        <p:nvPicPr>
          <p:cNvPr id="2056" name="Picture 8" descr="Image result for Bibl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2" y="-2226"/>
            <a:ext cx="2804817" cy="2004446"/>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
        <p:nvSpPr>
          <p:cNvPr id="9" name="TextBox 8"/>
          <p:cNvSpPr txBox="1"/>
          <p:nvPr/>
        </p:nvSpPr>
        <p:spPr>
          <a:xfrm>
            <a:off x="772886" y="3775833"/>
            <a:ext cx="7890205" cy="461665"/>
          </a:xfrm>
          <a:prstGeom prst="rect">
            <a:avLst/>
          </a:prstGeom>
          <a:no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pPr marL="457200" marR="0" indent="-457200" algn="just">
              <a:spcBef>
                <a:spcPts val="0"/>
              </a:spcBef>
              <a:spcAft>
                <a:spcPts val="0"/>
              </a:spcAft>
            </a:pPr>
            <a:r>
              <a:rPr lang="en-US" sz="2400" dirty="0">
                <a:ln w="0"/>
                <a:solidFill>
                  <a:schemeClr val="accent1"/>
                </a:solidFill>
                <a:effectLst>
                  <a:outerShdw blurRad="76200" dist="50800" dir="2700000" algn="tl" rotWithShape="0">
                    <a:prstClr val="black"/>
                  </a:outerShdw>
                </a:effectLst>
                <a:latin typeface="Arial" panose="020B0604020202020204" pitchFamily="34" charset="0"/>
                <a:ea typeface="Calibri" panose="020F0502020204030204" pitchFamily="34" charset="0"/>
                <a:cs typeface="Arial" panose="020B0604020202020204" pitchFamily="34" charset="0"/>
              </a:rPr>
              <a:t>•	We must perceive the Bible as God’s Word</a:t>
            </a:r>
          </a:p>
        </p:txBody>
      </p:sp>
      <p:sp>
        <p:nvSpPr>
          <p:cNvPr id="2" name="TextBox 1"/>
          <p:cNvSpPr txBox="1"/>
          <p:nvPr/>
        </p:nvSpPr>
        <p:spPr>
          <a:xfrm>
            <a:off x="870857" y="4528457"/>
            <a:ext cx="7792234" cy="1569660"/>
          </a:xfrm>
          <a:prstGeom prst="rect">
            <a:avLst/>
          </a:prstGeom>
          <a:noFill/>
        </p:spPr>
        <p:txBody>
          <a:bodyPr wrap="square" rtlCol="0">
            <a:spAutoFit/>
          </a:bodyPr>
          <a:lstStyle/>
          <a:p>
            <a:pPr marL="457200" marR="0" indent="-457200" algn="just">
              <a:spcBef>
                <a:spcPts val="0"/>
              </a:spcBef>
              <a:spcAft>
                <a:spcPts val="0"/>
              </a:spcAft>
            </a:pPr>
            <a:r>
              <a:rPr lang="en-US" sz="2400" b="1"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rPr>
              <a:t>2 Timothy 2:15 (NIV) </a:t>
            </a:r>
            <a:endParaRPr lang="en-US" sz="2400" dirty="0">
              <a:effectLst>
                <a:outerShdw blurRad="38100" dist="38100" dir="2700000" algn="tl">
                  <a:srgbClr val="000000">
                    <a:alpha val="43137"/>
                  </a:srgbClr>
                </a:outerShdw>
              </a:effectLst>
              <a:latin typeface="Arial" panose="020B0604020202020204" pitchFamily="34" charset="0"/>
              <a:ea typeface="Calibri" panose="020F0502020204030204" pitchFamily="34" charset="0"/>
            </a:endParaRPr>
          </a:p>
          <a:p>
            <a:pPr algn="just"/>
            <a:r>
              <a:rPr lang="en-US" sz="2400"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rPr>
              <a:t>15  Do your best to present yourself to God as one approved, a worker who does not need to be ashamed and who correctly handles the word of truth.</a:t>
            </a:r>
            <a:r>
              <a:rPr lang="en-US" sz="2400" dirty="0">
                <a:effectLst>
                  <a:outerShdw blurRad="38100" dist="38100" dir="2700000" algn="tl">
                    <a:srgbClr val="000000">
                      <a:alpha val="43137"/>
                    </a:srgbClr>
                  </a:outerShdw>
                </a:effectLst>
                <a:latin typeface="Arial" panose="020B0604020202020204" pitchFamily="34" charset="0"/>
                <a:ea typeface="Calibri" panose="020F0502020204030204" pitchFamily="34" charset="0"/>
              </a:rPr>
              <a:t> </a:t>
            </a:r>
            <a:endParaRPr lang="en-US" sz="2400"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endParaRPr>
          </a:p>
        </p:txBody>
      </p:sp>
    </p:spTree>
    <p:extLst>
      <p:ext uri="{BB962C8B-B14F-4D97-AF65-F5344CB8AC3E}">
        <p14:creationId xmlns:p14="http://schemas.microsoft.com/office/powerpoint/2010/main" val="13869279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TextBox 11"/>
          <p:cNvSpPr txBox="1"/>
          <p:nvPr/>
        </p:nvSpPr>
        <p:spPr>
          <a:xfrm>
            <a:off x="2818151" y="203979"/>
            <a:ext cx="3507698" cy="1631216"/>
          </a:xfrm>
          <a:prstGeom prst="rect">
            <a:avLst/>
          </a:prstGeom>
          <a:noFill/>
        </p:spPr>
        <p:txBody>
          <a:bodyPr wrap="square" rtlCol="0" anchor="ctr" anchorCtr="0">
            <a:spAutoFit/>
          </a:bodyPr>
          <a:lstStyle/>
          <a:p>
            <a:pPr algn="ctr">
              <a:lnSpc>
                <a:spcPts val="6000"/>
              </a:lnSpc>
            </a:pPr>
            <a:r>
              <a:rPr lang="en-US" sz="6000" dirty="0">
                <a:effectLst>
                  <a:outerShdw blurRad="38100" dist="38100" dir="2700000" algn="tl">
                    <a:srgbClr val="000000">
                      <a:alpha val="43137"/>
                    </a:srgbClr>
                  </a:outerShdw>
                </a:effectLst>
                <a:latin typeface="Gabriola" panose="04040605051002020D02" pitchFamily="82" charset="0"/>
              </a:rPr>
              <a:t>Drawing Near </a:t>
            </a:r>
          </a:p>
          <a:p>
            <a:pPr algn="ctr">
              <a:lnSpc>
                <a:spcPts val="6000"/>
              </a:lnSpc>
            </a:pPr>
            <a:r>
              <a:rPr lang="en-US" sz="6000" dirty="0">
                <a:effectLst>
                  <a:outerShdw blurRad="38100" dist="38100" dir="2700000" algn="tl">
                    <a:srgbClr val="000000">
                      <a:alpha val="43137"/>
                    </a:srgbClr>
                  </a:outerShdw>
                </a:effectLst>
                <a:latin typeface="Gabriola" panose="04040605051002020D02" pitchFamily="82" charset="0"/>
              </a:rPr>
              <a:t>to God</a:t>
            </a:r>
          </a:p>
        </p:txBody>
      </p:sp>
      <p:sp>
        <p:nvSpPr>
          <p:cNvPr id="4" name="TextBox 3"/>
          <p:cNvSpPr txBox="1"/>
          <p:nvPr/>
        </p:nvSpPr>
        <p:spPr>
          <a:xfrm>
            <a:off x="-15241" y="2002220"/>
            <a:ext cx="9159241" cy="923330"/>
          </a:xfrm>
          <a:prstGeom prst="rect">
            <a:avLst/>
          </a:prstGeom>
          <a:solidFill>
            <a:srgbClr val="849AAE"/>
          </a:solidFill>
          <a:ln>
            <a:solidFill>
              <a:schemeClr val="tx1"/>
            </a:solidFill>
          </a:ln>
        </p:spPr>
        <p:txBody>
          <a:bodyPr wrap="square" rtlCol="0" anchor="ctr" anchorCtr="0">
            <a:spAutoFit/>
          </a:bodyPr>
          <a:lstStyle/>
          <a:p>
            <a:pPr algn="ctr"/>
            <a:r>
              <a:rPr lang="en-US" sz="5400" dirty="0">
                <a:ln w="0"/>
                <a:effectLst>
                  <a:outerShdw blurRad="50800" dist="38100" dir="10800000" algn="r" rotWithShape="0">
                    <a:prstClr val="black">
                      <a:alpha val="40000"/>
                    </a:prstClr>
                  </a:outerShdw>
                </a:effectLst>
                <a:latin typeface="Felix Titling" panose="04060505060202020A04" pitchFamily="82" charset="0"/>
              </a:rPr>
              <a:t>Balance Bible Study</a:t>
            </a:r>
          </a:p>
        </p:txBody>
      </p:sp>
      <p:sp>
        <p:nvSpPr>
          <p:cNvPr id="10" name="TextBox 9"/>
          <p:cNvSpPr txBox="1"/>
          <p:nvPr/>
        </p:nvSpPr>
        <p:spPr>
          <a:xfrm>
            <a:off x="239486" y="3211320"/>
            <a:ext cx="8423605" cy="461665"/>
          </a:xfrm>
          <a:prstGeom prst="rect">
            <a:avLst/>
          </a:prstGeom>
          <a:no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spAutoFit/>
            <a:scene3d>
              <a:camera prst="orthographicFront"/>
              <a:lightRig rig="harsh" dir="t"/>
            </a:scene3d>
            <a:sp3d extrusionH="57150" prstMaterial="matte">
              <a:bevelT w="63500" h="12700" prst="angle"/>
              <a:contourClr>
                <a:schemeClr val="bg1">
                  <a:lumMod val="65000"/>
                </a:schemeClr>
              </a:contourClr>
            </a:sp3d>
          </a:bodyPr>
          <a:lstStyle/>
          <a:p>
            <a:pPr marL="457200" marR="0" indent="-457200" algn="just">
              <a:spcBef>
                <a:spcPts val="0"/>
              </a:spcBef>
              <a:spcAft>
                <a:spcPts val="0"/>
              </a:spcAft>
              <a:buFont typeface="Wingdings" panose="05000000000000000000" pitchFamily="2" charset="2"/>
              <a:buChar char="Ø"/>
            </a:pPr>
            <a:r>
              <a:rPr lang="en-US" sz="2400" b="1" dirty="0">
                <a:ln/>
                <a:solidFill>
                  <a:sysClr val="windowText" lastClr="000000"/>
                </a:solidFill>
                <a:latin typeface="Arial" panose="020B0604020202020204" pitchFamily="34" charset="0"/>
                <a:ea typeface="Calibri" panose="020F0502020204030204" pitchFamily="34" charset="0"/>
                <a:cs typeface="Arial" panose="020B0604020202020204" pitchFamily="34" charset="0"/>
              </a:rPr>
              <a:t>First, We Must Perceive the Bible Correctly. </a:t>
            </a:r>
          </a:p>
        </p:txBody>
      </p:sp>
      <p:pic>
        <p:nvPicPr>
          <p:cNvPr id="7" name="Picture 6"/>
          <p:cNvPicPr>
            <a:picLocks noChangeAspect="1"/>
          </p:cNvPicPr>
          <p:nvPr/>
        </p:nvPicPr>
        <p:blipFill>
          <a:blip r:embed="rId2"/>
          <a:stretch>
            <a:fillRect/>
          </a:stretch>
        </p:blipFill>
        <p:spPr>
          <a:xfrm>
            <a:off x="6354424" y="-2225"/>
            <a:ext cx="2789576" cy="2004446"/>
          </a:xfrm>
          <a:prstGeom prst="rect">
            <a:avLst/>
          </a:prstGeom>
          <a:ln>
            <a:solidFill>
              <a:schemeClr val="tx1"/>
            </a:solidFill>
          </a:ln>
        </p:spPr>
      </p:pic>
      <p:pic>
        <p:nvPicPr>
          <p:cNvPr id="2056" name="Picture 8" descr="Image result for Bibl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2" y="-2226"/>
            <a:ext cx="2804817" cy="2004446"/>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
        <p:nvSpPr>
          <p:cNvPr id="9" name="TextBox 8"/>
          <p:cNvSpPr txBox="1"/>
          <p:nvPr/>
        </p:nvSpPr>
        <p:spPr>
          <a:xfrm>
            <a:off x="772886" y="3775833"/>
            <a:ext cx="7890205" cy="461665"/>
          </a:xfrm>
          <a:prstGeom prst="rect">
            <a:avLst/>
          </a:prstGeom>
          <a:no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pPr marL="457200" marR="0" indent="-457200" algn="just">
              <a:spcBef>
                <a:spcPts val="0"/>
              </a:spcBef>
              <a:spcAft>
                <a:spcPts val="0"/>
              </a:spcAft>
            </a:pPr>
            <a:r>
              <a:rPr lang="en-US" sz="2400" dirty="0">
                <a:ln w="0"/>
                <a:solidFill>
                  <a:schemeClr val="accent1"/>
                </a:solidFill>
                <a:effectLst>
                  <a:outerShdw blurRad="76200" dist="50800" dir="2700000" algn="tl" rotWithShape="0">
                    <a:prstClr val="black"/>
                  </a:outerShdw>
                </a:effectLst>
                <a:latin typeface="Arial" panose="020B0604020202020204" pitchFamily="34" charset="0"/>
                <a:ea typeface="Calibri" panose="020F0502020204030204" pitchFamily="34" charset="0"/>
                <a:cs typeface="Arial" panose="020B0604020202020204" pitchFamily="34" charset="0"/>
              </a:rPr>
              <a:t>•	We must perceive the Bible as God’s Word</a:t>
            </a:r>
          </a:p>
        </p:txBody>
      </p:sp>
      <p:sp>
        <p:nvSpPr>
          <p:cNvPr id="11" name="TextBox 10"/>
          <p:cNvSpPr txBox="1"/>
          <p:nvPr/>
        </p:nvSpPr>
        <p:spPr>
          <a:xfrm>
            <a:off x="772886" y="4320119"/>
            <a:ext cx="7890205" cy="461665"/>
          </a:xfrm>
          <a:prstGeom prst="rect">
            <a:avLst/>
          </a:prstGeom>
          <a:no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pPr marL="457200" marR="0" indent="-457200" algn="just">
              <a:spcBef>
                <a:spcPts val="0"/>
              </a:spcBef>
              <a:spcAft>
                <a:spcPts val="0"/>
              </a:spcAft>
            </a:pPr>
            <a:r>
              <a:rPr lang="en-US" sz="2400" dirty="0">
                <a:ln w="0"/>
                <a:solidFill>
                  <a:schemeClr val="accent1"/>
                </a:solidFill>
                <a:effectLst>
                  <a:outerShdw blurRad="76200" dist="50800" dir="2700000" algn="tl" rotWithShape="0">
                    <a:prstClr val="black"/>
                  </a:outerShdw>
                </a:effectLst>
                <a:latin typeface="Arial" panose="020B0604020202020204" pitchFamily="34" charset="0"/>
                <a:ea typeface="Calibri" panose="020F0502020204030204" pitchFamily="34" charset="0"/>
                <a:cs typeface="Arial" panose="020B0604020202020204" pitchFamily="34" charset="0"/>
              </a:rPr>
              <a:t>•	We must perceive the Bible as being fully inspired</a:t>
            </a:r>
          </a:p>
        </p:txBody>
      </p:sp>
      <p:sp>
        <p:nvSpPr>
          <p:cNvPr id="13" name="TextBox 12"/>
          <p:cNvSpPr txBox="1"/>
          <p:nvPr/>
        </p:nvSpPr>
        <p:spPr>
          <a:xfrm>
            <a:off x="821871" y="4864405"/>
            <a:ext cx="7792234" cy="1569660"/>
          </a:xfrm>
          <a:prstGeom prst="rect">
            <a:avLst/>
          </a:prstGeom>
          <a:noFill/>
        </p:spPr>
        <p:txBody>
          <a:bodyPr wrap="square" rtlCol="0">
            <a:spAutoFit/>
          </a:bodyPr>
          <a:lstStyle/>
          <a:p>
            <a:pPr marL="457200" marR="0" indent="-457200" algn="just">
              <a:spcBef>
                <a:spcPts val="0"/>
              </a:spcBef>
              <a:spcAft>
                <a:spcPts val="0"/>
              </a:spcAft>
            </a:pPr>
            <a:r>
              <a:rPr lang="en-US" sz="2400" b="1"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rPr>
              <a:t>2 Timothy 3:16 (NKJV) </a:t>
            </a:r>
            <a:endParaRPr lang="en-US" sz="2400" dirty="0">
              <a:effectLst>
                <a:outerShdw blurRad="38100" dist="38100" dir="2700000" algn="tl">
                  <a:srgbClr val="000000">
                    <a:alpha val="43137"/>
                  </a:srgbClr>
                </a:outerShdw>
              </a:effectLst>
              <a:latin typeface="Arial" panose="020B0604020202020204" pitchFamily="34" charset="0"/>
              <a:ea typeface="Calibri" panose="020F0502020204030204" pitchFamily="34" charset="0"/>
            </a:endParaRPr>
          </a:p>
          <a:p>
            <a:pPr algn="just"/>
            <a:r>
              <a:rPr lang="en-US" sz="2400"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rPr>
              <a:t>16  All Scripture is given by inspiration of God, and is profit-able for doctrine, for reproof, for correction, for instruction in righteousness,</a:t>
            </a:r>
          </a:p>
        </p:txBody>
      </p:sp>
    </p:spTree>
    <p:extLst>
      <p:ext uri="{BB962C8B-B14F-4D97-AF65-F5344CB8AC3E}">
        <p14:creationId xmlns:p14="http://schemas.microsoft.com/office/powerpoint/2010/main" val="181476683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p:tgtEl>
                                          <p:spTgt spid="11"/>
                                        </p:tgtEl>
                                        <p:attrNameLst>
                                          <p:attrName>ppt_y</p:attrName>
                                        </p:attrNameLst>
                                      </p:cBhvr>
                                      <p:tavLst>
                                        <p:tav tm="0">
                                          <p:val>
                                            <p:strVal val="#ppt_y+#ppt_h*1.125000"/>
                                          </p:val>
                                        </p:tav>
                                        <p:tav tm="100000">
                                          <p:val>
                                            <p:strVal val="#ppt_y"/>
                                          </p:val>
                                        </p:tav>
                                      </p:tavLst>
                                    </p:anim>
                                    <p:animEffect transition="in" filter="wipe(up)">
                                      <p:cBhvr>
                                        <p:cTn id="8" dur="500"/>
                                        <p:tgtEl>
                                          <p:spTgt spid="11"/>
                                        </p:tgtEl>
                                      </p:cBhvr>
                                    </p:animEffect>
                                  </p:childTnLst>
                                </p:cTn>
                              </p:par>
                            </p:childTnLst>
                          </p:cTn>
                        </p:par>
                      </p:childTnLst>
                    </p:cTn>
                  </p:par>
                  <p:par>
                    <p:cTn id="9" fill="hold">
                      <p:stCondLst>
                        <p:cond delay="indefinite"/>
                      </p:stCondLst>
                      <p:childTnLst>
                        <p:par>
                          <p:cTn id="10" fill="hold">
                            <p:stCondLst>
                              <p:cond delay="0"/>
                            </p:stCondLst>
                            <p:childTnLst>
                              <p:par>
                                <p:cTn id="11" presetID="53" presetClass="entr" presetSubtype="16" fill="hold" grpId="0" nodeType="clickEffect">
                                  <p:stCondLst>
                                    <p:cond delay="0"/>
                                  </p:stCondLst>
                                  <p:childTnLst>
                                    <p:set>
                                      <p:cBhvr>
                                        <p:cTn id="12" dur="1" fill="hold">
                                          <p:stCondLst>
                                            <p:cond delay="0"/>
                                          </p:stCondLst>
                                        </p:cTn>
                                        <p:tgtEl>
                                          <p:spTgt spid="13"/>
                                        </p:tgtEl>
                                        <p:attrNameLst>
                                          <p:attrName>style.visibility</p:attrName>
                                        </p:attrNameLst>
                                      </p:cBhvr>
                                      <p:to>
                                        <p:strVal val="visible"/>
                                      </p:to>
                                    </p:set>
                                    <p:anim calcmode="lin" valueType="num">
                                      <p:cBhvr>
                                        <p:cTn id="13" dur="500" fill="hold"/>
                                        <p:tgtEl>
                                          <p:spTgt spid="13"/>
                                        </p:tgtEl>
                                        <p:attrNameLst>
                                          <p:attrName>ppt_w</p:attrName>
                                        </p:attrNameLst>
                                      </p:cBhvr>
                                      <p:tavLst>
                                        <p:tav tm="0">
                                          <p:val>
                                            <p:fltVal val="0"/>
                                          </p:val>
                                        </p:tav>
                                        <p:tav tm="100000">
                                          <p:val>
                                            <p:strVal val="#ppt_w"/>
                                          </p:val>
                                        </p:tav>
                                      </p:tavLst>
                                    </p:anim>
                                    <p:anim calcmode="lin" valueType="num">
                                      <p:cBhvr>
                                        <p:cTn id="14" dur="500" fill="hold"/>
                                        <p:tgtEl>
                                          <p:spTgt spid="13"/>
                                        </p:tgtEl>
                                        <p:attrNameLst>
                                          <p:attrName>ppt_h</p:attrName>
                                        </p:attrNameLst>
                                      </p:cBhvr>
                                      <p:tavLst>
                                        <p:tav tm="0">
                                          <p:val>
                                            <p:fltVal val="0"/>
                                          </p:val>
                                        </p:tav>
                                        <p:tav tm="100000">
                                          <p:val>
                                            <p:strVal val="#ppt_h"/>
                                          </p:val>
                                        </p:tav>
                                      </p:tavLst>
                                    </p:anim>
                                    <p:animEffect transition="in" filter="fade">
                                      <p:cBhvr>
                                        <p:cTn id="15"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3"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TextBox 11"/>
          <p:cNvSpPr txBox="1"/>
          <p:nvPr/>
        </p:nvSpPr>
        <p:spPr>
          <a:xfrm>
            <a:off x="2818151" y="203979"/>
            <a:ext cx="3507698" cy="1631216"/>
          </a:xfrm>
          <a:prstGeom prst="rect">
            <a:avLst/>
          </a:prstGeom>
          <a:noFill/>
        </p:spPr>
        <p:txBody>
          <a:bodyPr wrap="square" rtlCol="0" anchor="ctr" anchorCtr="0">
            <a:spAutoFit/>
          </a:bodyPr>
          <a:lstStyle/>
          <a:p>
            <a:pPr algn="ctr">
              <a:lnSpc>
                <a:spcPts val="6000"/>
              </a:lnSpc>
            </a:pPr>
            <a:r>
              <a:rPr lang="en-US" sz="6000" dirty="0">
                <a:effectLst>
                  <a:outerShdw blurRad="38100" dist="38100" dir="2700000" algn="tl">
                    <a:srgbClr val="000000">
                      <a:alpha val="43137"/>
                    </a:srgbClr>
                  </a:outerShdw>
                </a:effectLst>
                <a:latin typeface="Gabriola" panose="04040605051002020D02" pitchFamily="82" charset="0"/>
              </a:rPr>
              <a:t>Drawing Near </a:t>
            </a:r>
          </a:p>
          <a:p>
            <a:pPr algn="ctr">
              <a:lnSpc>
                <a:spcPts val="6000"/>
              </a:lnSpc>
            </a:pPr>
            <a:r>
              <a:rPr lang="en-US" sz="6000" dirty="0">
                <a:effectLst>
                  <a:outerShdw blurRad="38100" dist="38100" dir="2700000" algn="tl">
                    <a:srgbClr val="000000">
                      <a:alpha val="43137"/>
                    </a:srgbClr>
                  </a:outerShdw>
                </a:effectLst>
                <a:latin typeface="Gabriola" panose="04040605051002020D02" pitchFamily="82" charset="0"/>
              </a:rPr>
              <a:t>to God</a:t>
            </a:r>
          </a:p>
        </p:txBody>
      </p:sp>
      <p:sp>
        <p:nvSpPr>
          <p:cNvPr id="4" name="TextBox 3"/>
          <p:cNvSpPr txBox="1"/>
          <p:nvPr/>
        </p:nvSpPr>
        <p:spPr>
          <a:xfrm>
            <a:off x="-15241" y="2002220"/>
            <a:ext cx="9159241" cy="923330"/>
          </a:xfrm>
          <a:prstGeom prst="rect">
            <a:avLst/>
          </a:prstGeom>
          <a:solidFill>
            <a:srgbClr val="849AAE"/>
          </a:solidFill>
          <a:ln>
            <a:solidFill>
              <a:schemeClr val="tx1"/>
            </a:solidFill>
          </a:ln>
        </p:spPr>
        <p:txBody>
          <a:bodyPr wrap="square" rtlCol="0" anchor="ctr" anchorCtr="0">
            <a:spAutoFit/>
          </a:bodyPr>
          <a:lstStyle/>
          <a:p>
            <a:pPr algn="ctr"/>
            <a:r>
              <a:rPr lang="en-US" sz="5400" dirty="0">
                <a:ln w="0"/>
                <a:effectLst>
                  <a:outerShdw blurRad="50800" dist="38100" dir="10800000" algn="r" rotWithShape="0">
                    <a:prstClr val="black">
                      <a:alpha val="40000"/>
                    </a:prstClr>
                  </a:outerShdw>
                </a:effectLst>
                <a:latin typeface="Felix Titling" panose="04060505060202020A04" pitchFamily="82" charset="0"/>
              </a:rPr>
              <a:t>Balance Bible Study</a:t>
            </a:r>
          </a:p>
        </p:txBody>
      </p:sp>
      <p:sp>
        <p:nvSpPr>
          <p:cNvPr id="10" name="TextBox 9"/>
          <p:cNvSpPr txBox="1"/>
          <p:nvPr/>
        </p:nvSpPr>
        <p:spPr>
          <a:xfrm>
            <a:off x="239486" y="3211320"/>
            <a:ext cx="8423605" cy="461665"/>
          </a:xfrm>
          <a:prstGeom prst="rect">
            <a:avLst/>
          </a:prstGeom>
          <a:no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spAutoFit/>
            <a:scene3d>
              <a:camera prst="orthographicFront"/>
              <a:lightRig rig="harsh" dir="t"/>
            </a:scene3d>
            <a:sp3d extrusionH="57150" prstMaterial="matte">
              <a:bevelT w="63500" h="12700" prst="angle"/>
              <a:contourClr>
                <a:schemeClr val="bg1">
                  <a:lumMod val="65000"/>
                </a:schemeClr>
              </a:contourClr>
            </a:sp3d>
          </a:bodyPr>
          <a:lstStyle/>
          <a:p>
            <a:pPr marL="457200" marR="0" indent="-457200" algn="just">
              <a:spcBef>
                <a:spcPts val="0"/>
              </a:spcBef>
              <a:spcAft>
                <a:spcPts val="0"/>
              </a:spcAft>
              <a:buFont typeface="Wingdings" panose="05000000000000000000" pitchFamily="2" charset="2"/>
              <a:buChar char="Ø"/>
            </a:pPr>
            <a:r>
              <a:rPr lang="en-US" sz="2400" b="1" dirty="0">
                <a:ln/>
                <a:solidFill>
                  <a:sysClr val="windowText" lastClr="000000"/>
                </a:solidFill>
                <a:latin typeface="Arial" panose="020B0604020202020204" pitchFamily="34" charset="0"/>
                <a:ea typeface="Calibri" panose="020F0502020204030204" pitchFamily="34" charset="0"/>
                <a:cs typeface="Arial" panose="020B0604020202020204" pitchFamily="34" charset="0"/>
              </a:rPr>
              <a:t>First, We Must Perceive the Bible Correctly. </a:t>
            </a:r>
          </a:p>
        </p:txBody>
      </p:sp>
      <p:pic>
        <p:nvPicPr>
          <p:cNvPr id="7" name="Picture 6"/>
          <p:cNvPicPr>
            <a:picLocks noChangeAspect="1"/>
          </p:cNvPicPr>
          <p:nvPr/>
        </p:nvPicPr>
        <p:blipFill>
          <a:blip r:embed="rId2"/>
          <a:stretch>
            <a:fillRect/>
          </a:stretch>
        </p:blipFill>
        <p:spPr>
          <a:xfrm>
            <a:off x="6354424" y="-2225"/>
            <a:ext cx="2789576" cy="2004446"/>
          </a:xfrm>
          <a:prstGeom prst="rect">
            <a:avLst/>
          </a:prstGeom>
          <a:ln>
            <a:solidFill>
              <a:schemeClr val="tx1"/>
            </a:solidFill>
          </a:ln>
        </p:spPr>
      </p:pic>
      <p:pic>
        <p:nvPicPr>
          <p:cNvPr id="2056" name="Picture 8" descr="Image result for Bibl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2" y="-2226"/>
            <a:ext cx="2804817" cy="2004446"/>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
        <p:nvSpPr>
          <p:cNvPr id="9" name="TextBox 8"/>
          <p:cNvSpPr txBox="1"/>
          <p:nvPr/>
        </p:nvSpPr>
        <p:spPr>
          <a:xfrm>
            <a:off x="772886" y="3775833"/>
            <a:ext cx="7890205" cy="461665"/>
          </a:xfrm>
          <a:prstGeom prst="rect">
            <a:avLst/>
          </a:prstGeom>
          <a:no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pPr marL="457200" marR="0" indent="-457200" algn="just">
              <a:spcBef>
                <a:spcPts val="0"/>
              </a:spcBef>
              <a:spcAft>
                <a:spcPts val="0"/>
              </a:spcAft>
            </a:pPr>
            <a:r>
              <a:rPr lang="en-US" sz="2400" dirty="0">
                <a:ln w="0"/>
                <a:solidFill>
                  <a:schemeClr val="accent1"/>
                </a:solidFill>
                <a:effectLst>
                  <a:outerShdw blurRad="76200" dist="50800" dir="2700000" algn="tl" rotWithShape="0">
                    <a:prstClr val="black"/>
                  </a:outerShdw>
                </a:effectLst>
                <a:latin typeface="Arial" panose="020B0604020202020204" pitchFamily="34" charset="0"/>
                <a:ea typeface="Calibri" panose="020F0502020204030204" pitchFamily="34" charset="0"/>
                <a:cs typeface="Arial" panose="020B0604020202020204" pitchFamily="34" charset="0"/>
              </a:rPr>
              <a:t>•	We must perceive the Bible as God’s Word</a:t>
            </a:r>
          </a:p>
        </p:txBody>
      </p:sp>
      <p:sp>
        <p:nvSpPr>
          <p:cNvPr id="11" name="TextBox 10"/>
          <p:cNvSpPr txBox="1"/>
          <p:nvPr/>
        </p:nvSpPr>
        <p:spPr>
          <a:xfrm>
            <a:off x="772886" y="4320119"/>
            <a:ext cx="7890205" cy="461665"/>
          </a:xfrm>
          <a:prstGeom prst="rect">
            <a:avLst/>
          </a:prstGeom>
          <a:no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pPr marL="457200" marR="0" indent="-457200" algn="just">
              <a:spcBef>
                <a:spcPts val="0"/>
              </a:spcBef>
              <a:spcAft>
                <a:spcPts val="0"/>
              </a:spcAft>
            </a:pPr>
            <a:r>
              <a:rPr lang="en-US" sz="2400" dirty="0">
                <a:ln w="0"/>
                <a:solidFill>
                  <a:schemeClr val="accent1"/>
                </a:solidFill>
                <a:effectLst>
                  <a:outerShdw blurRad="76200" dist="50800" dir="2700000" algn="tl" rotWithShape="0">
                    <a:prstClr val="black"/>
                  </a:outerShdw>
                </a:effectLst>
                <a:latin typeface="Arial" panose="020B0604020202020204" pitchFamily="34" charset="0"/>
                <a:ea typeface="Calibri" panose="020F0502020204030204" pitchFamily="34" charset="0"/>
                <a:cs typeface="Arial" panose="020B0604020202020204" pitchFamily="34" charset="0"/>
              </a:rPr>
              <a:t>•	We must perceive the Bible as being fully inspired</a:t>
            </a:r>
          </a:p>
        </p:txBody>
      </p:sp>
      <p:sp>
        <p:nvSpPr>
          <p:cNvPr id="14" name="TextBox 13"/>
          <p:cNvSpPr txBox="1"/>
          <p:nvPr/>
        </p:nvSpPr>
        <p:spPr>
          <a:xfrm>
            <a:off x="772886" y="4875291"/>
            <a:ext cx="7890205" cy="461665"/>
          </a:xfrm>
          <a:prstGeom prst="rect">
            <a:avLst/>
          </a:prstGeom>
          <a:no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pPr marL="457200" marR="0" indent="-457200" algn="just">
              <a:spcBef>
                <a:spcPts val="0"/>
              </a:spcBef>
              <a:spcAft>
                <a:spcPts val="0"/>
              </a:spcAft>
            </a:pPr>
            <a:r>
              <a:rPr lang="en-US" sz="2400" dirty="0">
                <a:ln w="0"/>
                <a:solidFill>
                  <a:schemeClr val="accent1"/>
                </a:solidFill>
                <a:effectLst>
                  <a:outerShdw blurRad="76200" dist="50800" dir="2700000" algn="tl" rotWithShape="0">
                    <a:prstClr val="black"/>
                  </a:outerShdw>
                </a:effectLst>
                <a:latin typeface="Arial" panose="020B0604020202020204" pitchFamily="34" charset="0"/>
                <a:ea typeface="Calibri" panose="020F0502020204030204" pitchFamily="34" charset="0"/>
                <a:cs typeface="Arial" panose="020B0604020202020204" pitchFamily="34" charset="0"/>
              </a:rPr>
              <a:t>•	We must perceive the Bible as a book of law</a:t>
            </a:r>
          </a:p>
        </p:txBody>
      </p:sp>
      <p:sp>
        <p:nvSpPr>
          <p:cNvPr id="15" name="TextBox 14"/>
          <p:cNvSpPr txBox="1"/>
          <p:nvPr/>
        </p:nvSpPr>
        <p:spPr>
          <a:xfrm>
            <a:off x="239486" y="3258878"/>
            <a:ext cx="8675914" cy="1569660"/>
          </a:xfrm>
          <a:prstGeom prst="rect">
            <a:avLst/>
          </a:prstGeom>
          <a:solidFill>
            <a:schemeClr val="tx1"/>
          </a:solidFill>
        </p:spPr>
        <p:txBody>
          <a:bodyPr wrap="square" rtlCol="0">
            <a:spAutoFit/>
          </a:bodyPr>
          <a:lstStyle/>
          <a:p>
            <a:pPr marL="457200" marR="0" indent="-457200" algn="just">
              <a:spcBef>
                <a:spcPts val="0"/>
              </a:spcBef>
              <a:spcAft>
                <a:spcPts val="0"/>
              </a:spcAft>
            </a:pPr>
            <a:r>
              <a:rPr lang="en-US" sz="2400" b="1" dirty="0">
                <a:solidFill>
                  <a:schemeClr val="bg1"/>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rPr>
              <a:t>Max </a:t>
            </a:r>
            <a:r>
              <a:rPr lang="en-US" sz="2400" b="1" dirty="0" err="1">
                <a:solidFill>
                  <a:schemeClr val="bg1"/>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rPr>
              <a:t>Lucado</a:t>
            </a:r>
            <a:endParaRPr lang="en-US" sz="2400" dirty="0">
              <a:solidFill>
                <a:schemeClr val="bg1"/>
              </a:solidFill>
              <a:effectLst>
                <a:outerShdw blurRad="38100" dist="38100" dir="2700000" algn="tl">
                  <a:srgbClr val="000000">
                    <a:alpha val="43137"/>
                  </a:srgbClr>
                </a:outerShdw>
              </a:effectLst>
              <a:latin typeface="Arial" panose="020B0604020202020204" pitchFamily="34" charset="0"/>
              <a:ea typeface="Calibri" panose="020F0502020204030204" pitchFamily="34" charset="0"/>
            </a:endParaRPr>
          </a:p>
          <a:p>
            <a:pPr algn="just"/>
            <a:r>
              <a:rPr lang="en-US" sz="2400" dirty="0">
                <a:solidFill>
                  <a:schemeClr val="bg1"/>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rPr>
              <a:t>“For me, for years, Christianity was a moral code.  It is now becoming a love affair.  For years there were rules and regulations, now it’s a relationship.”</a:t>
            </a:r>
          </a:p>
        </p:txBody>
      </p:sp>
    </p:spTree>
    <p:extLst>
      <p:ext uri="{BB962C8B-B14F-4D97-AF65-F5344CB8AC3E}">
        <p14:creationId xmlns:p14="http://schemas.microsoft.com/office/powerpoint/2010/main" val="334385692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500"/>
                                        <p:tgtEl>
                                          <p:spTgt spid="14"/>
                                        </p:tgtEl>
                                        <p:attrNameLst>
                                          <p:attrName>ppt_y</p:attrName>
                                        </p:attrNameLst>
                                      </p:cBhvr>
                                      <p:tavLst>
                                        <p:tav tm="0">
                                          <p:val>
                                            <p:strVal val="#ppt_y+#ppt_h*1.125000"/>
                                          </p:val>
                                        </p:tav>
                                        <p:tav tm="100000">
                                          <p:val>
                                            <p:strVal val="#ppt_y"/>
                                          </p:val>
                                        </p:tav>
                                      </p:tavLst>
                                    </p:anim>
                                    <p:animEffect transition="in" filter="wipe(up)">
                                      <p:cBhvr>
                                        <p:cTn id="8" dur="500"/>
                                        <p:tgtEl>
                                          <p:spTgt spid="14"/>
                                        </p:tgtEl>
                                      </p:cBhvr>
                                    </p:animEffect>
                                  </p:childTnLst>
                                </p:cTn>
                              </p:par>
                            </p:childTnLst>
                          </p:cTn>
                        </p:par>
                      </p:childTnLst>
                    </p:cTn>
                  </p:par>
                  <p:par>
                    <p:cTn id="9" fill="hold">
                      <p:stCondLst>
                        <p:cond delay="indefinite"/>
                      </p:stCondLst>
                      <p:childTnLst>
                        <p:par>
                          <p:cTn id="10" fill="hold">
                            <p:stCondLst>
                              <p:cond delay="0"/>
                            </p:stCondLst>
                            <p:childTnLst>
                              <p:par>
                                <p:cTn id="11" presetID="53" presetClass="entr" presetSubtype="16" fill="hold" grpId="0" nodeType="clickEffect">
                                  <p:stCondLst>
                                    <p:cond delay="0"/>
                                  </p:stCondLst>
                                  <p:childTnLst>
                                    <p:set>
                                      <p:cBhvr>
                                        <p:cTn id="12" dur="1" fill="hold">
                                          <p:stCondLst>
                                            <p:cond delay="0"/>
                                          </p:stCondLst>
                                        </p:cTn>
                                        <p:tgtEl>
                                          <p:spTgt spid="15"/>
                                        </p:tgtEl>
                                        <p:attrNameLst>
                                          <p:attrName>style.visibility</p:attrName>
                                        </p:attrNameLst>
                                      </p:cBhvr>
                                      <p:to>
                                        <p:strVal val="visible"/>
                                      </p:to>
                                    </p:set>
                                    <p:anim calcmode="lin" valueType="num">
                                      <p:cBhvr>
                                        <p:cTn id="13" dur="500" fill="hold"/>
                                        <p:tgtEl>
                                          <p:spTgt spid="15"/>
                                        </p:tgtEl>
                                        <p:attrNameLst>
                                          <p:attrName>ppt_w</p:attrName>
                                        </p:attrNameLst>
                                      </p:cBhvr>
                                      <p:tavLst>
                                        <p:tav tm="0">
                                          <p:val>
                                            <p:fltVal val="0"/>
                                          </p:val>
                                        </p:tav>
                                        <p:tav tm="100000">
                                          <p:val>
                                            <p:strVal val="#ppt_w"/>
                                          </p:val>
                                        </p:tav>
                                      </p:tavLst>
                                    </p:anim>
                                    <p:anim calcmode="lin" valueType="num">
                                      <p:cBhvr>
                                        <p:cTn id="14" dur="500" fill="hold"/>
                                        <p:tgtEl>
                                          <p:spTgt spid="15"/>
                                        </p:tgtEl>
                                        <p:attrNameLst>
                                          <p:attrName>ppt_h</p:attrName>
                                        </p:attrNameLst>
                                      </p:cBhvr>
                                      <p:tavLst>
                                        <p:tav tm="0">
                                          <p:val>
                                            <p:fltVal val="0"/>
                                          </p:val>
                                        </p:tav>
                                        <p:tav tm="100000">
                                          <p:val>
                                            <p:strVal val="#ppt_h"/>
                                          </p:val>
                                        </p:tav>
                                      </p:tavLst>
                                    </p:anim>
                                    <p:animEffect transition="in" filter="fade">
                                      <p:cBhvr>
                                        <p:cTn id="15"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5"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TextBox 11"/>
          <p:cNvSpPr txBox="1"/>
          <p:nvPr/>
        </p:nvSpPr>
        <p:spPr>
          <a:xfrm>
            <a:off x="2818151" y="203979"/>
            <a:ext cx="3507698" cy="1631216"/>
          </a:xfrm>
          <a:prstGeom prst="rect">
            <a:avLst/>
          </a:prstGeom>
          <a:noFill/>
        </p:spPr>
        <p:txBody>
          <a:bodyPr wrap="square" rtlCol="0" anchor="ctr" anchorCtr="0">
            <a:spAutoFit/>
          </a:bodyPr>
          <a:lstStyle/>
          <a:p>
            <a:pPr algn="ctr">
              <a:lnSpc>
                <a:spcPts val="6000"/>
              </a:lnSpc>
            </a:pPr>
            <a:r>
              <a:rPr lang="en-US" sz="6000" dirty="0">
                <a:effectLst>
                  <a:outerShdw blurRad="38100" dist="38100" dir="2700000" algn="tl">
                    <a:srgbClr val="000000">
                      <a:alpha val="43137"/>
                    </a:srgbClr>
                  </a:outerShdw>
                </a:effectLst>
                <a:latin typeface="Gabriola" panose="04040605051002020D02" pitchFamily="82" charset="0"/>
              </a:rPr>
              <a:t>Drawing Near </a:t>
            </a:r>
          </a:p>
          <a:p>
            <a:pPr algn="ctr">
              <a:lnSpc>
                <a:spcPts val="6000"/>
              </a:lnSpc>
            </a:pPr>
            <a:r>
              <a:rPr lang="en-US" sz="6000" dirty="0">
                <a:effectLst>
                  <a:outerShdw blurRad="38100" dist="38100" dir="2700000" algn="tl">
                    <a:srgbClr val="000000">
                      <a:alpha val="43137"/>
                    </a:srgbClr>
                  </a:outerShdw>
                </a:effectLst>
                <a:latin typeface="Gabriola" panose="04040605051002020D02" pitchFamily="82" charset="0"/>
              </a:rPr>
              <a:t>to God</a:t>
            </a:r>
          </a:p>
        </p:txBody>
      </p:sp>
      <p:sp>
        <p:nvSpPr>
          <p:cNvPr id="4" name="TextBox 3"/>
          <p:cNvSpPr txBox="1"/>
          <p:nvPr/>
        </p:nvSpPr>
        <p:spPr>
          <a:xfrm>
            <a:off x="-15241" y="2002220"/>
            <a:ext cx="9159241" cy="923330"/>
          </a:xfrm>
          <a:prstGeom prst="rect">
            <a:avLst/>
          </a:prstGeom>
          <a:solidFill>
            <a:srgbClr val="849AAE"/>
          </a:solidFill>
          <a:ln>
            <a:solidFill>
              <a:schemeClr val="tx1"/>
            </a:solidFill>
          </a:ln>
        </p:spPr>
        <p:txBody>
          <a:bodyPr wrap="square" rtlCol="0" anchor="ctr" anchorCtr="0">
            <a:spAutoFit/>
          </a:bodyPr>
          <a:lstStyle/>
          <a:p>
            <a:pPr algn="ctr"/>
            <a:r>
              <a:rPr lang="en-US" sz="5400" dirty="0">
                <a:ln w="0"/>
                <a:effectLst>
                  <a:outerShdw blurRad="50800" dist="38100" dir="10800000" algn="r" rotWithShape="0">
                    <a:prstClr val="black">
                      <a:alpha val="40000"/>
                    </a:prstClr>
                  </a:outerShdw>
                </a:effectLst>
                <a:latin typeface="Felix Titling" panose="04060505060202020A04" pitchFamily="82" charset="0"/>
              </a:rPr>
              <a:t>Balance Bible Study</a:t>
            </a:r>
          </a:p>
        </p:txBody>
      </p:sp>
      <p:sp>
        <p:nvSpPr>
          <p:cNvPr id="10" name="TextBox 9"/>
          <p:cNvSpPr txBox="1"/>
          <p:nvPr/>
        </p:nvSpPr>
        <p:spPr>
          <a:xfrm>
            <a:off x="239486" y="3211320"/>
            <a:ext cx="8423605" cy="461665"/>
          </a:xfrm>
          <a:prstGeom prst="rect">
            <a:avLst/>
          </a:prstGeom>
          <a:no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spAutoFit/>
            <a:scene3d>
              <a:camera prst="orthographicFront"/>
              <a:lightRig rig="harsh" dir="t"/>
            </a:scene3d>
            <a:sp3d extrusionH="57150" prstMaterial="matte">
              <a:bevelT w="63500" h="12700" prst="angle"/>
              <a:contourClr>
                <a:schemeClr val="bg1">
                  <a:lumMod val="65000"/>
                </a:schemeClr>
              </a:contourClr>
            </a:sp3d>
          </a:bodyPr>
          <a:lstStyle/>
          <a:p>
            <a:pPr marL="457200" marR="0" indent="-457200" algn="just">
              <a:spcBef>
                <a:spcPts val="0"/>
              </a:spcBef>
              <a:spcAft>
                <a:spcPts val="0"/>
              </a:spcAft>
              <a:buFont typeface="Wingdings" panose="05000000000000000000" pitchFamily="2" charset="2"/>
              <a:buChar char="Ø"/>
            </a:pPr>
            <a:r>
              <a:rPr lang="en-US" sz="2400" b="1" dirty="0">
                <a:ln/>
                <a:solidFill>
                  <a:sysClr val="windowText" lastClr="000000"/>
                </a:solidFill>
                <a:latin typeface="Arial" panose="020B0604020202020204" pitchFamily="34" charset="0"/>
                <a:ea typeface="Calibri" panose="020F0502020204030204" pitchFamily="34" charset="0"/>
                <a:cs typeface="Arial" panose="020B0604020202020204" pitchFamily="34" charset="0"/>
              </a:rPr>
              <a:t>First, We Must Perceive the Bible Correctly. </a:t>
            </a:r>
          </a:p>
        </p:txBody>
      </p:sp>
      <p:pic>
        <p:nvPicPr>
          <p:cNvPr id="7" name="Picture 6"/>
          <p:cNvPicPr>
            <a:picLocks noChangeAspect="1"/>
          </p:cNvPicPr>
          <p:nvPr/>
        </p:nvPicPr>
        <p:blipFill>
          <a:blip r:embed="rId2"/>
          <a:stretch>
            <a:fillRect/>
          </a:stretch>
        </p:blipFill>
        <p:spPr>
          <a:xfrm>
            <a:off x="6354424" y="-2225"/>
            <a:ext cx="2789576" cy="2004446"/>
          </a:xfrm>
          <a:prstGeom prst="rect">
            <a:avLst/>
          </a:prstGeom>
          <a:ln>
            <a:solidFill>
              <a:schemeClr val="tx1"/>
            </a:solidFill>
          </a:ln>
        </p:spPr>
      </p:pic>
      <p:pic>
        <p:nvPicPr>
          <p:cNvPr id="2056" name="Picture 8" descr="Image result for Bibl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2" y="-2226"/>
            <a:ext cx="2804817" cy="2004446"/>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
        <p:nvSpPr>
          <p:cNvPr id="9" name="TextBox 8"/>
          <p:cNvSpPr txBox="1"/>
          <p:nvPr/>
        </p:nvSpPr>
        <p:spPr>
          <a:xfrm>
            <a:off x="772886" y="3775833"/>
            <a:ext cx="7890205" cy="461665"/>
          </a:xfrm>
          <a:prstGeom prst="rect">
            <a:avLst/>
          </a:prstGeom>
          <a:no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pPr marL="457200" marR="0" indent="-457200" algn="just">
              <a:spcBef>
                <a:spcPts val="0"/>
              </a:spcBef>
              <a:spcAft>
                <a:spcPts val="0"/>
              </a:spcAft>
            </a:pPr>
            <a:r>
              <a:rPr lang="en-US" sz="2400" dirty="0">
                <a:ln w="0"/>
                <a:solidFill>
                  <a:schemeClr val="accent1"/>
                </a:solidFill>
                <a:effectLst>
                  <a:outerShdw blurRad="76200" dist="50800" dir="2700000" algn="tl" rotWithShape="0">
                    <a:prstClr val="black"/>
                  </a:outerShdw>
                </a:effectLst>
                <a:latin typeface="Arial" panose="020B0604020202020204" pitchFamily="34" charset="0"/>
                <a:ea typeface="Calibri" panose="020F0502020204030204" pitchFamily="34" charset="0"/>
                <a:cs typeface="Arial" panose="020B0604020202020204" pitchFamily="34" charset="0"/>
              </a:rPr>
              <a:t>•	We must perceive the Bible as God’s Word</a:t>
            </a:r>
          </a:p>
        </p:txBody>
      </p:sp>
      <p:sp>
        <p:nvSpPr>
          <p:cNvPr id="11" name="TextBox 10"/>
          <p:cNvSpPr txBox="1"/>
          <p:nvPr/>
        </p:nvSpPr>
        <p:spPr>
          <a:xfrm>
            <a:off x="772886" y="4320119"/>
            <a:ext cx="7890205" cy="461665"/>
          </a:xfrm>
          <a:prstGeom prst="rect">
            <a:avLst/>
          </a:prstGeom>
          <a:no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pPr marL="457200" marR="0" indent="-457200" algn="just">
              <a:spcBef>
                <a:spcPts val="0"/>
              </a:spcBef>
              <a:spcAft>
                <a:spcPts val="0"/>
              </a:spcAft>
            </a:pPr>
            <a:r>
              <a:rPr lang="en-US" sz="2400" dirty="0">
                <a:ln w="0"/>
                <a:solidFill>
                  <a:schemeClr val="accent1"/>
                </a:solidFill>
                <a:effectLst>
                  <a:outerShdw blurRad="76200" dist="50800" dir="2700000" algn="tl" rotWithShape="0">
                    <a:prstClr val="black"/>
                  </a:outerShdw>
                </a:effectLst>
                <a:latin typeface="Arial" panose="020B0604020202020204" pitchFamily="34" charset="0"/>
                <a:ea typeface="Calibri" panose="020F0502020204030204" pitchFamily="34" charset="0"/>
                <a:cs typeface="Arial" panose="020B0604020202020204" pitchFamily="34" charset="0"/>
              </a:rPr>
              <a:t>•	We must perceive the Bible as being fully inspired</a:t>
            </a:r>
          </a:p>
        </p:txBody>
      </p:sp>
      <p:sp>
        <p:nvSpPr>
          <p:cNvPr id="14" name="TextBox 13"/>
          <p:cNvSpPr txBox="1"/>
          <p:nvPr/>
        </p:nvSpPr>
        <p:spPr>
          <a:xfrm>
            <a:off x="772886" y="4875291"/>
            <a:ext cx="7890205" cy="461665"/>
          </a:xfrm>
          <a:prstGeom prst="rect">
            <a:avLst/>
          </a:prstGeom>
          <a:no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pPr marL="457200" marR="0" indent="-457200" algn="just">
              <a:spcBef>
                <a:spcPts val="0"/>
              </a:spcBef>
              <a:spcAft>
                <a:spcPts val="0"/>
              </a:spcAft>
            </a:pPr>
            <a:r>
              <a:rPr lang="en-US" sz="2400" dirty="0">
                <a:ln w="0"/>
                <a:solidFill>
                  <a:schemeClr val="accent1"/>
                </a:solidFill>
                <a:effectLst>
                  <a:outerShdw blurRad="76200" dist="50800" dir="2700000" algn="tl" rotWithShape="0">
                    <a:prstClr val="black"/>
                  </a:outerShdw>
                </a:effectLst>
                <a:latin typeface="Arial" panose="020B0604020202020204" pitchFamily="34" charset="0"/>
                <a:ea typeface="Calibri" panose="020F0502020204030204" pitchFamily="34" charset="0"/>
                <a:cs typeface="Arial" panose="020B0604020202020204" pitchFamily="34" charset="0"/>
              </a:rPr>
              <a:t>•	We must perceive the Bible as a book of law</a:t>
            </a:r>
          </a:p>
        </p:txBody>
      </p:sp>
      <p:sp>
        <p:nvSpPr>
          <p:cNvPr id="15" name="TextBox 14"/>
          <p:cNvSpPr txBox="1"/>
          <p:nvPr/>
        </p:nvSpPr>
        <p:spPr>
          <a:xfrm>
            <a:off x="239486" y="2936299"/>
            <a:ext cx="8675914" cy="1938992"/>
          </a:xfrm>
          <a:prstGeom prst="rect">
            <a:avLst/>
          </a:prstGeom>
          <a:solidFill>
            <a:schemeClr val="tx1"/>
          </a:solidFill>
        </p:spPr>
        <p:txBody>
          <a:bodyPr wrap="square" rtlCol="0">
            <a:spAutoFit/>
          </a:bodyPr>
          <a:lstStyle/>
          <a:p>
            <a:pPr marL="457200" marR="0" indent="-457200" algn="just">
              <a:spcBef>
                <a:spcPts val="0"/>
              </a:spcBef>
              <a:spcAft>
                <a:spcPts val="0"/>
              </a:spcAft>
            </a:pPr>
            <a:r>
              <a:rPr lang="en-US" sz="2400" b="1" dirty="0">
                <a:solidFill>
                  <a:schemeClr val="bg1"/>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rPr>
              <a:t>Glen Owen </a:t>
            </a:r>
          </a:p>
          <a:p>
            <a:pPr marR="0" algn="just">
              <a:spcBef>
                <a:spcPts val="0"/>
              </a:spcBef>
              <a:spcAft>
                <a:spcPts val="0"/>
              </a:spcAft>
            </a:pPr>
            <a:r>
              <a:rPr lang="en-US" sz="2400" dirty="0">
                <a:solidFill>
                  <a:schemeClr val="bg1"/>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rPr>
              <a:t>“Nobody has any right to preach anything other than the Gospel of pure grace.  We are saved by grace plus nothing.  You are saved by faith period.  There is nothing you can do to be saved.  There are no rules; there are no regulations in serving Jesus Christ.”</a:t>
            </a:r>
          </a:p>
        </p:txBody>
      </p:sp>
    </p:spTree>
    <p:extLst>
      <p:ext uri="{BB962C8B-B14F-4D97-AF65-F5344CB8AC3E}">
        <p14:creationId xmlns:p14="http://schemas.microsoft.com/office/powerpoint/2010/main" val="421846566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p:cTn id="7" dur="500" fill="hold"/>
                                        <p:tgtEl>
                                          <p:spTgt spid="15"/>
                                        </p:tgtEl>
                                        <p:attrNameLst>
                                          <p:attrName>ppt_w</p:attrName>
                                        </p:attrNameLst>
                                      </p:cBhvr>
                                      <p:tavLst>
                                        <p:tav tm="0">
                                          <p:val>
                                            <p:fltVal val="0"/>
                                          </p:val>
                                        </p:tav>
                                        <p:tav tm="100000">
                                          <p:val>
                                            <p:strVal val="#ppt_w"/>
                                          </p:val>
                                        </p:tav>
                                      </p:tavLst>
                                    </p:anim>
                                    <p:anim calcmode="lin" valueType="num">
                                      <p:cBhvr>
                                        <p:cTn id="8" dur="500" fill="hold"/>
                                        <p:tgtEl>
                                          <p:spTgt spid="15"/>
                                        </p:tgtEl>
                                        <p:attrNameLst>
                                          <p:attrName>ppt_h</p:attrName>
                                        </p:attrNameLst>
                                      </p:cBhvr>
                                      <p:tavLst>
                                        <p:tav tm="0">
                                          <p:val>
                                            <p:fltVal val="0"/>
                                          </p:val>
                                        </p:tav>
                                        <p:tav tm="100000">
                                          <p:val>
                                            <p:strVal val="#ppt_h"/>
                                          </p:val>
                                        </p:tav>
                                      </p:tavLst>
                                    </p:anim>
                                    <p:animEffect transition="in" filter="fade">
                                      <p:cBhvr>
                                        <p:cTn id="9"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TextBox 11"/>
          <p:cNvSpPr txBox="1"/>
          <p:nvPr/>
        </p:nvSpPr>
        <p:spPr>
          <a:xfrm>
            <a:off x="2818151" y="203979"/>
            <a:ext cx="3507698" cy="1631216"/>
          </a:xfrm>
          <a:prstGeom prst="rect">
            <a:avLst/>
          </a:prstGeom>
          <a:noFill/>
        </p:spPr>
        <p:txBody>
          <a:bodyPr wrap="square" rtlCol="0" anchor="ctr" anchorCtr="0">
            <a:spAutoFit/>
          </a:bodyPr>
          <a:lstStyle/>
          <a:p>
            <a:pPr algn="ctr">
              <a:lnSpc>
                <a:spcPts val="6000"/>
              </a:lnSpc>
            </a:pPr>
            <a:r>
              <a:rPr lang="en-US" sz="6000" dirty="0">
                <a:effectLst>
                  <a:outerShdw blurRad="38100" dist="38100" dir="2700000" algn="tl">
                    <a:srgbClr val="000000">
                      <a:alpha val="43137"/>
                    </a:srgbClr>
                  </a:outerShdw>
                </a:effectLst>
                <a:latin typeface="Gabriola" panose="04040605051002020D02" pitchFamily="82" charset="0"/>
              </a:rPr>
              <a:t>Drawing Near </a:t>
            </a:r>
          </a:p>
          <a:p>
            <a:pPr algn="ctr">
              <a:lnSpc>
                <a:spcPts val="6000"/>
              </a:lnSpc>
            </a:pPr>
            <a:r>
              <a:rPr lang="en-US" sz="6000" dirty="0">
                <a:effectLst>
                  <a:outerShdw blurRad="38100" dist="38100" dir="2700000" algn="tl">
                    <a:srgbClr val="000000">
                      <a:alpha val="43137"/>
                    </a:srgbClr>
                  </a:outerShdw>
                </a:effectLst>
                <a:latin typeface="Gabriola" panose="04040605051002020D02" pitchFamily="82" charset="0"/>
              </a:rPr>
              <a:t>to God</a:t>
            </a:r>
          </a:p>
        </p:txBody>
      </p:sp>
      <p:sp>
        <p:nvSpPr>
          <p:cNvPr id="4" name="TextBox 3"/>
          <p:cNvSpPr txBox="1"/>
          <p:nvPr/>
        </p:nvSpPr>
        <p:spPr>
          <a:xfrm>
            <a:off x="-15241" y="2002220"/>
            <a:ext cx="9159241" cy="923330"/>
          </a:xfrm>
          <a:prstGeom prst="rect">
            <a:avLst/>
          </a:prstGeom>
          <a:solidFill>
            <a:srgbClr val="849AAE"/>
          </a:solidFill>
          <a:ln>
            <a:solidFill>
              <a:schemeClr val="tx1"/>
            </a:solidFill>
          </a:ln>
        </p:spPr>
        <p:txBody>
          <a:bodyPr wrap="square" rtlCol="0" anchor="ctr" anchorCtr="0">
            <a:spAutoFit/>
          </a:bodyPr>
          <a:lstStyle/>
          <a:p>
            <a:pPr algn="ctr"/>
            <a:r>
              <a:rPr lang="en-US" sz="5400" dirty="0">
                <a:ln w="0"/>
                <a:effectLst>
                  <a:outerShdw blurRad="50800" dist="38100" dir="10800000" algn="r" rotWithShape="0">
                    <a:prstClr val="black">
                      <a:alpha val="40000"/>
                    </a:prstClr>
                  </a:outerShdw>
                </a:effectLst>
                <a:latin typeface="Felix Titling" panose="04060505060202020A04" pitchFamily="82" charset="0"/>
              </a:rPr>
              <a:t>Balance Bible Study</a:t>
            </a:r>
          </a:p>
        </p:txBody>
      </p:sp>
      <p:sp>
        <p:nvSpPr>
          <p:cNvPr id="10" name="TextBox 9"/>
          <p:cNvSpPr txBox="1"/>
          <p:nvPr/>
        </p:nvSpPr>
        <p:spPr>
          <a:xfrm>
            <a:off x="239486" y="3211320"/>
            <a:ext cx="8423605" cy="461665"/>
          </a:xfrm>
          <a:prstGeom prst="rect">
            <a:avLst/>
          </a:prstGeom>
          <a:no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spAutoFit/>
            <a:scene3d>
              <a:camera prst="orthographicFront"/>
              <a:lightRig rig="harsh" dir="t"/>
            </a:scene3d>
            <a:sp3d extrusionH="57150" prstMaterial="matte">
              <a:bevelT w="63500" h="12700" prst="angle"/>
              <a:contourClr>
                <a:schemeClr val="bg1">
                  <a:lumMod val="65000"/>
                </a:schemeClr>
              </a:contourClr>
            </a:sp3d>
          </a:bodyPr>
          <a:lstStyle/>
          <a:p>
            <a:pPr marL="457200" marR="0" indent="-457200" algn="just">
              <a:spcBef>
                <a:spcPts val="0"/>
              </a:spcBef>
              <a:spcAft>
                <a:spcPts val="0"/>
              </a:spcAft>
              <a:buFont typeface="Wingdings" panose="05000000000000000000" pitchFamily="2" charset="2"/>
              <a:buChar char="Ø"/>
            </a:pPr>
            <a:r>
              <a:rPr lang="en-US" sz="2400" b="1" dirty="0">
                <a:ln/>
                <a:solidFill>
                  <a:sysClr val="windowText" lastClr="000000"/>
                </a:solidFill>
                <a:latin typeface="Arial" panose="020B0604020202020204" pitchFamily="34" charset="0"/>
                <a:ea typeface="Calibri" panose="020F0502020204030204" pitchFamily="34" charset="0"/>
                <a:cs typeface="Arial" panose="020B0604020202020204" pitchFamily="34" charset="0"/>
              </a:rPr>
              <a:t>First, We Must Perceive the Bible Correctly. </a:t>
            </a:r>
          </a:p>
        </p:txBody>
      </p:sp>
      <p:pic>
        <p:nvPicPr>
          <p:cNvPr id="7" name="Picture 6"/>
          <p:cNvPicPr>
            <a:picLocks noChangeAspect="1"/>
          </p:cNvPicPr>
          <p:nvPr/>
        </p:nvPicPr>
        <p:blipFill>
          <a:blip r:embed="rId2"/>
          <a:stretch>
            <a:fillRect/>
          </a:stretch>
        </p:blipFill>
        <p:spPr>
          <a:xfrm>
            <a:off x="6354424" y="-2225"/>
            <a:ext cx="2789576" cy="2004446"/>
          </a:xfrm>
          <a:prstGeom prst="rect">
            <a:avLst/>
          </a:prstGeom>
          <a:ln>
            <a:solidFill>
              <a:schemeClr val="tx1"/>
            </a:solidFill>
          </a:ln>
        </p:spPr>
      </p:pic>
      <p:pic>
        <p:nvPicPr>
          <p:cNvPr id="2056" name="Picture 8" descr="Image result for Bibl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2" y="-2226"/>
            <a:ext cx="2804817" cy="2004446"/>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
        <p:nvSpPr>
          <p:cNvPr id="9" name="TextBox 8"/>
          <p:cNvSpPr txBox="1"/>
          <p:nvPr/>
        </p:nvSpPr>
        <p:spPr>
          <a:xfrm>
            <a:off x="772886" y="3775833"/>
            <a:ext cx="7890205" cy="461665"/>
          </a:xfrm>
          <a:prstGeom prst="rect">
            <a:avLst/>
          </a:prstGeom>
          <a:no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pPr marL="457200" marR="0" indent="-457200" algn="just">
              <a:spcBef>
                <a:spcPts val="0"/>
              </a:spcBef>
              <a:spcAft>
                <a:spcPts val="0"/>
              </a:spcAft>
            </a:pPr>
            <a:r>
              <a:rPr lang="en-US" sz="2400" dirty="0">
                <a:ln w="0"/>
                <a:solidFill>
                  <a:schemeClr val="accent1"/>
                </a:solidFill>
                <a:effectLst>
                  <a:outerShdw blurRad="76200" dist="50800" dir="2700000" algn="tl" rotWithShape="0">
                    <a:prstClr val="black"/>
                  </a:outerShdw>
                </a:effectLst>
                <a:latin typeface="Arial" panose="020B0604020202020204" pitchFamily="34" charset="0"/>
                <a:ea typeface="Calibri" panose="020F0502020204030204" pitchFamily="34" charset="0"/>
                <a:cs typeface="Arial" panose="020B0604020202020204" pitchFamily="34" charset="0"/>
              </a:rPr>
              <a:t>•	We must perceive the Bible as God’s Word</a:t>
            </a:r>
          </a:p>
        </p:txBody>
      </p:sp>
      <p:sp>
        <p:nvSpPr>
          <p:cNvPr id="11" name="TextBox 10"/>
          <p:cNvSpPr txBox="1"/>
          <p:nvPr/>
        </p:nvSpPr>
        <p:spPr>
          <a:xfrm>
            <a:off x="772886" y="4320119"/>
            <a:ext cx="7890205" cy="461665"/>
          </a:xfrm>
          <a:prstGeom prst="rect">
            <a:avLst/>
          </a:prstGeom>
          <a:no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pPr marL="457200" marR="0" indent="-457200" algn="just">
              <a:spcBef>
                <a:spcPts val="0"/>
              </a:spcBef>
              <a:spcAft>
                <a:spcPts val="0"/>
              </a:spcAft>
            </a:pPr>
            <a:r>
              <a:rPr lang="en-US" sz="2400" dirty="0">
                <a:ln w="0"/>
                <a:solidFill>
                  <a:schemeClr val="accent1"/>
                </a:solidFill>
                <a:effectLst>
                  <a:outerShdw blurRad="76200" dist="50800" dir="2700000" algn="tl" rotWithShape="0">
                    <a:prstClr val="black"/>
                  </a:outerShdw>
                </a:effectLst>
                <a:latin typeface="Arial" panose="020B0604020202020204" pitchFamily="34" charset="0"/>
                <a:ea typeface="Calibri" panose="020F0502020204030204" pitchFamily="34" charset="0"/>
                <a:cs typeface="Arial" panose="020B0604020202020204" pitchFamily="34" charset="0"/>
              </a:rPr>
              <a:t>•	We must perceive the Bible as being fully inspired</a:t>
            </a:r>
          </a:p>
        </p:txBody>
      </p:sp>
      <p:sp>
        <p:nvSpPr>
          <p:cNvPr id="14" name="TextBox 13"/>
          <p:cNvSpPr txBox="1"/>
          <p:nvPr/>
        </p:nvSpPr>
        <p:spPr>
          <a:xfrm>
            <a:off x="772886" y="4875291"/>
            <a:ext cx="7890205" cy="461665"/>
          </a:xfrm>
          <a:prstGeom prst="rect">
            <a:avLst/>
          </a:prstGeom>
          <a:no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pPr marL="457200" marR="0" indent="-457200" algn="just">
              <a:spcBef>
                <a:spcPts val="0"/>
              </a:spcBef>
              <a:spcAft>
                <a:spcPts val="0"/>
              </a:spcAft>
            </a:pPr>
            <a:r>
              <a:rPr lang="en-US" sz="2400" dirty="0">
                <a:ln w="0"/>
                <a:solidFill>
                  <a:schemeClr val="accent1"/>
                </a:solidFill>
                <a:effectLst>
                  <a:outerShdw blurRad="76200" dist="50800" dir="2700000" algn="tl" rotWithShape="0">
                    <a:prstClr val="black"/>
                  </a:outerShdw>
                </a:effectLst>
                <a:latin typeface="Arial" panose="020B0604020202020204" pitchFamily="34" charset="0"/>
                <a:ea typeface="Calibri" panose="020F0502020204030204" pitchFamily="34" charset="0"/>
                <a:cs typeface="Arial" panose="020B0604020202020204" pitchFamily="34" charset="0"/>
              </a:rPr>
              <a:t>•	We must perceive the Bible as a book of law</a:t>
            </a:r>
          </a:p>
        </p:txBody>
      </p:sp>
      <p:sp>
        <p:nvSpPr>
          <p:cNvPr id="15" name="TextBox 14"/>
          <p:cNvSpPr txBox="1"/>
          <p:nvPr/>
        </p:nvSpPr>
        <p:spPr>
          <a:xfrm>
            <a:off x="239486" y="3672985"/>
            <a:ext cx="8675914" cy="1200329"/>
          </a:xfrm>
          <a:prstGeom prst="rect">
            <a:avLst/>
          </a:prstGeom>
          <a:solidFill>
            <a:schemeClr val="tx1"/>
          </a:solidFill>
        </p:spPr>
        <p:txBody>
          <a:bodyPr wrap="square" rtlCol="0">
            <a:spAutoFit/>
          </a:bodyPr>
          <a:lstStyle/>
          <a:p>
            <a:pPr marL="457200" marR="0" indent="-457200" algn="just">
              <a:spcBef>
                <a:spcPts val="0"/>
              </a:spcBef>
              <a:spcAft>
                <a:spcPts val="0"/>
              </a:spcAft>
            </a:pPr>
            <a:r>
              <a:rPr lang="en-US" sz="2400" b="1" dirty="0">
                <a:solidFill>
                  <a:schemeClr val="bg1"/>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rPr>
              <a:t>Romans 8:2 (ESV) </a:t>
            </a:r>
            <a:endParaRPr lang="en-US" sz="2400" dirty="0">
              <a:solidFill>
                <a:schemeClr val="bg1"/>
              </a:solidFill>
              <a:effectLst>
                <a:outerShdw blurRad="38100" dist="38100" dir="2700000" algn="tl">
                  <a:srgbClr val="000000">
                    <a:alpha val="43137"/>
                  </a:srgbClr>
                </a:outerShdw>
              </a:effectLst>
              <a:latin typeface="Arial" panose="020B0604020202020204" pitchFamily="34" charset="0"/>
              <a:ea typeface="Calibri" panose="020F0502020204030204" pitchFamily="34" charset="0"/>
            </a:endParaRPr>
          </a:p>
          <a:p>
            <a:pPr marR="0" algn="just">
              <a:spcBef>
                <a:spcPts val="0"/>
              </a:spcBef>
              <a:spcAft>
                <a:spcPts val="0"/>
              </a:spcAft>
            </a:pPr>
            <a:r>
              <a:rPr lang="en-US" sz="2400" dirty="0">
                <a:solidFill>
                  <a:schemeClr val="bg1"/>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rPr>
              <a:t>2  For the law of the Spirit of life has set you free in Christ Jesus from the law of sin and death.</a:t>
            </a:r>
            <a:endParaRPr lang="en-US" sz="2400" dirty="0">
              <a:solidFill>
                <a:schemeClr val="bg1"/>
              </a:solidFill>
              <a:effectLst>
                <a:outerShdw blurRad="38100" dist="38100" dir="2700000" algn="tl">
                  <a:srgbClr val="000000">
                    <a:alpha val="43137"/>
                  </a:srgbClr>
                </a:outerShdw>
              </a:effectLst>
              <a:latin typeface="Arial" panose="020B0604020202020204" pitchFamily="34" charset="0"/>
              <a:ea typeface="Calibri" panose="020F0502020204030204" pitchFamily="34" charset="0"/>
            </a:endParaRPr>
          </a:p>
        </p:txBody>
      </p:sp>
    </p:spTree>
    <p:extLst>
      <p:ext uri="{BB962C8B-B14F-4D97-AF65-F5344CB8AC3E}">
        <p14:creationId xmlns:p14="http://schemas.microsoft.com/office/powerpoint/2010/main" val="242260186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p:cTn id="7" dur="500" fill="hold"/>
                                        <p:tgtEl>
                                          <p:spTgt spid="15"/>
                                        </p:tgtEl>
                                        <p:attrNameLst>
                                          <p:attrName>ppt_w</p:attrName>
                                        </p:attrNameLst>
                                      </p:cBhvr>
                                      <p:tavLst>
                                        <p:tav tm="0">
                                          <p:val>
                                            <p:fltVal val="0"/>
                                          </p:val>
                                        </p:tav>
                                        <p:tav tm="100000">
                                          <p:val>
                                            <p:strVal val="#ppt_w"/>
                                          </p:val>
                                        </p:tav>
                                      </p:tavLst>
                                    </p:anim>
                                    <p:anim calcmode="lin" valueType="num">
                                      <p:cBhvr>
                                        <p:cTn id="8" dur="500" fill="hold"/>
                                        <p:tgtEl>
                                          <p:spTgt spid="15"/>
                                        </p:tgtEl>
                                        <p:attrNameLst>
                                          <p:attrName>ppt_h</p:attrName>
                                        </p:attrNameLst>
                                      </p:cBhvr>
                                      <p:tavLst>
                                        <p:tav tm="0">
                                          <p:val>
                                            <p:fltVal val="0"/>
                                          </p:val>
                                        </p:tav>
                                        <p:tav tm="100000">
                                          <p:val>
                                            <p:strVal val="#ppt_h"/>
                                          </p:val>
                                        </p:tav>
                                      </p:tavLst>
                                    </p:anim>
                                    <p:animEffect transition="in" filter="fade">
                                      <p:cBhvr>
                                        <p:cTn id="9"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12532</TotalTime>
  <Words>919</Words>
  <Application>Microsoft Office PowerPoint</Application>
  <PresentationFormat>On-screen Show (4:3)</PresentationFormat>
  <Paragraphs>136</Paragraphs>
  <Slides>20</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20</vt:i4>
      </vt:variant>
    </vt:vector>
  </HeadingPairs>
  <TitlesOfParts>
    <vt:vector size="29" baseType="lpstr">
      <vt:lpstr>Calibri Light</vt:lpstr>
      <vt:lpstr>Arial Black</vt:lpstr>
      <vt:lpstr>Arial</vt:lpstr>
      <vt:lpstr>Wingdings</vt:lpstr>
      <vt:lpstr>Calibri</vt:lpstr>
      <vt:lpstr>Gabriola</vt:lpstr>
      <vt:lpstr>Symbol</vt:lpstr>
      <vt:lpstr>Felix Titling</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Donald Wright</dc:creator>
  <cp:lastModifiedBy>Donald Wright</cp:lastModifiedBy>
  <cp:revision>121</cp:revision>
  <dcterms:created xsi:type="dcterms:W3CDTF">2017-01-09T22:17:12Z</dcterms:created>
  <dcterms:modified xsi:type="dcterms:W3CDTF">2017-05-04T19:54:43Z</dcterms:modified>
</cp:coreProperties>
</file>