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60" r:id="rId3"/>
    <p:sldId id="256" r:id="rId4"/>
    <p:sldId id="258" r:id="rId5"/>
    <p:sldId id="265" r:id="rId6"/>
    <p:sldId id="263" r:id="rId7"/>
    <p:sldId id="267" r:id="rId8"/>
    <p:sldId id="268" r:id="rId9"/>
    <p:sldId id="266" r:id="rId10"/>
    <p:sldId id="261" r:id="rId11"/>
    <p:sldId id="269" r:id="rId12"/>
    <p:sldId id="270" r:id="rId13"/>
    <p:sldId id="262" r:id="rId14"/>
    <p:sldId id="271" r:id="rId15"/>
    <p:sldId id="264" r:id="rId16"/>
    <p:sldId id="25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7" d="100"/>
          <a:sy n="87" d="100"/>
        </p:scale>
        <p:origin x="135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6AC135-B44A-4BFA-AE99-9FB6E3484E60}" type="datetimeFigureOut">
              <a:rPr lang="en-US" smtClean="0"/>
              <a:t>8/19/2018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1DD0F-1FB9-4FFD-980F-16D8AAD6526A}" type="slidenum">
              <a:rPr lang="en-US" smtClean="0"/>
              <a:t>‹#›</a:t>
            </a:fld>
            <a:endParaRPr lang="en-US"/>
          </a:p>
        </p:txBody>
      </p:sp>
    </p:spTree>
    <p:extLst>
      <p:ext uri="{BB962C8B-B14F-4D97-AF65-F5344CB8AC3E}">
        <p14:creationId xmlns:p14="http://schemas.microsoft.com/office/powerpoint/2010/main" val="124168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271084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1693939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50419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4256633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430255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2249732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1573529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FF7B24-4BE9-407F-8902-E97F90D74138}" type="datetimeFigureOut">
              <a:rPr lang="en-US" smtClean="0"/>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998988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FF7B24-4BE9-407F-8902-E97F90D74138}" type="datetimeFigureOut">
              <a:rPr lang="en-US" smtClean="0"/>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67882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F7B24-4BE9-407F-8902-E97F90D74138}" type="datetimeFigureOut">
              <a:rPr lang="en-US" smtClean="0"/>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2708236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164718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074687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911014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176495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2588601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4FF7B24-4BE9-407F-8902-E97F90D74138}" type="datetimeFigureOut">
              <a:rPr lang="en-US" smtClean="0"/>
              <a:t>8/19/2018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2857774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96237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FF7B24-4BE9-407F-8902-E97F90D74138}" type="datetimeFigureOut">
              <a:rPr lang="en-US" smtClean="0"/>
              <a:t>8/19/2018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154848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FF7B24-4BE9-407F-8902-E97F90D74138}" type="datetimeFigureOut">
              <a:rPr lang="en-US" smtClean="0"/>
              <a:t>8/19/2018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593507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F7B24-4BE9-407F-8902-E97F90D74138}" type="datetimeFigureOut">
              <a:rPr lang="en-US" smtClean="0"/>
              <a:t>8/19/2018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859404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103435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4FF7B24-4BE9-407F-8902-E97F90D74138}" type="datetimeFigureOut">
              <a:rPr lang="en-US" smtClean="0"/>
              <a:t>8/19/2018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0D5C3-3192-497D-9D66-14CC4DF34EA4}" type="slidenum">
              <a:rPr lang="en-US" smtClean="0"/>
              <a:t>‹#›</a:t>
            </a:fld>
            <a:endParaRPr lang="en-US"/>
          </a:p>
        </p:txBody>
      </p:sp>
    </p:spTree>
    <p:extLst>
      <p:ext uri="{BB962C8B-B14F-4D97-AF65-F5344CB8AC3E}">
        <p14:creationId xmlns:p14="http://schemas.microsoft.com/office/powerpoint/2010/main" val="393269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F7B24-4BE9-407F-8902-E97F90D74138}" type="datetimeFigureOut">
              <a:rPr lang="en-US" smtClean="0"/>
              <a:t>8/19/2018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0D5C3-3192-497D-9D66-14CC4DF34EA4}" type="slidenum">
              <a:rPr lang="en-US" smtClean="0"/>
              <a:t>‹#›</a:t>
            </a:fld>
            <a:endParaRPr lang="en-US"/>
          </a:p>
        </p:txBody>
      </p:sp>
    </p:spTree>
    <p:extLst>
      <p:ext uri="{BB962C8B-B14F-4D97-AF65-F5344CB8AC3E}">
        <p14:creationId xmlns:p14="http://schemas.microsoft.com/office/powerpoint/2010/main" val="2219498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F7B24-4BE9-407F-8902-E97F90D74138}" type="datetimeFigureOut">
              <a:rPr lang="en-US" smtClean="0"/>
              <a:t>8/19/2018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0D5C3-3192-497D-9D66-14CC4DF34EA4}" type="slidenum">
              <a:rPr lang="en-US" smtClean="0"/>
              <a:t>‹#›</a:t>
            </a:fld>
            <a:endParaRPr lang="en-US"/>
          </a:p>
        </p:txBody>
      </p:sp>
    </p:spTree>
    <p:extLst>
      <p:ext uri="{BB962C8B-B14F-4D97-AF65-F5344CB8AC3E}">
        <p14:creationId xmlns:p14="http://schemas.microsoft.com/office/powerpoint/2010/main" val="15118772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657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normAutofit/>
          </a:bodyPr>
          <a:lstStyle/>
          <a:p>
            <a:pPr algn="ctr"/>
            <a:r>
              <a:rPr lang="en-US" b="1" dirty="0">
                <a:solidFill>
                  <a:schemeClr val="accent1">
                    <a:lumMod val="50000"/>
                  </a:schemeClr>
                </a:solidFill>
                <a:latin typeface="Arial Narrow" panose="020B0606020202030204" pitchFamily="34" charset="0"/>
              </a:rPr>
              <a:t>3. Money Must Be Obtained Through the Proper Channels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2080591"/>
            <a:ext cx="7886700" cy="4096372"/>
          </a:xfrm>
        </p:spPr>
        <p:txBody>
          <a:bodyPr>
            <a:normAutofit/>
          </a:bodyPr>
          <a:lstStyle/>
          <a:p>
            <a:pPr marL="0" indent="0" algn="ctr">
              <a:buNone/>
            </a:pPr>
            <a:r>
              <a:rPr lang="en-US" b="1" dirty="0"/>
              <a:t>One who is in a hurry to get rich…</a:t>
            </a:r>
          </a:p>
          <a:p>
            <a:r>
              <a:rPr lang="en-US" dirty="0"/>
              <a:t>Does not care what he has to do to get it </a:t>
            </a:r>
            <a:br>
              <a:rPr lang="en-US" dirty="0"/>
            </a:br>
            <a:r>
              <a:rPr lang="en-US" dirty="0"/>
              <a:t>(1 Tim. 6:9-10). </a:t>
            </a:r>
          </a:p>
          <a:p>
            <a:r>
              <a:rPr lang="en-US" dirty="0"/>
              <a:t>Does not care where it will take him (Gen. 13:8-13).</a:t>
            </a:r>
          </a:p>
          <a:p>
            <a:r>
              <a:rPr lang="en-US" dirty="0"/>
              <a:t>Does not care what it will cost him </a:t>
            </a:r>
            <a:br>
              <a:rPr lang="en-US" dirty="0"/>
            </a:br>
            <a:r>
              <a:rPr lang="en-US" dirty="0"/>
              <a:t>(2 Kings 5:20-27). </a:t>
            </a:r>
          </a:p>
          <a:p>
            <a:endParaRPr lang="en-US" dirty="0"/>
          </a:p>
        </p:txBody>
      </p:sp>
    </p:spTree>
    <p:extLst>
      <p:ext uri="{BB962C8B-B14F-4D97-AF65-F5344CB8AC3E}">
        <p14:creationId xmlns:p14="http://schemas.microsoft.com/office/powerpoint/2010/main" val="348970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normAutofit/>
          </a:bodyPr>
          <a:lstStyle/>
          <a:p>
            <a:pPr algn="ctr"/>
            <a:r>
              <a:rPr lang="en-US" b="1" dirty="0">
                <a:solidFill>
                  <a:schemeClr val="accent1">
                    <a:lumMod val="50000"/>
                  </a:schemeClr>
                </a:solidFill>
                <a:latin typeface="Arial Narrow" panose="020B0606020202030204" pitchFamily="34" charset="0"/>
              </a:rPr>
              <a:t>3. Money Must Be Obtained Through the Proper Channels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2080591"/>
            <a:ext cx="7886700" cy="4096372"/>
          </a:xfrm>
        </p:spPr>
        <p:txBody>
          <a:bodyPr>
            <a:normAutofit/>
          </a:bodyPr>
          <a:lstStyle/>
          <a:p>
            <a:r>
              <a:rPr lang="en-US" dirty="0"/>
              <a:t>“Wealth gained by dishonesty will be diminished, but he who gathers by </a:t>
            </a:r>
            <a:r>
              <a:rPr lang="en-US" u="sng" dirty="0"/>
              <a:t>labor</a:t>
            </a:r>
            <a:r>
              <a:rPr lang="en-US" dirty="0"/>
              <a:t> will increase” </a:t>
            </a:r>
            <a:br>
              <a:rPr lang="en-US" dirty="0"/>
            </a:br>
            <a:r>
              <a:rPr lang="en-US" dirty="0"/>
              <a:t>(Prov. 13:11). </a:t>
            </a:r>
          </a:p>
          <a:p>
            <a:endParaRPr lang="en-US" sz="800" dirty="0"/>
          </a:p>
          <a:p>
            <a:r>
              <a:rPr lang="en-US" dirty="0"/>
              <a:t>“The plans of the </a:t>
            </a:r>
            <a:r>
              <a:rPr lang="en-US" u="sng" dirty="0"/>
              <a:t>diligent</a:t>
            </a:r>
            <a:r>
              <a:rPr lang="en-US" dirty="0"/>
              <a:t> lead surely to plenty, but those of everyone who is hasty, surely to poverty” (Prov. 21:5). </a:t>
            </a:r>
          </a:p>
          <a:p>
            <a:endParaRPr lang="en-US" dirty="0"/>
          </a:p>
        </p:txBody>
      </p:sp>
    </p:spTree>
    <p:extLst>
      <p:ext uri="{BB962C8B-B14F-4D97-AF65-F5344CB8AC3E}">
        <p14:creationId xmlns:p14="http://schemas.microsoft.com/office/powerpoint/2010/main" val="4062531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normAutofit/>
          </a:bodyPr>
          <a:lstStyle/>
          <a:p>
            <a:pPr algn="ctr"/>
            <a:r>
              <a:rPr lang="en-US" b="1" dirty="0">
                <a:solidFill>
                  <a:schemeClr val="accent1">
                    <a:lumMod val="50000"/>
                  </a:schemeClr>
                </a:solidFill>
                <a:latin typeface="Arial Narrow" panose="020B0606020202030204" pitchFamily="34" charset="0"/>
              </a:rPr>
              <a:t>4. Money Is Deceptive: </a:t>
            </a:r>
            <a:br>
              <a:rPr lang="en-US" b="1" dirty="0">
                <a:solidFill>
                  <a:schemeClr val="accent1">
                    <a:lumMod val="50000"/>
                  </a:schemeClr>
                </a:solidFill>
                <a:latin typeface="Arial Narrow" panose="020B0606020202030204" pitchFamily="34" charset="0"/>
              </a:rPr>
            </a:br>
            <a:r>
              <a:rPr lang="en-US" b="1" dirty="0">
                <a:solidFill>
                  <a:schemeClr val="accent1">
                    <a:lumMod val="50000"/>
                  </a:schemeClr>
                </a:solidFill>
                <a:latin typeface="Arial Narrow" panose="020B0606020202030204" pitchFamily="34" charset="0"/>
              </a:rPr>
              <a:t>Don’t Put Your Trust In It</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2001077"/>
            <a:ext cx="7886700" cy="4175885"/>
          </a:xfrm>
        </p:spPr>
        <p:txBody>
          <a:bodyPr>
            <a:normAutofit/>
          </a:bodyPr>
          <a:lstStyle/>
          <a:p>
            <a:r>
              <a:rPr lang="en-US" dirty="0"/>
              <a:t>“The rich man is wise in his own eyes, but the poor who has understanding searches him out” </a:t>
            </a:r>
            <a:br>
              <a:rPr lang="en-US" dirty="0"/>
            </a:br>
            <a:r>
              <a:rPr lang="en-US" dirty="0"/>
              <a:t>(Prov. 28:11). </a:t>
            </a:r>
          </a:p>
          <a:p>
            <a:endParaRPr lang="en-US" sz="800" dirty="0"/>
          </a:p>
          <a:p>
            <a:r>
              <a:rPr lang="en-US" dirty="0"/>
              <a:t>“The name of the Lord is a strong tower; the righteous run to it and are safe. </a:t>
            </a:r>
            <a:br>
              <a:rPr lang="en-US" dirty="0"/>
            </a:br>
            <a:r>
              <a:rPr lang="en-US" dirty="0"/>
              <a:t>  The rich man’s wealth is his strong city, and like a high wall in his own esteem” (Prov. 18:10-11). </a:t>
            </a:r>
          </a:p>
          <a:p>
            <a:endParaRPr lang="en-US" dirty="0"/>
          </a:p>
        </p:txBody>
      </p:sp>
    </p:spTree>
    <p:extLst>
      <p:ext uri="{BB962C8B-B14F-4D97-AF65-F5344CB8AC3E}">
        <p14:creationId xmlns:p14="http://schemas.microsoft.com/office/powerpoint/2010/main" val="270868738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normAutofit/>
          </a:bodyPr>
          <a:lstStyle/>
          <a:p>
            <a:pPr algn="ctr"/>
            <a:r>
              <a:rPr lang="en-US" b="1" dirty="0">
                <a:solidFill>
                  <a:schemeClr val="accent1">
                    <a:lumMod val="50000"/>
                  </a:schemeClr>
                </a:solidFill>
                <a:latin typeface="Arial Narrow" panose="020B0606020202030204" pitchFamily="34" charset="0"/>
              </a:rPr>
              <a:t>4. Money Is Deceptive: </a:t>
            </a:r>
            <a:br>
              <a:rPr lang="en-US" b="1" dirty="0">
                <a:solidFill>
                  <a:schemeClr val="accent1">
                    <a:lumMod val="50000"/>
                  </a:schemeClr>
                </a:solidFill>
                <a:latin typeface="Arial Narrow" panose="020B0606020202030204" pitchFamily="34" charset="0"/>
              </a:rPr>
            </a:br>
            <a:r>
              <a:rPr lang="en-US" b="1" dirty="0">
                <a:solidFill>
                  <a:schemeClr val="accent1">
                    <a:lumMod val="50000"/>
                  </a:schemeClr>
                </a:solidFill>
                <a:latin typeface="Arial Narrow" panose="020B0606020202030204" pitchFamily="34" charset="0"/>
              </a:rPr>
              <a:t>Don’t Put Your Trust In It</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2001077"/>
            <a:ext cx="7886700" cy="4175885"/>
          </a:xfrm>
        </p:spPr>
        <p:txBody>
          <a:bodyPr>
            <a:normAutofit/>
          </a:bodyPr>
          <a:lstStyle/>
          <a:p>
            <a:r>
              <a:rPr lang="en-US" dirty="0"/>
              <a:t>“He who trusts in his riches </a:t>
            </a:r>
            <a:r>
              <a:rPr lang="en-US" u="sng" dirty="0"/>
              <a:t>will fall</a:t>
            </a:r>
            <a:r>
              <a:rPr lang="en-US" dirty="0"/>
              <a:t>, but the righteous will flourish like foliage” (Prov. 11:28). </a:t>
            </a:r>
          </a:p>
          <a:p>
            <a:endParaRPr lang="en-US" sz="800" dirty="0"/>
          </a:p>
          <a:p>
            <a:r>
              <a:rPr lang="en-US" dirty="0"/>
              <a:t>Riches are uncertain (1 Tim. 6:17).</a:t>
            </a:r>
          </a:p>
          <a:p>
            <a:r>
              <a:rPr lang="en-US" dirty="0"/>
              <a:t>Riches are deceitful (Matt. 13:22). </a:t>
            </a:r>
          </a:p>
          <a:p>
            <a:r>
              <a:rPr lang="en-US" dirty="0"/>
              <a:t>Riches are temporary (Prov. 23:5). </a:t>
            </a:r>
          </a:p>
          <a:p>
            <a:endParaRPr lang="en-US" dirty="0"/>
          </a:p>
        </p:txBody>
      </p:sp>
    </p:spTree>
    <p:extLst>
      <p:ext uri="{BB962C8B-B14F-4D97-AF65-F5344CB8AC3E}">
        <p14:creationId xmlns:p14="http://schemas.microsoft.com/office/powerpoint/2010/main" val="2274396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8429-FE6C-4293-9C11-3F0E6BE8D9A1}"/>
              </a:ext>
            </a:extLst>
          </p:cNvPr>
          <p:cNvSpPr>
            <a:spLocks noGrp="1"/>
          </p:cNvSpPr>
          <p:nvPr>
            <p:ph type="title"/>
          </p:nvPr>
        </p:nvSpPr>
        <p:spPr/>
        <p:txBody>
          <a:bodyPr>
            <a:normAutofit/>
          </a:bodyPr>
          <a:lstStyle/>
          <a:p>
            <a:pPr algn="ctr"/>
            <a:r>
              <a:rPr lang="en-US" sz="4800" b="1" dirty="0">
                <a:latin typeface="Arial Narrow" panose="020B0606020202030204" pitchFamily="34" charset="0"/>
              </a:rPr>
              <a:t>Bad Attitudes Towards Money</a:t>
            </a:r>
            <a:endParaRPr lang="en-US" sz="4800" dirty="0"/>
          </a:p>
        </p:txBody>
      </p:sp>
      <p:sp>
        <p:nvSpPr>
          <p:cNvPr id="3" name="Content Placeholder 2">
            <a:extLst>
              <a:ext uri="{FF2B5EF4-FFF2-40B4-BE49-F238E27FC236}">
                <a16:creationId xmlns:a16="http://schemas.microsoft.com/office/drawing/2014/main" id="{60AE4634-2F2A-49C2-91BA-50D205C21CBB}"/>
              </a:ext>
            </a:extLst>
          </p:cNvPr>
          <p:cNvSpPr>
            <a:spLocks noGrp="1"/>
          </p:cNvSpPr>
          <p:nvPr>
            <p:ph idx="1"/>
          </p:nvPr>
        </p:nvSpPr>
        <p:spPr/>
        <p:txBody>
          <a:bodyPr/>
          <a:lstStyle/>
          <a:p>
            <a:pPr marL="514350" indent="-514350">
              <a:buFont typeface="+mj-lt"/>
              <a:buAutoNum type="arabicPeriod"/>
            </a:pPr>
            <a:r>
              <a:rPr lang="en-US" b="1" dirty="0">
                <a:latin typeface="Arial Narrow" panose="020B0606020202030204" pitchFamily="34" charset="0"/>
              </a:rPr>
              <a:t>Money must never be obtained at the expense of our character. </a:t>
            </a:r>
          </a:p>
          <a:p>
            <a:pPr marL="514350" indent="-514350">
              <a:buFont typeface="+mj-lt"/>
              <a:buAutoNum type="arabicPeriod"/>
            </a:pPr>
            <a:r>
              <a:rPr lang="en-US" b="1" dirty="0">
                <a:latin typeface="Arial Narrow" panose="020B0606020202030204" pitchFamily="34" charset="0"/>
              </a:rPr>
              <a:t>Money must never be obtained at the expense of others. </a:t>
            </a:r>
          </a:p>
          <a:p>
            <a:pPr marL="514350" indent="-514350">
              <a:buFont typeface="+mj-lt"/>
              <a:buAutoNum type="arabicPeriod"/>
            </a:pPr>
            <a:r>
              <a:rPr lang="en-US" b="1" dirty="0">
                <a:latin typeface="Arial Narrow" panose="020B0606020202030204" pitchFamily="34" charset="0"/>
              </a:rPr>
              <a:t>Money must be obtained through the proper channels.</a:t>
            </a:r>
          </a:p>
          <a:p>
            <a:pPr marL="514350" indent="-514350">
              <a:buFont typeface="+mj-lt"/>
              <a:buAutoNum type="arabicPeriod"/>
            </a:pPr>
            <a:r>
              <a:rPr lang="en-US" b="1" dirty="0">
                <a:latin typeface="Arial Narrow" panose="020B0606020202030204" pitchFamily="34" charset="0"/>
              </a:rPr>
              <a:t>Money is deceptive: don’t trust it. </a:t>
            </a:r>
          </a:p>
        </p:txBody>
      </p:sp>
      <p:pic>
        <p:nvPicPr>
          <p:cNvPr id="4" name="Picture 2" descr="Image result for chasing money">
            <a:extLst>
              <a:ext uri="{FF2B5EF4-FFF2-40B4-BE49-F238E27FC236}">
                <a16:creationId xmlns:a16="http://schemas.microsoft.com/office/drawing/2014/main" id="{D684D189-FA42-4E4E-8887-35192BE1E8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4310" b="47812"/>
          <a:stretch/>
        </p:blipFill>
        <p:spPr bwMode="auto">
          <a:xfrm>
            <a:off x="6559826" y="4484209"/>
            <a:ext cx="2127802" cy="204911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565859"/>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989423"/>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hasing money">
            <a:extLst>
              <a:ext uri="{FF2B5EF4-FFF2-40B4-BE49-F238E27FC236}">
                <a16:creationId xmlns:a16="http://schemas.microsoft.com/office/drawing/2014/main" id="{26F26DE3-F475-46F9-B52F-196AF975B9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1631053"/>
            <a:ext cx="6667500" cy="43910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97B240E-FD1D-43E2-8EF9-D65887C03811}"/>
              </a:ext>
            </a:extLst>
          </p:cNvPr>
          <p:cNvSpPr>
            <a:spLocks noGrp="1"/>
          </p:cNvSpPr>
          <p:nvPr>
            <p:ph type="ctrTitle"/>
          </p:nvPr>
        </p:nvSpPr>
        <p:spPr>
          <a:xfrm>
            <a:off x="685800" y="459756"/>
            <a:ext cx="7772400" cy="891967"/>
          </a:xfrm>
        </p:spPr>
        <p:txBody>
          <a:bodyPr>
            <a:normAutofit/>
          </a:bodyPr>
          <a:lstStyle/>
          <a:p>
            <a:r>
              <a:rPr lang="en-US" sz="4800" b="1" dirty="0">
                <a:latin typeface="Arial Narrow" panose="020B0606020202030204" pitchFamily="34" charset="0"/>
              </a:rPr>
              <a:t>Bad Attitudes Towards Money</a:t>
            </a:r>
          </a:p>
        </p:txBody>
      </p:sp>
      <p:sp>
        <p:nvSpPr>
          <p:cNvPr id="3" name="Subtitle 2">
            <a:extLst>
              <a:ext uri="{FF2B5EF4-FFF2-40B4-BE49-F238E27FC236}">
                <a16:creationId xmlns:a16="http://schemas.microsoft.com/office/drawing/2014/main" id="{32951F90-6663-4B91-83F9-501F8C52F2A7}"/>
              </a:ext>
            </a:extLst>
          </p:cNvPr>
          <p:cNvSpPr>
            <a:spLocks noGrp="1"/>
          </p:cNvSpPr>
          <p:nvPr>
            <p:ph type="subTitle" idx="1"/>
          </p:nvPr>
        </p:nvSpPr>
        <p:spPr>
          <a:xfrm>
            <a:off x="5473145" y="5576612"/>
            <a:ext cx="2792896" cy="598901"/>
          </a:xfrm>
        </p:spPr>
        <p:txBody>
          <a:bodyPr>
            <a:normAutofit/>
          </a:bodyPr>
          <a:lstStyle/>
          <a:p>
            <a:r>
              <a:rPr lang="en-US" sz="2800" b="1" dirty="0">
                <a:latin typeface="Arial Narrow" panose="020B0606020202030204" pitchFamily="34" charset="0"/>
              </a:rPr>
              <a:t>Proverbs 28</a:t>
            </a:r>
          </a:p>
        </p:txBody>
      </p:sp>
    </p:spTree>
    <p:extLst>
      <p:ext uri="{BB962C8B-B14F-4D97-AF65-F5344CB8AC3E}">
        <p14:creationId xmlns:p14="http://schemas.microsoft.com/office/powerpoint/2010/main" val="1049499295"/>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lstStyle/>
          <a:p>
            <a:pPr algn="ctr"/>
            <a:r>
              <a:rPr lang="en-US" b="1" dirty="0">
                <a:solidFill>
                  <a:schemeClr val="accent1">
                    <a:lumMod val="50000"/>
                  </a:schemeClr>
                </a:solidFill>
                <a:latin typeface="Arial Narrow" panose="020B0606020202030204" pitchFamily="34" charset="0"/>
              </a:rPr>
              <a:t>1. Money Must Never Be Obtained At the Expense of Our Character</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1908313"/>
            <a:ext cx="7886700" cy="4268650"/>
          </a:xfrm>
        </p:spPr>
        <p:txBody>
          <a:bodyPr/>
          <a:lstStyle/>
          <a:p>
            <a:pPr marL="0" indent="0" algn="ctr">
              <a:buNone/>
            </a:pPr>
            <a:r>
              <a:rPr lang="en-US" b="1" dirty="0"/>
              <a:t>Proverbs 28:6</a:t>
            </a:r>
          </a:p>
          <a:p>
            <a:r>
              <a:rPr lang="en-US" b="1" dirty="0"/>
              <a:t>One man is </a:t>
            </a:r>
            <a:r>
              <a:rPr lang="en-US" b="1" u="sng" dirty="0"/>
              <a:t>poor</a:t>
            </a:r>
            <a:r>
              <a:rPr lang="en-US" b="1" dirty="0"/>
              <a:t>, the other is </a:t>
            </a:r>
            <a:r>
              <a:rPr lang="en-US" b="1" u="sng" dirty="0"/>
              <a:t>rich</a:t>
            </a:r>
            <a:r>
              <a:rPr lang="en-US" b="1" dirty="0"/>
              <a:t>.</a:t>
            </a:r>
          </a:p>
          <a:p>
            <a:r>
              <a:rPr lang="en-US" b="1" dirty="0"/>
              <a:t>One man has </a:t>
            </a:r>
            <a:r>
              <a:rPr lang="en-US" b="1" u="sng" dirty="0"/>
              <a:t>integrity</a:t>
            </a:r>
            <a:r>
              <a:rPr lang="en-US" b="1" dirty="0"/>
              <a:t>, he is </a:t>
            </a:r>
            <a:r>
              <a:rPr lang="en-US" b="1" u="sng" dirty="0"/>
              <a:t>upright</a:t>
            </a:r>
            <a:r>
              <a:rPr lang="en-US" b="1" dirty="0"/>
              <a:t> (KJV).</a:t>
            </a:r>
          </a:p>
          <a:p>
            <a:r>
              <a:rPr lang="en-US" b="1" dirty="0"/>
              <a:t>The other man is </a:t>
            </a:r>
            <a:r>
              <a:rPr lang="en-US" b="1" u="sng" dirty="0"/>
              <a:t>perverse</a:t>
            </a:r>
            <a:r>
              <a:rPr lang="en-US" b="1" dirty="0"/>
              <a:t> or </a:t>
            </a:r>
            <a:r>
              <a:rPr lang="en-US" b="1" u="sng" dirty="0"/>
              <a:t>crooked</a:t>
            </a:r>
            <a:r>
              <a:rPr lang="en-US" b="1" dirty="0"/>
              <a:t> (ESV, NASU). </a:t>
            </a:r>
          </a:p>
        </p:txBody>
      </p:sp>
    </p:spTree>
    <p:extLst>
      <p:ext uri="{BB962C8B-B14F-4D97-AF65-F5344CB8AC3E}">
        <p14:creationId xmlns:p14="http://schemas.microsoft.com/office/powerpoint/2010/main" val="250887265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lstStyle/>
          <a:p>
            <a:pPr algn="ctr"/>
            <a:r>
              <a:rPr lang="en-US" b="1" dirty="0">
                <a:solidFill>
                  <a:schemeClr val="accent1">
                    <a:lumMod val="50000"/>
                  </a:schemeClr>
                </a:solidFill>
                <a:latin typeface="Arial Narrow" panose="020B0606020202030204" pitchFamily="34" charset="0"/>
              </a:rPr>
              <a:t>1. Money Must Never Be Obtained At the Expense of Our Character</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1908313"/>
            <a:ext cx="7886700" cy="4268650"/>
          </a:xfrm>
        </p:spPr>
        <p:txBody>
          <a:bodyPr/>
          <a:lstStyle/>
          <a:p>
            <a:pPr marL="0" indent="0" algn="ctr">
              <a:buNone/>
            </a:pPr>
            <a:r>
              <a:rPr lang="en-US" b="1" dirty="0"/>
              <a:t>Proverbs 28:6</a:t>
            </a:r>
          </a:p>
          <a:p>
            <a:r>
              <a:rPr lang="en-US" b="1" dirty="0"/>
              <a:t>One man is </a:t>
            </a:r>
            <a:r>
              <a:rPr lang="en-US" b="1" u="sng" dirty="0"/>
              <a:t>poor</a:t>
            </a:r>
            <a:r>
              <a:rPr lang="en-US" b="1" dirty="0"/>
              <a:t>, the other is </a:t>
            </a:r>
            <a:r>
              <a:rPr lang="en-US" b="1" u="sng" dirty="0"/>
              <a:t>rich</a:t>
            </a:r>
            <a:r>
              <a:rPr lang="en-US" b="1" dirty="0"/>
              <a:t>.</a:t>
            </a:r>
          </a:p>
          <a:p>
            <a:r>
              <a:rPr lang="en-US" b="1" dirty="0"/>
              <a:t>One man has </a:t>
            </a:r>
            <a:r>
              <a:rPr lang="en-US" b="1" u="sng" dirty="0"/>
              <a:t>integrity</a:t>
            </a:r>
            <a:r>
              <a:rPr lang="en-US" b="1" dirty="0"/>
              <a:t>, he is </a:t>
            </a:r>
            <a:r>
              <a:rPr lang="en-US" b="1" u="sng" dirty="0"/>
              <a:t>upright</a:t>
            </a:r>
            <a:r>
              <a:rPr lang="en-US" b="1" dirty="0"/>
              <a:t> (KJV).</a:t>
            </a:r>
          </a:p>
          <a:p>
            <a:r>
              <a:rPr lang="en-US" b="1" dirty="0"/>
              <a:t>The other man is </a:t>
            </a:r>
            <a:r>
              <a:rPr lang="en-US" b="1" u="sng" dirty="0"/>
              <a:t>perverse</a:t>
            </a:r>
            <a:r>
              <a:rPr lang="en-US" b="1" dirty="0"/>
              <a:t> or </a:t>
            </a:r>
            <a:r>
              <a:rPr lang="en-US" b="1" u="sng" dirty="0"/>
              <a:t>crooked</a:t>
            </a:r>
            <a:r>
              <a:rPr lang="en-US" b="1" dirty="0"/>
              <a:t> (ESV, NASU). </a:t>
            </a:r>
          </a:p>
        </p:txBody>
      </p:sp>
      <p:pic>
        <p:nvPicPr>
          <p:cNvPr id="1026" name="Picture 2" descr="Related image">
            <a:extLst>
              <a:ext uri="{FF2B5EF4-FFF2-40B4-BE49-F238E27FC236}">
                <a16:creationId xmlns:a16="http://schemas.microsoft.com/office/drawing/2014/main" id="{03A41C42-4D3B-4025-A87C-E7A57D1E4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4693211" y="4320209"/>
            <a:ext cx="2205785" cy="2209179"/>
          </a:xfrm>
          <a:prstGeom prst="rect">
            <a:avLst/>
          </a:prstGeom>
          <a:noFill/>
          <a:extLst>
            <a:ext uri="{909E8E84-426E-40DD-AFC4-6F175D3DCCD1}">
              <a14:hiddenFill xmlns:a14="http://schemas.microsoft.com/office/drawing/2010/main">
                <a:solidFill>
                  <a:srgbClr val="FFFFFF"/>
                </a:solidFill>
              </a14:hiddenFill>
            </a:ext>
          </a:extLst>
        </p:spPr>
      </p:pic>
      <p:sp>
        <p:nvSpPr>
          <p:cNvPr id="4" name="Arrow: Right 3">
            <a:extLst>
              <a:ext uri="{FF2B5EF4-FFF2-40B4-BE49-F238E27FC236}">
                <a16:creationId xmlns:a16="http://schemas.microsoft.com/office/drawing/2014/main" id="{076457E6-B6D3-48BB-B534-E8A9987C91B2}"/>
              </a:ext>
            </a:extLst>
          </p:cNvPr>
          <p:cNvSpPr/>
          <p:nvPr/>
        </p:nvSpPr>
        <p:spPr>
          <a:xfrm rot="16200000">
            <a:off x="2413661" y="5165001"/>
            <a:ext cx="2014331" cy="714445"/>
          </a:xfrm>
          <a:prstGeom prst="rightArrow">
            <a:avLst/>
          </a:prstGeom>
          <a:noFill/>
          <a:ln w="38100">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5288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lstStyle/>
          <a:p>
            <a:pPr algn="ctr"/>
            <a:r>
              <a:rPr lang="en-US" b="1" dirty="0">
                <a:solidFill>
                  <a:schemeClr val="accent1">
                    <a:lumMod val="50000"/>
                  </a:schemeClr>
                </a:solidFill>
                <a:latin typeface="Arial Narrow" panose="020B0606020202030204" pitchFamily="34" charset="0"/>
              </a:rPr>
              <a:t>2. Money Must Never Be Obtained At the Expense of Others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1987825"/>
            <a:ext cx="7886700" cy="4189137"/>
          </a:xfrm>
        </p:spPr>
        <p:txBody>
          <a:bodyPr>
            <a:normAutofit/>
          </a:bodyPr>
          <a:lstStyle/>
          <a:p>
            <a:pPr marL="0" indent="0" algn="ctr">
              <a:buNone/>
            </a:pPr>
            <a:r>
              <a:rPr lang="en-US" b="1" dirty="0"/>
              <a:t>A. Taking Advantage of Those in Distress for Money</a:t>
            </a:r>
          </a:p>
          <a:p>
            <a:endParaRPr lang="en-US" sz="800" dirty="0"/>
          </a:p>
          <a:p>
            <a:r>
              <a:rPr lang="en-US" dirty="0"/>
              <a:t>“One who increases his possessions by usury and extortion gathers it for him who will pity the poor” (Prov. 28:8). </a:t>
            </a:r>
          </a:p>
          <a:p>
            <a:r>
              <a:rPr lang="en-US" dirty="0"/>
              <a:t>This was forbidden in the Law of Moses (Ex. 22:25; Lev. 25:35-38).</a:t>
            </a:r>
          </a:p>
          <a:p>
            <a:r>
              <a:rPr lang="en-US" dirty="0"/>
              <a:t>“He who gives to the poor will not lack, but he who hides his eyes will have many curses” (Prov. 28:27). </a:t>
            </a:r>
          </a:p>
        </p:txBody>
      </p:sp>
    </p:spTree>
    <p:extLst>
      <p:ext uri="{BB962C8B-B14F-4D97-AF65-F5344CB8AC3E}">
        <p14:creationId xmlns:p14="http://schemas.microsoft.com/office/powerpoint/2010/main" val="252790493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lstStyle/>
          <a:p>
            <a:pPr algn="ctr"/>
            <a:r>
              <a:rPr lang="en-US" b="1" dirty="0">
                <a:solidFill>
                  <a:schemeClr val="accent1">
                    <a:lumMod val="50000"/>
                  </a:schemeClr>
                </a:solidFill>
                <a:latin typeface="Arial Narrow" panose="020B0606020202030204" pitchFamily="34" charset="0"/>
              </a:rPr>
              <a:t>2. Money Must Never Be Obtained At the Expense of Others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1987825"/>
            <a:ext cx="7886700" cy="4189137"/>
          </a:xfrm>
        </p:spPr>
        <p:txBody>
          <a:bodyPr>
            <a:normAutofit/>
          </a:bodyPr>
          <a:lstStyle/>
          <a:p>
            <a:pPr marL="0" indent="0" algn="ctr">
              <a:buNone/>
            </a:pPr>
            <a:r>
              <a:rPr lang="en-US" b="1" dirty="0"/>
              <a:t>B. Abusing Power</a:t>
            </a:r>
          </a:p>
          <a:p>
            <a:endParaRPr lang="en-US" sz="800" dirty="0"/>
          </a:p>
          <a:p>
            <a:r>
              <a:rPr lang="en-US" dirty="0"/>
              <a:t>These rulers were covetous, therefore they oppressed their subjects (v. 16).</a:t>
            </a:r>
          </a:p>
          <a:p>
            <a:r>
              <a:rPr lang="en-US" dirty="0"/>
              <a:t>A judge is not to show partiality (v. 21; Ex. 18:21).  </a:t>
            </a:r>
          </a:p>
          <a:p>
            <a:r>
              <a:rPr lang="en-US" dirty="0"/>
              <a:t>Those who are elevated in status often mistreat the poor (v. 3).</a:t>
            </a:r>
          </a:p>
        </p:txBody>
      </p:sp>
    </p:spTree>
    <p:extLst>
      <p:ext uri="{BB962C8B-B14F-4D97-AF65-F5344CB8AC3E}">
        <p14:creationId xmlns:p14="http://schemas.microsoft.com/office/powerpoint/2010/main" val="198490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B78D-8A56-44B3-B7A6-2A6D751DA1B7}"/>
              </a:ext>
            </a:extLst>
          </p:cNvPr>
          <p:cNvSpPr>
            <a:spLocks noGrp="1"/>
          </p:cNvSpPr>
          <p:nvPr>
            <p:ph type="title"/>
          </p:nvPr>
        </p:nvSpPr>
        <p:spPr>
          <a:xfrm>
            <a:off x="628650" y="365126"/>
            <a:ext cx="7886700" cy="814317"/>
          </a:xfrm>
        </p:spPr>
        <p:txBody>
          <a:bodyPr>
            <a:normAutofit/>
          </a:bodyPr>
          <a:lstStyle/>
          <a:p>
            <a:pPr algn="ctr"/>
            <a:r>
              <a:rPr lang="en-US" sz="4800" b="1" dirty="0">
                <a:solidFill>
                  <a:schemeClr val="bg1"/>
                </a:solidFill>
                <a:latin typeface="+mn-lt"/>
              </a:rPr>
              <a:t>Isaiah 33:14-16</a:t>
            </a:r>
          </a:p>
        </p:txBody>
      </p:sp>
      <p:sp>
        <p:nvSpPr>
          <p:cNvPr id="3" name="Content Placeholder 2">
            <a:extLst>
              <a:ext uri="{FF2B5EF4-FFF2-40B4-BE49-F238E27FC236}">
                <a16:creationId xmlns:a16="http://schemas.microsoft.com/office/drawing/2014/main" id="{245B8E24-5499-46D1-A3E7-4B9603D2623D}"/>
              </a:ext>
            </a:extLst>
          </p:cNvPr>
          <p:cNvSpPr>
            <a:spLocks noGrp="1"/>
          </p:cNvSpPr>
          <p:nvPr>
            <p:ph idx="1"/>
          </p:nvPr>
        </p:nvSpPr>
        <p:spPr>
          <a:xfrm>
            <a:off x="628650" y="1510748"/>
            <a:ext cx="7886700" cy="4982125"/>
          </a:xfrm>
        </p:spPr>
        <p:txBody>
          <a:bodyPr>
            <a:normAutofit/>
          </a:bodyPr>
          <a:lstStyle/>
          <a:p>
            <a:pPr marL="0" indent="0">
              <a:buNone/>
            </a:pPr>
            <a:r>
              <a:rPr lang="en-US" dirty="0">
                <a:solidFill>
                  <a:schemeClr val="bg1"/>
                </a:solidFill>
              </a:rPr>
              <a:t>  “The sinners in Zion are afraid; fearfulness has seized the hypocrites: ‘Who among us shall dwell with the devouring fire? Who among us shall dwell with everlasting burnings?’ </a:t>
            </a:r>
          </a:p>
          <a:p>
            <a:pPr marL="0" indent="0">
              <a:buNone/>
            </a:pPr>
            <a:r>
              <a:rPr lang="en-US" dirty="0">
                <a:solidFill>
                  <a:schemeClr val="bg1"/>
                </a:solidFill>
              </a:rPr>
              <a:t>  He who walks righteously and speaks uprightly, he who despises the gain of oppressions, who gestures with his hands, refusing bribes, who stops his ears from hearing of bloodshed, and shuts his eyes from seeing evil: </a:t>
            </a:r>
          </a:p>
          <a:p>
            <a:pPr marL="0" indent="0">
              <a:buNone/>
            </a:pPr>
            <a:r>
              <a:rPr lang="en-US" dirty="0">
                <a:solidFill>
                  <a:schemeClr val="bg1"/>
                </a:solidFill>
              </a:rPr>
              <a:t>  He will dwell on high; his place of defense will be the fortress of rocks; bread will be given him, his water will be sure.”</a:t>
            </a:r>
          </a:p>
        </p:txBody>
      </p:sp>
    </p:spTree>
    <p:extLst>
      <p:ext uri="{BB962C8B-B14F-4D97-AF65-F5344CB8AC3E}">
        <p14:creationId xmlns:p14="http://schemas.microsoft.com/office/powerpoint/2010/main" val="334347766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lstStyle/>
          <a:p>
            <a:pPr algn="ctr"/>
            <a:r>
              <a:rPr lang="en-US" b="1" dirty="0">
                <a:solidFill>
                  <a:schemeClr val="accent1">
                    <a:lumMod val="50000"/>
                  </a:schemeClr>
                </a:solidFill>
                <a:latin typeface="Arial Narrow" panose="020B0606020202030204" pitchFamily="34" charset="0"/>
              </a:rPr>
              <a:t>2. Money Must Never Be Obtained At the Expense of Others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1987825"/>
            <a:ext cx="7886700" cy="4189137"/>
          </a:xfrm>
        </p:spPr>
        <p:txBody>
          <a:bodyPr>
            <a:normAutofit/>
          </a:bodyPr>
          <a:lstStyle/>
          <a:p>
            <a:pPr marL="0" indent="0" algn="ctr">
              <a:buNone/>
            </a:pPr>
            <a:r>
              <a:rPr lang="en-US" b="1" dirty="0"/>
              <a:t>C. Robbing One’s Parents</a:t>
            </a:r>
          </a:p>
          <a:p>
            <a:endParaRPr lang="en-US" sz="800" dirty="0"/>
          </a:p>
          <a:p>
            <a:r>
              <a:rPr lang="en-US" dirty="0"/>
              <a:t>“Whoever robs his father or his mother, and says, ‘It is no transgression,’ the same is companion to a destroyer” (Prov. 28:24). </a:t>
            </a:r>
          </a:p>
          <a:p>
            <a:r>
              <a:rPr lang="en-US" dirty="0"/>
              <a:t>Jesus had to deal with this (Matt. 15:4-6). </a:t>
            </a:r>
          </a:p>
          <a:p>
            <a:r>
              <a:rPr lang="en-US" dirty="0"/>
              <a:t>Such a person is worse than a common thief. He is ungrateful, disrespectful and cruel. </a:t>
            </a:r>
          </a:p>
        </p:txBody>
      </p:sp>
    </p:spTree>
    <p:extLst>
      <p:ext uri="{BB962C8B-B14F-4D97-AF65-F5344CB8AC3E}">
        <p14:creationId xmlns:p14="http://schemas.microsoft.com/office/powerpoint/2010/main" val="183762422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2066-916A-4A97-963C-8A03667C596F}"/>
              </a:ext>
            </a:extLst>
          </p:cNvPr>
          <p:cNvSpPr>
            <a:spLocks noGrp="1"/>
          </p:cNvSpPr>
          <p:nvPr>
            <p:ph type="title"/>
          </p:nvPr>
        </p:nvSpPr>
        <p:spPr/>
        <p:txBody>
          <a:bodyPr>
            <a:normAutofit/>
          </a:bodyPr>
          <a:lstStyle/>
          <a:p>
            <a:pPr algn="ctr"/>
            <a:r>
              <a:rPr lang="en-US" b="1" dirty="0">
                <a:solidFill>
                  <a:schemeClr val="accent1">
                    <a:lumMod val="50000"/>
                  </a:schemeClr>
                </a:solidFill>
                <a:latin typeface="Arial Narrow" panose="020B0606020202030204" pitchFamily="34" charset="0"/>
              </a:rPr>
              <a:t>3. Money Must Be Obtained Through the Proper Channels</a:t>
            </a:r>
          </a:p>
        </p:txBody>
      </p:sp>
      <p:sp>
        <p:nvSpPr>
          <p:cNvPr id="3" name="Content Placeholder 2">
            <a:extLst>
              <a:ext uri="{FF2B5EF4-FFF2-40B4-BE49-F238E27FC236}">
                <a16:creationId xmlns:a16="http://schemas.microsoft.com/office/drawing/2014/main" id="{E58075ED-FD8E-4BC3-85A2-1217C7B21B1E}"/>
              </a:ext>
            </a:extLst>
          </p:cNvPr>
          <p:cNvSpPr>
            <a:spLocks noGrp="1"/>
          </p:cNvSpPr>
          <p:nvPr>
            <p:ph idx="1"/>
          </p:nvPr>
        </p:nvSpPr>
        <p:spPr>
          <a:xfrm>
            <a:off x="628650" y="2080591"/>
            <a:ext cx="7886700" cy="4096372"/>
          </a:xfrm>
        </p:spPr>
        <p:txBody>
          <a:bodyPr>
            <a:normAutofit/>
          </a:bodyPr>
          <a:lstStyle/>
          <a:p>
            <a:r>
              <a:rPr lang="en-US" dirty="0"/>
              <a:t>“A faithful man will abound with blessings, but he who hastens to be rich will not go unpunished” (Prov. 28:20). </a:t>
            </a:r>
          </a:p>
          <a:p>
            <a:endParaRPr lang="en-US" sz="800" dirty="0"/>
          </a:p>
          <a:p>
            <a:r>
              <a:rPr lang="en-US" dirty="0"/>
              <a:t>“A man with an evil eye hastens after riches, and does not consider that poverty will come upon him” (v. 22). </a:t>
            </a:r>
          </a:p>
          <a:p>
            <a:endParaRPr lang="en-US" dirty="0"/>
          </a:p>
        </p:txBody>
      </p:sp>
    </p:spTree>
    <p:extLst>
      <p:ext uri="{BB962C8B-B14F-4D97-AF65-F5344CB8AC3E}">
        <p14:creationId xmlns:p14="http://schemas.microsoft.com/office/powerpoint/2010/main" val="60152100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TotalTime>
  <Words>689</Words>
  <Application>Microsoft Office PowerPoint</Application>
  <PresentationFormat>On-screen Show (4:3)</PresentationFormat>
  <Paragraphs>62</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Arial Narrow</vt:lpstr>
      <vt:lpstr>Calibri</vt:lpstr>
      <vt:lpstr>Calibri Light</vt:lpstr>
      <vt:lpstr>Office Theme</vt:lpstr>
      <vt:lpstr>1_Office Theme</vt:lpstr>
      <vt:lpstr>PowerPoint Presentation</vt:lpstr>
      <vt:lpstr>Bad Attitudes Towards Money</vt:lpstr>
      <vt:lpstr>1. Money Must Never Be Obtained At the Expense of Our Character</vt:lpstr>
      <vt:lpstr>1. Money Must Never Be Obtained At the Expense of Our Character</vt:lpstr>
      <vt:lpstr>2. Money Must Never Be Obtained At the Expense of Others</vt:lpstr>
      <vt:lpstr>2. Money Must Never Be Obtained At the Expense of Others</vt:lpstr>
      <vt:lpstr>Isaiah 33:14-16</vt:lpstr>
      <vt:lpstr>2. Money Must Never Be Obtained At the Expense of Others</vt:lpstr>
      <vt:lpstr>3. Money Must Be Obtained Through the Proper Channels</vt:lpstr>
      <vt:lpstr>3. Money Must Be Obtained Through the Proper Channels</vt:lpstr>
      <vt:lpstr>3. Money Must Be Obtained Through the Proper Channels</vt:lpstr>
      <vt:lpstr>4. Money Is Deceptive:  Don’t Put Your Trust In It</vt:lpstr>
      <vt:lpstr>4. Money Is Deceptive:  Don’t Put Your Trust In It</vt:lpstr>
      <vt:lpstr>Bad Attitudes Towards Money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 Rogers</dc:creator>
  <cp:lastModifiedBy>Michael Hepner</cp:lastModifiedBy>
  <cp:revision>18</cp:revision>
  <dcterms:created xsi:type="dcterms:W3CDTF">2018-08-17T19:05:27Z</dcterms:created>
  <dcterms:modified xsi:type="dcterms:W3CDTF">2018-08-19T17:50:14Z</dcterms:modified>
</cp:coreProperties>
</file>