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7" r:id="rId2"/>
    <p:sldId id="256" r:id="rId3"/>
    <p:sldId id="260" r:id="rId4"/>
    <p:sldId id="261" r:id="rId5"/>
    <p:sldId id="262" r:id="rId6"/>
    <p:sldId id="264" r:id="rId7"/>
    <p:sldId id="263" r:id="rId8"/>
    <p:sldId id="265" r:id="rId9"/>
    <p:sldId id="268" r:id="rId10"/>
    <p:sldId id="269" r:id="rId11"/>
    <p:sldId id="267" r:id="rId12"/>
    <p:sldId id="270" r:id="rId13"/>
    <p:sldId id="271" r:id="rId14"/>
    <p:sldId id="259" r:id="rId15"/>
    <p:sldId id="258"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87" d="100"/>
          <a:sy n="87" d="100"/>
        </p:scale>
        <p:origin x="1358" y="5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AD7E6B-CA1A-44E0-9FEE-8E4C03A8D980}" type="datetimeFigureOut">
              <a:rPr lang="en-US" smtClean="0"/>
              <a:t>8/6/2018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5828F4-83A0-4C61-969B-A589D8C07482}" type="slidenum">
              <a:rPr lang="en-US" smtClean="0"/>
              <a:t>‹#›</a:t>
            </a:fld>
            <a:endParaRPr lang="en-US"/>
          </a:p>
        </p:txBody>
      </p:sp>
    </p:spTree>
    <p:extLst>
      <p:ext uri="{BB962C8B-B14F-4D97-AF65-F5344CB8AC3E}">
        <p14:creationId xmlns:p14="http://schemas.microsoft.com/office/powerpoint/2010/main" val="2412778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EA59EE6-3A68-43CC-9CA3-C89B5D938F47}" type="datetimeFigureOut">
              <a:rPr lang="en-US" smtClean="0"/>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5F650-9E79-4B22-A8B1-F9025016EDC1}" type="slidenum">
              <a:rPr lang="en-US" smtClean="0"/>
              <a:t>‹#›</a:t>
            </a:fld>
            <a:endParaRPr lang="en-US"/>
          </a:p>
        </p:txBody>
      </p:sp>
    </p:spTree>
    <p:extLst>
      <p:ext uri="{BB962C8B-B14F-4D97-AF65-F5344CB8AC3E}">
        <p14:creationId xmlns:p14="http://schemas.microsoft.com/office/powerpoint/2010/main" val="4278756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A59EE6-3A68-43CC-9CA3-C89B5D938F47}" type="datetimeFigureOut">
              <a:rPr lang="en-US" smtClean="0"/>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5F650-9E79-4B22-A8B1-F9025016EDC1}" type="slidenum">
              <a:rPr lang="en-US" smtClean="0"/>
              <a:t>‹#›</a:t>
            </a:fld>
            <a:endParaRPr lang="en-US"/>
          </a:p>
        </p:txBody>
      </p:sp>
    </p:spTree>
    <p:extLst>
      <p:ext uri="{BB962C8B-B14F-4D97-AF65-F5344CB8AC3E}">
        <p14:creationId xmlns:p14="http://schemas.microsoft.com/office/powerpoint/2010/main" val="279120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A59EE6-3A68-43CC-9CA3-C89B5D938F47}" type="datetimeFigureOut">
              <a:rPr lang="en-US" smtClean="0"/>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5F650-9E79-4B22-A8B1-F9025016EDC1}" type="slidenum">
              <a:rPr lang="en-US" smtClean="0"/>
              <a:t>‹#›</a:t>
            </a:fld>
            <a:endParaRPr lang="en-US"/>
          </a:p>
        </p:txBody>
      </p:sp>
    </p:spTree>
    <p:extLst>
      <p:ext uri="{BB962C8B-B14F-4D97-AF65-F5344CB8AC3E}">
        <p14:creationId xmlns:p14="http://schemas.microsoft.com/office/powerpoint/2010/main" val="18959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A59EE6-3A68-43CC-9CA3-C89B5D938F47}" type="datetimeFigureOut">
              <a:rPr lang="en-US" smtClean="0"/>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5F650-9E79-4B22-A8B1-F9025016EDC1}" type="slidenum">
              <a:rPr lang="en-US" smtClean="0"/>
              <a:t>‹#›</a:t>
            </a:fld>
            <a:endParaRPr lang="en-US"/>
          </a:p>
        </p:txBody>
      </p:sp>
    </p:spTree>
    <p:extLst>
      <p:ext uri="{BB962C8B-B14F-4D97-AF65-F5344CB8AC3E}">
        <p14:creationId xmlns:p14="http://schemas.microsoft.com/office/powerpoint/2010/main" val="1782971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EA59EE6-3A68-43CC-9CA3-C89B5D938F47}" type="datetimeFigureOut">
              <a:rPr lang="en-US" smtClean="0"/>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5F650-9E79-4B22-A8B1-F9025016EDC1}" type="slidenum">
              <a:rPr lang="en-US" smtClean="0"/>
              <a:t>‹#›</a:t>
            </a:fld>
            <a:endParaRPr lang="en-US"/>
          </a:p>
        </p:txBody>
      </p:sp>
    </p:spTree>
    <p:extLst>
      <p:ext uri="{BB962C8B-B14F-4D97-AF65-F5344CB8AC3E}">
        <p14:creationId xmlns:p14="http://schemas.microsoft.com/office/powerpoint/2010/main" val="3473783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EA59EE6-3A68-43CC-9CA3-C89B5D938F47}" type="datetimeFigureOut">
              <a:rPr lang="en-US" smtClean="0"/>
              <a:t>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C5F650-9E79-4B22-A8B1-F9025016EDC1}" type="slidenum">
              <a:rPr lang="en-US" smtClean="0"/>
              <a:t>‹#›</a:t>
            </a:fld>
            <a:endParaRPr lang="en-US"/>
          </a:p>
        </p:txBody>
      </p:sp>
    </p:spTree>
    <p:extLst>
      <p:ext uri="{BB962C8B-B14F-4D97-AF65-F5344CB8AC3E}">
        <p14:creationId xmlns:p14="http://schemas.microsoft.com/office/powerpoint/2010/main" val="1397620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EA59EE6-3A68-43CC-9CA3-C89B5D938F47}" type="datetimeFigureOut">
              <a:rPr lang="en-US" smtClean="0"/>
              <a:t>8/6/2018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C5F650-9E79-4B22-A8B1-F9025016EDC1}" type="slidenum">
              <a:rPr lang="en-US" smtClean="0"/>
              <a:t>‹#›</a:t>
            </a:fld>
            <a:endParaRPr lang="en-US"/>
          </a:p>
        </p:txBody>
      </p:sp>
    </p:spTree>
    <p:extLst>
      <p:ext uri="{BB962C8B-B14F-4D97-AF65-F5344CB8AC3E}">
        <p14:creationId xmlns:p14="http://schemas.microsoft.com/office/powerpoint/2010/main" val="2624062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EA59EE6-3A68-43CC-9CA3-C89B5D938F47}" type="datetimeFigureOut">
              <a:rPr lang="en-US" smtClean="0"/>
              <a:t>8/6/2018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C5F650-9E79-4B22-A8B1-F9025016EDC1}" type="slidenum">
              <a:rPr lang="en-US" smtClean="0"/>
              <a:t>‹#›</a:t>
            </a:fld>
            <a:endParaRPr lang="en-US"/>
          </a:p>
        </p:txBody>
      </p:sp>
    </p:spTree>
    <p:extLst>
      <p:ext uri="{BB962C8B-B14F-4D97-AF65-F5344CB8AC3E}">
        <p14:creationId xmlns:p14="http://schemas.microsoft.com/office/powerpoint/2010/main" val="2677658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A59EE6-3A68-43CC-9CA3-C89B5D938F47}" type="datetimeFigureOut">
              <a:rPr lang="en-US" smtClean="0"/>
              <a:t>8/6/2018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C5F650-9E79-4B22-A8B1-F9025016EDC1}" type="slidenum">
              <a:rPr lang="en-US" smtClean="0"/>
              <a:t>‹#›</a:t>
            </a:fld>
            <a:endParaRPr lang="en-US"/>
          </a:p>
        </p:txBody>
      </p:sp>
    </p:spTree>
    <p:extLst>
      <p:ext uri="{BB962C8B-B14F-4D97-AF65-F5344CB8AC3E}">
        <p14:creationId xmlns:p14="http://schemas.microsoft.com/office/powerpoint/2010/main" val="4103233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EA59EE6-3A68-43CC-9CA3-C89B5D938F47}" type="datetimeFigureOut">
              <a:rPr lang="en-US" smtClean="0"/>
              <a:t>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C5F650-9E79-4B22-A8B1-F9025016EDC1}" type="slidenum">
              <a:rPr lang="en-US" smtClean="0"/>
              <a:t>‹#›</a:t>
            </a:fld>
            <a:endParaRPr lang="en-US"/>
          </a:p>
        </p:txBody>
      </p:sp>
    </p:spTree>
    <p:extLst>
      <p:ext uri="{BB962C8B-B14F-4D97-AF65-F5344CB8AC3E}">
        <p14:creationId xmlns:p14="http://schemas.microsoft.com/office/powerpoint/2010/main" val="146185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EA59EE6-3A68-43CC-9CA3-C89B5D938F47}" type="datetimeFigureOut">
              <a:rPr lang="en-US" smtClean="0"/>
              <a:t>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C5F650-9E79-4B22-A8B1-F9025016EDC1}" type="slidenum">
              <a:rPr lang="en-US" smtClean="0"/>
              <a:t>‹#›</a:t>
            </a:fld>
            <a:endParaRPr lang="en-US"/>
          </a:p>
        </p:txBody>
      </p:sp>
    </p:spTree>
    <p:extLst>
      <p:ext uri="{BB962C8B-B14F-4D97-AF65-F5344CB8AC3E}">
        <p14:creationId xmlns:p14="http://schemas.microsoft.com/office/powerpoint/2010/main" val="3829472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A59EE6-3A68-43CC-9CA3-C89B5D938F47}" type="datetimeFigureOut">
              <a:rPr lang="en-US" smtClean="0"/>
              <a:t>8/6/2018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C5F650-9E79-4B22-A8B1-F9025016EDC1}" type="slidenum">
              <a:rPr lang="en-US" smtClean="0"/>
              <a:t>‹#›</a:t>
            </a:fld>
            <a:endParaRPr lang="en-US"/>
          </a:p>
        </p:txBody>
      </p:sp>
    </p:spTree>
    <p:extLst>
      <p:ext uri="{BB962C8B-B14F-4D97-AF65-F5344CB8AC3E}">
        <p14:creationId xmlns:p14="http://schemas.microsoft.com/office/powerpoint/2010/main" val="333210252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7403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E8DA0-C000-4923-AC3C-71B6B37D7C09}"/>
              </a:ext>
            </a:extLst>
          </p:cNvPr>
          <p:cNvSpPr>
            <a:spLocks noGrp="1"/>
          </p:cNvSpPr>
          <p:nvPr>
            <p:ph type="title"/>
          </p:nvPr>
        </p:nvSpPr>
        <p:spPr/>
        <p:txBody>
          <a:bodyPr>
            <a:normAutofit/>
          </a:bodyPr>
          <a:lstStyle/>
          <a:p>
            <a:pPr algn="ctr"/>
            <a:r>
              <a:rPr lang="en-US" sz="4200" b="1" dirty="0">
                <a:latin typeface="+mn-lt"/>
              </a:rPr>
              <a:t>4. Proves Jesus’ Power Over </a:t>
            </a:r>
            <a:br>
              <a:rPr lang="en-US" sz="4200" b="1" dirty="0">
                <a:latin typeface="+mn-lt"/>
              </a:rPr>
            </a:br>
            <a:r>
              <a:rPr lang="en-US" sz="4200" b="1" dirty="0">
                <a:latin typeface="+mn-lt"/>
              </a:rPr>
              <a:t>Sin and Death</a:t>
            </a:r>
          </a:p>
        </p:txBody>
      </p:sp>
      <p:sp>
        <p:nvSpPr>
          <p:cNvPr id="3" name="Content Placeholder 2">
            <a:extLst>
              <a:ext uri="{FF2B5EF4-FFF2-40B4-BE49-F238E27FC236}">
                <a16:creationId xmlns:a16="http://schemas.microsoft.com/office/drawing/2014/main" id="{CE34290F-6539-4EBE-9260-E3C5C1B8DF5C}"/>
              </a:ext>
            </a:extLst>
          </p:cNvPr>
          <p:cNvSpPr>
            <a:spLocks noGrp="1"/>
          </p:cNvSpPr>
          <p:nvPr>
            <p:ph idx="1"/>
          </p:nvPr>
        </p:nvSpPr>
        <p:spPr>
          <a:xfrm>
            <a:off x="628650" y="2146851"/>
            <a:ext cx="7886700" cy="4030111"/>
          </a:xfrm>
        </p:spPr>
        <p:txBody>
          <a:bodyPr/>
          <a:lstStyle/>
          <a:p>
            <a:r>
              <a:rPr lang="en-US" b="1" dirty="0"/>
              <a:t>Jesus is the firstborn from the dead (Col. 1:18) </a:t>
            </a:r>
            <a:br>
              <a:rPr lang="en-US" b="1" dirty="0"/>
            </a:br>
            <a:r>
              <a:rPr lang="en-US" b="1" dirty="0"/>
              <a:t>in that He rose from the dead to die no more (Rom. 6:9). </a:t>
            </a:r>
          </a:p>
          <a:p>
            <a:r>
              <a:rPr lang="en-US" b="1" dirty="0"/>
              <a:t>Jesus has authority over death and the realm of the dead (Rev. 1:18).</a:t>
            </a:r>
          </a:p>
          <a:p>
            <a:r>
              <a:rPr lang="en-US" b="1" dirty="0"/>
              <a:t>Jesus is Lord over all by His death and </a:t>
            </a:r>
            <a:br>
              <a:rPr lang="en-US" b="1" dirty="0"/>
            </a:br>
            <a:r>
              <a:rPr lang="en-US" b="1" dirty="0"/>
              <a:t>resurrection (Rom. 14:9). </a:t>
            </a:r>
          </a:p>
        </p:txBody>
      </p:sp>
    </p:spTree>
    <p:extLst>
      <p:ext uri="{BB962C8B-B14F-4D97-AF65-F5344CB8AC3E}">
        <p14:creationId xmlns:p14="http://schemas.microsoft.com/office/powerpoint/2010/main" val="158003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E8DA0-C000-4923-AC3C-71B6B37D7C09}"/>
              </a:ext>
            </a:extLst>
          </p:cNvPr>
          <p:cNvSpPr>
            <a:spLocks noGrp="1"/>
          </p:cNvSpPr>
          <p:nvPr>
            <p:ph type="title"/>
          </p:nvPr>
        </p:nvSpPr>
        <p:spPr/>
        <p:txBody>
          <a:bodyPr>
            <a:normAutofit/>
          </a:bodyPr>
          <a:lstStyle/>
          <a:p>
            <a:pPr algn="ctr"/>
            <a:r>
              <a:rPr lang="en-US" sz="4200" b="1" dirty="0">
                <a:latin typeface="+mn-lt"/>
              </a:rPr>
              <a:t>5. Proves Our Victory Over </a:t>
            </a:r>
            <a:br>
              <a:rPr lang="en-US" sz="4200" b="1" dirty="0">
                <a:latin typeface="+mn-lt"/>
              </a:rPr>
            </a:br>
            <a:r>
              <a:rPr lang="en-US" sz="4200" b="1" dirty="0">
                <a:latin typeface="+mn-lt"/>
              </a:rPr>
              <a:t>Satan, Sin, and Death</a:t>
            </a:r>
          </a:p>
        </p:txBody>
      </p:sp>
      <p:sp>
        <p:nvSpPr>
          <p:cNvPr id="3" name="Content Placeholder 2">
            <a:extLst>
              <a:ext uri="{FF2B5EF4-FFF2-40B4-BE49-F238E27FC236}">
                <a16:creationId xmlns:a16="http://schemas.microsoft.com/office/drawing/2014/main" id="{CE34290F-6539-4EBE-9260-E3C5C1B8DF5C}"/>
              </a:ext>
            </a:extLst>
          </p:cNvPr>
          <p:cNvSpPr>
            <a:spLocks noGrp="1"/>
          </p:cNvSpPr>
          <p:nvPr>
            <p:ph idx="1"/>
          </p:nvPr>
        </p:nvSpPr>
        <p:spPr>
          <a:xfrm>
            <a:off x="628650" y="2054087"/>
            <a:ext cx="7886700" cy="4122876"/>
          </a:xfrm>
        </p:spPr>
        <p:txBody>
          <a:bodyPr/>
          <a:lstStyle/>
          <a:p>
            <a:pPr marL="0" indent="0">
              <a:buNone/>
            </a:pPr>
            <a:r>
              <a:rPr lang="en-US" b="1" dirty="0"/>
              <a:t>Jesus said to her, “I am the resurrection and the life. He who believes in Me, though he may die, he shall live. And whoever lives and believes in Me shall never die. Do you believe this?” </a:t>
            </a:r>
          </a:p>
          <a:p>
            <a:pPr marL="0" indent="0" algn="r">
              <a:buNone/>
            </a:pPr>
            <a:r>
              <a:rPr lang="en-US" b="1" dirty="0"/>
              <a:t>John 11:25-26</a:t>
            </a:r>
          </a:p>
        </p:txBody>
      </p:sp>
    </p:spTree>
    <p:extLst>
      <p:ext uri="{BB962C8B-B14F-4D97-AF65-F5344CB8AC3E}">
        <p14:creationId xmlns:p14="http://schemas.microsoft.com/office/powerpoint/2010/main" val="2402445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E8DA0-C000-4923-AC3C-71B6B37D7C09}"/>
              </a:ext>
            </a:extLst>
          </p:cNvPr>
          <p:cNvSpPr>
            <a:spLocks noGrp="1"/>
          </p:cNvSpPr>
          <p:nvPr>
            <p:ph type="title"/>
          </p:nvPr>
        </p:nvSpPr>
        <p:spPr/>
        <p:txBody>
          <a:bodyPr>
            <a:normAutofit/>
          </a:bodyPr>
          <a:lstStyle/>
          <a:p>
            <a:pPr algn="ctr"/>
            <a:r>
              <a:rPr lang="en-US" sz="4200" b="1" dirty="0">
                <a:latin typeface="+mn-lt"/>
              </a:rPr>
              <a:t>5. Proves Our Victory Over </a:t>
            </a:r>
            <a:br>
              <a:rPr lang="en-US" sz="4200" b="1" dirty="0">
                <a:latin typeface="+mn-lt"/>
              </a:rPr>
            </a:br>
            <a:r>
              <a:rPr lang="en-US" sz="4200" b="1" dirty="0">
                <a:latin typeface="+mn-lt"/>
              </a:rPr>
              <a:t>Satan, Sin, and Death</a:t>
            </a:r>
          </a:p>
        </p:txBody>
      </p:sp>
      <p:sp>
        <p:nvSpPr>
          <p:cNvPr id="3" name="Content Placeholder 2">
            <a:extLst>
              <a:ext uri="{FF2B5EF4-FFF2-40B4-BE49-F238E27FC236}">
                <a16:creationId xmlns:a16="http://schemas.microsoft.com/office/drawing/2014/main" id="{CE34290F-6539-4EBE-9260-E3C5C1B8DF5C}"/>
              </a:ext>
            </a:extLst>
          </p:cNvPr>
          <p:cNvSpPr>
            <a:spLocks noGrp="1"/>
          </p:cNvSpPr>
          <p:nvPr>
            <p:ph idx="1"/>
          </p:nvPr>
        </p:nvSpPr>
        <p:spPr>
          <a:xfrm>
            <a:off x="628650" y="2054087"/>
            <a:ext cx="7886700" cy="4122876"/>
          </a:xfrm>
        </p:spPr>
        <p:txBody>
          <a:bodyPr>
            <a:normAutofit/>
          </a:bodyPr>
          <a:lstStyle/>
          <a:p>
            <a:pPr marL="0" indent="0">
              <a:buNone/>
            </a:pPr>
            <a:r>
              <a:rPr lang="en-US" b="1" dirty="0"/>
              <a:t>Who has saved us and called us with a holy calling, not according to our works, but according to His own purpose and grace which was given to us in Christ Jesus before time began, </a:t>
            </a:r>
          </a:p>
          <a:p>
            <a:pPr marL="0" indent="0">
              <a:buNone/>
            </a:pPr>
            <a:r>
              <a:rPr lang="en-US" b="1" dirty="0"/>
              <a:t>but has now been revealed by the appearing of our Savior Jesus Christ, who has abolished death and brought life and immortality to light through the gospel. </a:t>
            </a:r>
          </a:p>
          <a:p>
            <a:pPr marL="0" indent="0" algn="r">
              <a:buNone/>
            </a:pPr>
            <a:r>
              <a:rPr lang="en-US" b="1" dirty="0"/>
              <a:t>2 Timothy 1:9-10</a:t>
            </a:r>
          </a:p>
        </p:txBody>
      </p:sp>
    </p:spTree>
    <p:extLst>
      <p:ext uri="{BB962C8B-B14F-4D97-AF65-F5344CB8AC3E}">
        <p14:creationId xmlns:p14="http://schemas.microsoft.com/office/powerpoint/2010/main" val="3599079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E8DA0-C000-4923-AC3C-71B6B37D7C09}"/>
              </a:ext>
            </a:extLst>
          </p:cNvPr>
          <p:cNvSpPr>
            <a:spLocks noGrp="1"/>
          </p:cNvSpPr>
          <p:nvPr>
            <p:ph type="title"/>
          </p:nvPr>
        </p:nvSpPr>
        <p:spPr/>
        <p:txBody>
          <a:bodyPr>
            <a:normAutofit/>
          </a:bodyPr>
          <a:lstStyle/>
          <a:p>
            <a:pPr algn="ctr"/>
            <a:r>
              <a:rPr lang="en-US" sz="4200" b="1" dirty="0">
                <a:latin typeface="+mn-lt"/>
              </a:rPr>
              <a:t>5. Proves Our Victory Over </a:t>
            </a:r>
            <a:br>
              <a:rPr lang="en-US" sz="4200" b="1" dirty="0">
                <a:latin typeface="+mn-lt"/>
              </a:rPr>
            </a:br>
            <a:r>
              <a:rPr lang="en-US" sz="4200" b="1" dirty="0">
                <a:latin typeface="+mn-lt"/>
              </a:rPr>
              <a:t>Satan, Sin, and Death</a:t>
            </a:r>
          </a:p>
        </p:txBody>
      </p:sp>
      <p:sp>
        <p:nvSpPr>
          <p:cNvPr id="3" name="Content Placeholder 2">
            <a:extLst>
              <a:ext uri="{FF2B5EF4-FFF2-40B4-BE49-F238E27FC236}">
                <a16:creationId xmlns:a16="http://schemas.microsoft.com/office/drawing/2014/main" id="{CE34290F-6539-4EBE-9260-E3C5C1B8DF5C}"/>
              </a:ext>
            </a:extLst>
          </p:cNvPr>
          <p:cNvSpPr>
            <a:spLocks noGrp="1"/>
          </p:cNvSpPr>
          <p:nvPr>
            <p:ph idx="1"/>
          </p:nvPr>
        </p:nvSpPr>
        <p:spPr>
          <a:xfrm>
            <a:off x="628650" y="2054087"/>
            <a:ext cx="7886700" cy="4122876"/>
          </a:xfrm>
        </p:spPr>
        <p:txBody>
          <a:bodyPr>
            <a:normAutofit/>
          </a:bodyPr>
          <a:lstStyle/>
          <a:p>
            <a:pPr marL="0" indent="0">
              <a:buNone/>
            </a:pPr>
            <a:r>
              <a:rPr lang="en-US" b="1" dirty="0"/>
              <a:t>The sting of death is sin, and the strength of sin is the law. </a:t>
            </a:r>
          </a:p>
          <a:p>
            <a:pPr marL="0" indent="0">
              <a:buNone/>
            </a:pPr>
            <a:r>
              <a:rPr lang="en-US" b="1" dirty="0"/>
              <a:t>But thanks be to God, who gives us the victory through our Lord Jesus Christ. </a:t>
            </a:r>
          </a:p>
          <a:p>
            <a:pPr marL="0" indent="0" algn="r">
              <a:buNone/>
            </a:pPr>
            <a:r>
              <a:rPr lang="en-US" b="1" dirty="0"/>
              <a:t>1 Corinthians 15:56-57</a:t>
            </a:r>
          </a:p>
        </p:txBody>
      </p:sp>
    </p:spTree>
    <p:extLst>
      <p:ext uri="{BB962C8B-B14F-4D97-AF65-F5344CB8AC3E}">
        <p14:creationId xmlns:p14="http://schemas.microsoft.com/office/powerpoint/2010/main" val="4005305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DE834-0EE5-4D84-B5C1-42C29BA95AAD}"/>
              </a:ext>
            </a:extLst>
          </p:cNvPr>
          <p:cNvSpPr>
            <a:spLocks noGrp="1"/>
          </p:cNvSpPr>
          <p:nvPr>
            <p:ph type="title"/>
          </p:nvPr>
        </p:nvSpPr>
        <p:spPr/>
        <p:txBody>
          <a:bodyPr/>
          <a:lstStyle/>
          <a:p>
            <a:pPr algn="ctr"/>
            <a:r>
              <a:rPr lang="en-US" b="1" dirty="0">
                <a:latin typeface="+mn-lt"/>
              </a:rPr>
              <a:t>Because He Lives…</a:t>
            </a:r>
          </a:p>
        </p:txBody>
      </p:sp>
      <p:sp>
        <p:nvSpPr>
          <p:cNvPr id="3" name="Content Placeholder 2">
            <a:extLst>
              <a:ext uri="{FF2B5EF4-FFF2-40B4-BE49-F238E27FC236}">
                <a16:creationId xmlns:a16="http://schemas.microsoft.com/office/drawing/2014/main" id="{2292055B-C9FA-4DAE-9EBE-6DA2EAEED4F2}"/>
              </a:ext>
            </a:extLst>
          </p:cNvPr>
          <p:cNvSpPr>
            <a:spLocks noGrp="1"/>
          </p:cNvSpPr>
          <p:nvPr>
            <p:ph idx="1"/>
          </p:nvPr>
        </p:nvSpPr>
        <p:spPr/>
        <p:txBody>
          <a:bodyPr>
            <a:normAutofit/>
          </a:bodyPr>
          <a:lstStyle/>
          <a:p>
            <a:r>
              <a:rPr lang="en-US" sz="3200" b="1" dirty="0"/>
              <a:t>I KNOW Jesus is the Son of God!</a:t>
            </a:r>
          </a:p>
          <a:p>
            <a:r>
              <a:rPr lang="en-US" sz="3200" b="1" dirty="0"/>
              <a:t>I KNOW my faith is real!</a:t>
            </a:r>
          </a:p>
          <a:p>
            <a:r>
              <a:rPr lang="en-US" sz="3200" b="1" dirty="0"/>
              <a:t>I KNOW Jesus has power over Satan!</a:t>
            </a:r>
          </a:p>
          <a:p>
            <a:r>
              <a:rPr lang="en-US" sz="3200" b="1" dirty="0"/>
              <a:t>I KNOW Jesus has power over sin and death!</a:t>
            </a:r>
          </a:p>
          <a:p>
            <a:r>
              <a:rPr lang="en-US" sz="3200" b="1" dirty="0"/>
              <a:t>I KNOW I have victory over Satan, sin, and death!</a:t>
            </a:r>
          </a:p>
        </p:txBody>
      </p:sp>
    </p:spTree>
    <p:extLst>
      <p:ext uri="{BB962C8B-B14F-4D97-AF65-F5344CB8AC3E}">
        <p14:creationId xmlns:p14="http://schemas.microsoft.com/office/powerpoint/2010/main" val="17251774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9176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16A72-4781-4B7C-A1F9-8CEEE094AC06}"/>
              </a:ext>
            </a:extLst>
          </p:cNvPr>
          <p:cNvSpPr>
            <a:spLocks noGrp="1"/>
          </p:cNvSpPr>
          <p:nvPr>
            <p:ph type="ctrTitle"/>
          </p:nvPr>
        </p:nvSpPr>
        <p:spPr>
          <a:xfrm>
            <a:off x="327990" y="487018"/>
            <a:ext cx="4575313" cy="3965711"/>
          </a:xfrm>
        </p:spPr>
        <p:txBody>
          <a:bodyPr/>
          <a:lstStyle/>
          <a:p>
            <a:r>
              <a:rPr lang="en-US" dirty="0">
                <a:latin typeface="+mn-lt"/>
              </a:rPr>
              <a:t>The Significance of the Lord’s Resurrection</a:t>
            </a:r>
          </a:p>
        </p:txBody>
      </p:sp>
      <p:sp>
        <p:nvSpPr>
          <p:cNvPr id="3" name="Subtitle 2">
            <a:extLst>
              <a:ext uri="{FF2B5EF4-FFF2-40B4-BE49-F238E27FC236}">
                <a16:creationId xmlns:a16="http://schemas.microsoft.com/office/drawing/2014/main" id="{388C0EDC-AF80-446A-9341-BC67D4040678}"/>
              </a:ext>
            </a:extLst>
          </p:cNvPr>
          <p:cNvSpPr>
            <a:spLocks noGrp="1"/>
          </p:cNvSpPr>
          <p:nvPr>
            <p:ph type="subTitle" idx="1"/>
          </p:nvPr>
        </p:nvSpPr>
        <p:spPr>
          <a:xfrm>
            <a:off x="487122" y="4741724"/>
            <a:ext cx="4416181" cy="1655762"/>
          </a:xfrm>
        </p:spPr>
        <p:txBody>
          <a:bodyPr>
            <a:normAutofit/>
          </a:bodyPr>
          <a:lstStyle/>
          <a:p>
            <a:r>
              <a:rPr lang="en-US" sz="3600" b="1" dirty="0"/>
              <a:t>Luke 24:1-12</a:t>
            </a:r>
          </a:p>
        </p:txBody>
      </p:sp>
      <p:pic>
        <p:nvPicPr>
          <p:cNvPr id="1028" name="Picture 4" descr="Image result for the empty tomb">
            <a:extLst>
              <a:ext uri="{FF2B5EF4-FFF2-40B4-BE49-F238E27FC236}">
                <a16:creationId xmlns:a16="http://schemas.microsoft.com/office/drawing/2014/main" id="{AD6C4539-4725-41A5-9E9E-E202769F12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0372" y="1215131"/>
            <a:ext cx="3496506" cy="4907377"/>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8342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74D77-5BDE-49AD-8B73-8AF85401B020}"/>
              </a:ext>
            </a:extLst>
          </p:cNvPr>
          <p:cNvSpPr>
            <a:spLocks noGrp="1"/>
          </p:cNvSpPr>
          <p:nvPr>
            <p:ph type="title"/>
          </p:nvPr>
        </p:nvSpPr>
        <p:spPr/>
        <p:txBody>
          <a:bodyPr/>
          <a:lstStyle/>
          <a:p>
            <a:pPr algn="ctr"/>
            <a:r>
              <a:rPr lang="en-US" b="1" dirty="0">
                <a:latin typeface="+mn-lt"/>
              </a:rPr>
              <a:t>The Resurrection Is Important!</a:t>
            </a:r>
          </a:p>
        </p:txBody>
      </p:sp>
      <p:sp>
        <p:nvSpPr>
          <p:cNvPr id="3" name="Content Placeholder 2">
            <a:extLst>
              <a:ext uri="{FF2B5EF4-FFF2-40B4-BE49-F238E27FC236}">
                <a16:creationId xmlns:a16="http://schemas.microsoft.com/office/drawing/2014/main" id="{50B8446C-CC6A-407F-AB16-FE6066E1A922}"/>
              </a:ext>
            </a:extLst>
          </p:cNvPr>
          <p:cNvSpPr>
            <a:spLocks noGrp="1"/>
          </p:cNvSpPr>
          <p:nvPr>
            <p:ph idx="1"/>
          </p:nvPr>
        </p:nvSpPr>
        <p:spPr/>
        <p:txBody>
          <a:bodyPr/>
          <a:lstStyle/>
          <a:p>
            <a:r>
              <a:rPr lang="en-US" b="1" dirty="0"/>
              <a:t>It was a part of the gospel that was preached to the world (1 Cor. 15:3-4). </a:t>
            </a:r>
          </a:p>
          <a:p>
            <a:r>
              <a:rPr lang="en-US" b="1" dirty="0"/>
              <a:t>It was a subject of OT prophecy, a part of God’s scheme of redemption (Acts 2:24-31).</a:t>
            </a:r>
          </a:p>
          <a:p>
            <a:r>
              <a:rPr lang="en-US" b="1" dirty="0"/>
              <a:t>It was witnessed and proclaimed </a:t>
            </a:r>
            <a:br>
              <a:rPr lang="en-US" b="1" dirty="0"/>
            </a:br>
            <a:r>
              <a:rPr lang="en-US" b="1" dirty="0"/>
              <a:t>by many people (Acts 2:32; </a:t>
            </a:r>
            <a:br>
              <a:rPr lang="en-US" b="1" dirty="0"/>
            </a:br>
            <a:r>
              <a:rPr lang="en-US" b="1" dirty="0"/>
              <a:t>1 Cor. 15:5-8). </a:t>
            </a:r>
          </a:p>
          <a:p>
            <a:r>
              <a:rPr lang="en-US" b="1" dirty="0"/>
              <a:t>Many sermons in Acts </a:t>
            </a:r>
            <a:br>
              <a:rPr lang="en-US" b="1" dirty="0"/>
            </a:br>
            <a:r>
              <a:rPr lang="en-US" b="1" dirty="0"/>
              <a:t>emphasize the resurrection. </a:t>
            </a:r>
          </a:p>
        </p:txBody>
      </p:sp>
      <p:pic>
        <p:nvPicPr>
          <p:cNvPr id="4" name="Picture 4" descr="Image result for the empty tomb">
            <a:extLst>
              <a:ext uri="{FF2B5EF4-FFF2-40B4-BE49-F238E27FC236}">
                <a16:creationId xmlns:a16="http://schemas.microsoft.com/office/drawing/2014/main" id="{841CB5F4-36F1-4E7E-BB1B-454F381373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8542" y="3666818"/>
            <a:ext cx="2136808" cy="2999029"/>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74651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E8DA0-C000-4923-AC3C-71B6B37D7C09}"/>
              </a:ext>
            </a:extLst>
          </p:cNvPr>
          <p:cNvSpPr>
            <a:spLocks noGrp="1"/>
          </p:cNvSpPr>
          <p:nvPr>
            <p:ph type="title"/>
          </p:nvPr>
        </p:nvSpPr>
        <p:spPr/>
        <p:txBody>
          <a:bodyPr>
            <a:normAutofit/>
          </a:bodyPr>
          <a:lstStyle/>
          <a:p>
            <a:pPr algn="ctr"/>
            <a:r>
              <a:rPr lang="en-US" sz="4200" b="1" dirty="0">
                <a:latin typeface="+mn-lt"/>
              </a:rPr>
              <a:t>1. Proves Jesus is the Son of God</a:t>
            </a:r>
          </a:p>
        </p:txBody>
      </p:sp>
      <p:sp>
        <p:nvSpPr>
          <p:cNvPr id="3" name="Content Placeholder 2">
            <a:extLst>
              <a:ext uri="{FF2B5EF4-FFF2-40B4-BE49-F238E27FC236}">
                <a16:creationId xmlns:a16="http://schemas.microsoft.com/office/drawing/2014/main" id="{CE34290F-6539-4EBE-9260-E3C5C1B8DF5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187897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E8DA0-C000-4923-AC3C-71B6B37D7C09}"/>
              </a:ext>
            </a:extLst>
          </p:cNvPr>
          <p:cNvSpPr>
            <a:spLocks noGrp="1"/>
          </p:cNvSpPr>
          <p:nvPr>
            <p:ph type="title"/>
          </p:nvPr>
        </p:nvSpPr>
        <p:spPr/>
        <p:txBody>
          <a:bodyPr>
            <a:normAutofit/>
          </a:bodyPr>
          <a:lstStyle/>
          <a:p>
            <a:pPr algn="ctr"/>
            <a:r>
              <a:rPr lang="en-US" sz="4200" b="1" dirty="0">
                <a:latin typeface="+mn-lt"/>
              </a:rPr>
              <a:t>1. Proves Jesus is the Son of God</a:t>
            </a:r>
          </a:p>
        </p:txBody>
      </p:sp>
      <p:sp>
        <p:nvSpPr>
          <p:cNvPr id="3" name="Content Placeholder 2">
            <a:extLst>
              <a:ext uri="{FF2B5EF4-FFF2-40B4-BE49-F238E27FC236}">
                <a16:creationId xmlns:a16="http://schemas.microsoft.com/office/drawing/2014/main" id="{CE34290F-6539-4EBE-9260-E3C5C1B8DF5C}"/>
              </a:ext>
            </a:extLst>
          </p:cNvPr>
          <p:cNvSpPr>
            <a:spLocks noGrp="1"/>
          </p:cNvSpPr>
          <p:nvPr>
            <p:ph idx="1"/>
          </p:nvPr>
        </p:nvSpPr>
        <p:spPr>
          <a:xfrm>
            <a:off x="628650" y="2226365"/>
            <a:ext cx="7886700" cy="3950598"/>
          </a:xfrm>
        </p:spPr>
        <p:txBody>
          <a:bodyPr/>
          <a:lstStyle/>
          <a:p>
            <a:pPr marL="0" indent="0">
              <a:buNone/>
            </a:pPr>
            <a:r>
              <a:rPr lang="en-US" b="1" dirty="0"/>
              <a:t>Concerning His Son Jesus Christ our Lord, who was born of the seed of David according to the flesh, and declared to be the Son of God with power according to the Spirit of holiness, by the resurrection from the dead. </a:t>
            </a:r>
          </a:p>
          <a:p>
            <a:pPr marL="0" indent="0" algn="r">
              <a:buNone/>
            </a:pPr>
            <a:r>
              <a:rPr lang="en-US" b="1" dirty="0"/>
              <a:t>Romans 1:3-4</a:t>
            </a:r>
          </a:p>
        </p:txBody>
      </p:sp>
    </p:spTree>
    <p:extLst>
      <p:ext uri="{BB962C8B-B14F-4D97-AF65-F5344CB8AC3E}">
        <p14:creationId xmlns:p14="http://schemas.microsoft.com/office/powerpoint/2010/main" val="979245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E8DA0-C000-4923-AC3C-71B6B37D7C09}"/>
              </a:ext>
            </a:extLst>
          </p:cNvPr>
          <p:cNvSpPr>
            <a:spLocks noGrp="1"/>
          </p:cNvSpPr>
          <p:nvPr>
            <p:ph type="title"/>
          </p:nvPr>
        </p:nvSpPr>
        <p:spPr/>
        <p:txBody>
          <a:bodyPr>
            <a:normAutofit/>
          </a:bodyPr>
          <a:lstStyle/>
          <a:p>
            <a:pPr algn="ctr"/>
            <a:r>
              <a:rPr lang="en-US" sz="4200" b="1" dirty="0">
                <a:latin typeface="+mn-lt"/>
              </a:rPr>
              <a:t>1. Proves Jesus is the Son of God</a:t>
            </a:r>
          </a:p>
        </p:txBody>
      </p:sp>
      <p:sp>
        <p:nvSpPr>
          <p:cNvPr id="3" name="Content Placeholder 2">
            <a:extLst>
              <a:ext uri="{FF2B5EF4-FFF2-40B4-BE49-F238E27FC236}">
                <a16:creationId xmlns:a16="http://schemas.microsoft.com/office/drawing/2014/main" id="{CE34290F-6539-4EBE-9260-E3C5C1B8DF5C}"/>
              </a:ext>
            </a:extLst>
          </p:cNvPr>
          <p:cNvSpPr>
            <a:spLocks noGrp="1"/>
          </p:cNvSpPr>
          <p:nvPr>
            <p:ph idx="1"/>
          </p:nvPr>
        </p:nvSpPr>
        <p:spPr/>
        <p:txBody>
          <a:bodyPr/>
          <a:lstStyle/>
          <a:p>
            <a:r>
              <a:rPr lang="en-US" b="1" dirty="0"/>
              <a:t>Jesus claimed He was going to rise from the dead (Luke 24:6-7). </a:t>
            </a:r>
          </a:p>
          <a:p>
            <a:r>
              <a:rPr lang="en-US" b="1" dirty="0"/>
              <a:t>Moses set forth the test of a true prophet </a:t>
            </a:r>
            <a:br>
              <a:rPr lang="en-US" b="1" dirty="0"/>
            </a:br>
            <a:r>
              <a:rPr lang="en-US" b="1" dirty="0"/>
              <a:t>(Deut. 18:18-22). </a:t>
            </a:r>
          </a:p>
          <a:p>
            <a:endParaRPr lang="en-US" sz="800" b="1" dirty="0"/>
          </a:p>
          <a:p>
            <a:r>
              <a:rPr lang="en-US" b="1" dirty="0"/>
              <a:t>When Jesus raised from the dead, it proved He was who He claimed to be. </a:t>
            </a:r>
          </a:p>
          <a:p>
            <a:endParaRPr lang="en-US" sz="800" b="1" dirty="0"/>
          </a:p>
          <a:p>
            <a:r>
              <a:rPr lang="en-US" b="1" dirty="0"/>
              <a:t>His enemies understood this (Matt. 27:62-64). </a:t>
            </a:r>
          </a:p>
        </p:txBody>
      </p:sp>
    </p:spTree>
    <p:extLst>
      <p:ext uri="{BB962C8B-B14F-4D97-AF65-F5344CB8AC3E}">
        <p14:creationId xmlns:p14="http://schemas.microsoft.com/office/powerpoint/2010/main" val="2831574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E8DA0-C000-4923-AC3C-71B6B37D7C09}"/>
              </a:ext>
            </a:extLst>
          </p:cNvPr>
          <p:cNvSpPr>
            <a:spLocks noGrp="1"/>
          </p:cNvSpPr>
          <p:nvPr>
            <p:ph type="title"/>
          </p:nvPr>
        </p:nvSpPr>
        <p:spPr/>
        <p:txBody>
          <a:bodyPr>
            <a:normAutofit/>
          </a:bodyPr>
          <a:lstStyle/>
          <a:p>
            <a:pPr algn="ctr"/>
            <a:r>
              <a:rPr lang="en-US" sz="4200" b="1" dirty="0">
                <a:latin typeface="+mn-lt"/>
              </a:rPr>
              <a:t>2. Proves the Validity of Our Faith</a:t>
            </a:r>
          </a:p>
        </p:txBody>
      </p:sp>
      <p:sp>
        <p:nvSpPr>
          <p:cNvPr id="3" name="Content Placeholder 2">
            <a:extLst>
              <a:ext uri="{FF2B5EF4-FFF2-40B4-BE49-F238E27FC236}">
                <a16:creationId xmlns:a16="http://schemas.microsoft.com/office/drawing/2014/main" id="{CE34290F-6539-4EBE-9260-E3C5C1B8DF5C}"/>
              </a:ext>
            </a:extLst>
          </p:cNvPr>
          <p:cNvSpPr>
            <a:spLocks noGrp="1"/>
          </p:cNvSpPr>
          <p:nvPr>
            <p:ph idx="1"/>
          </p:nvPr>
        </p:nvSpPr>
        <p:spPr/>
        <p:txBody>
          <a:bodyPr/>
          <a:lstStyle/>
          <a:p>
            <a:pPr marL="0" indent="0" algn="ctr">
              <a:buNone/>
            </a:pPr>
            <a:r>
              <a:rPr lang="en-US" sz="3200" b="1" dirty="0"/>
              <a:t>1 Corinthians 15:12-19</a:t>
            </a:r>
          </a:p>
          <a:p>
            <a:r>
              <a:rPr lang="en-US" b="1" dirty="0"/>
              <a:t>Gospel preaching is empty (v. 14).</a:t>
            </a:r>
          </a:p>
          <a:p>
            <a:r>
              <a:rPr lang="en-US" b="1" dirty="0"/>
              <a:t>Our faith is empty (v. 14).</a:t>
            </a:r>
          </a:p>
          <a:p>
            <a:r>
              <a:rPr lang="en-US" b="1" dirty="0"/>
              <a:t>The apostles were liars (v. 15). </a:t>
            </a:r>
          </a:p>
          <a:p>
            <a:r>
              <a:rPr lang="en-US" b="1" dirty="0"/>
              <a:t>We are still in our sins (v. 17). </a:t>
            </a:r>
          </a:p>
          <a:p>
            <a:r>
              <a:rPr lang="en-US" b="1" dirty="0"/>
              <a:t>The dead have perished (v. 18). </a:t>
            </a:r>
          </a:p>
          <a:p>
            <a:r>
              <a:rPr lang="en-US" b="1" dirty="0"/>
              <a:t>Christians are the most pitiful people </a:t>
            </a:r>
            <a:br>
              <a:rPr lang="en-US" b="1" dirty="0"/>
            </a:br>
            <a:r>
              <a:rPr lang="en-US" b="1" dirty="0"/>
              <a:t>in the world (v. 19). </a:t>
            </a:r>
          </a:p>
        </p:txBody>
      </p:sp>
    </p:spTree>
    <p:extLst>
      <p:ext uri="{BB962C8B-B14F-4D97-AF65-F5344CB8AC3E}">
        <p14:creationId xmlns:p14="http://schemas.microsoft.com/office/powerpoint/2010/main" val="2866405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E8DA0-C000-4923-AC3C-71B6B37D7C09}"/>
              </a:ext>
            </a:extLst>
          </p:cNvPr>
          <p:cNvSpPr>
            <a:spLocks noGrp="1"/>
          </p:cNvSpPr>
          <p:nvPr>
            <p:ph type="title"/>
          </p:nvPr>
        </p:nvSpPr>
        <p:spPr/>
        <p:txBody>
          <a:bodyPr>
            <a:normAutofit/>
          </a:bodyPr>
          <a:lstStyle/>
          <a:p>
            <a:pPr algn="ctr"/>
            <a:r>
              <a:rPr lang="en-US" sz="4200" b="1" dirty="0">
                <a:latin typeface="+mn-lt"/>
              </a:rPr>
              <a:t>3. Proves Jesus’ Power Over Satan</a:t>
            </a:r>
          </a:p>
        </p:txBody>
      </p:sp>
      <p:sp>
        <p:nvSpPr>
          <p:cNvPr id="3" name="Content Placeholder 2">
            <a:extLst>
              <a:ext uri="{FF2B5EF4-FFF2-40B4-BE49-F238E27FC236}">
                <a16:creationId xmlns:a16="http://schemas.microsoft.com/office/drawing/2014/main" id="{CE34290F-6539-4EBE-9260-E3C5C1B8DF5C}"/>
              </a:ext>
            </a:extLst>
          </p:cNvPr>
          <p:cNvSpPr>
            <a:spLocks noGrp="1"/>
          </p:cNvSpPr>
          <p:nvPr>
            <p:ph idx="1"/>
          </p:nvPr>
        </p:nvSpPr>
        <p:spPr>
          <a:xfrm>
            <a:off x="628650" y="1825624"/>
            <a:ext cx="7886700" cy="4667249"/>
          </a:xfrm>
        </p:spPr>
        <p:txBody>
          <a:bodyPr>
            <a:normAutofit/>
          </a:bodyPr>
          <a:lstStyle/>
          <a:p>
            <a:pPr marL="0" indent="0">
              <a:buNone/>
            </a:pPr>
            <a:r>
              <a:rPr lang="en-US" b="1" dirty="0"/>
              <a:t>And I will put enmity between you and the woman, and between your seed and her Seed; He shall bruise your head, and you shall bruise His heel.</a:t>
            </a:r>
          </a:p>
          <a:p>
            <a:pPr marL="0" indent="0" algn="r">
              <a:buNone/>
            </a:pPr>
            <a:r>
              <a:rPr lang="en-US" b="1" dirty="0"/>
              <a:t>Genesis 3:15</a:t>
            </a:r>
          </a:p>
          <a:p>
            <a:pPr marL="0" indent="0">
              <a:buNone/>
            </a:pPr>
            <a:endParaRPr lang="en-US" sz="800" b="1" dirty="0"/>
          </a:p>
          <a:p>
            <a:pPr marL="0" indent="0">
              <a:buNone/>
            </a:pPr>
            <a:r>
              <a:rPr lang="en-US" b="1" dirty="0"/>
              <a:t>Inasmuch then as the children have partaken of flesh and blood, He Himself likewise shared in the same, that through death He might destroy him who had the power of death, that is, the devil.</a:t>
            </a:r>
          </a:p>
          <a:p>
            <a:pPr marL="0" indent="0" algn="r">
              <a:buNone/>
            </a:pPr>
            <a:r>
              <a:rPr lang="en-US" b="1" dirty="0"/>
              <a:t>Hebrews 2:14</a:t>
            </a:r>
          </a:p>
          <a:p>
            <a:pPr marL="0" indent="0">
              <a:buNone/>
            </a:pPr>
            <a:endParaRPr lang="en-US" b="1" dirty="0"/>
          </a:p>
        </p:txBody>
      </p:sp>
    </p:spTree>
    <p:extLst>
      <p:ext uri="{BB962C8B-B14F-4D97-AF65-F5344CB8AC3E}">
        <p14:creationId xmlns:p14="http://schemas.microsoft.com/office/powerpoint/2010/main" val="3950652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E8DA0-C000-4923-AC3C-71B6B37D7C09}"/>
              </a:ext>
            </a:extLst>
          </p:cNvPr>
          <p:cNvSpPr>
            <a:spLocks noGrp="1"/>
          </p:cNvSpPr>
          <p:nvPr>
            <p:ph type="title"/>
          </p:nvPr>
        </p:nvSpPr>
        <p:spPr/>
        <p:txBody>
          <a:bodyPr>
            <a:normAutofit/>
          </a:bodyPr>
          <a:lstStyle/>
          <a:p>
            <a:pPr algn="ctr"/>
            <a:r>
              <a:rPr lang="en-US" sz="4200" b="1" dirty="0">
                <a:latin typeface="+mn-lt"/>
              </a:rPr>
              <a:t>4. Proves Jesus’ Power Over </a:t>
            </a:r>
            <a:br>
              <a:rPr lang="en-US" sz="4200" b="1" dirty="0">
                <a:latin typeface="+mn-lt"/>
              </a:rPr>
            </a:br>
            <a:r>
              <a:rPr lang="en-US" sz="4200" b="1" dirty="0">
                <a:latin typeface="+mn-lt"/>
              </a:rPr>
              <a:t>Sin and Death</a:t>
            </a:r>
          </a:p>
        </p:txBody>
      </p:sp>
      <p:sp>
        <p:nvSpPr>
          <p:cNvPr id="3" name="Content Placeholder 2">
            <a:extLst>
              <a:ext uri="{FF2B5EF4-FFF2-40B4-BE49-F238E27FC236}">
                <a16:creationId xmlns:a16="http://schemas.microsoft.com/office/drawing/2014/main" id="{CE34290F-6539-4EBE-9260-E3C5C1B8DF5C}"/>
              </a:ext>
            </a:extLst>
          </p:cNvPr>
          <p:cNvSpPr>
            <a:spLocks noGrp="1"/>
          </p:cNvSpPr>
          <p:nvPr>
            <p:ph idx="1"/>
          </p:nvPr>
        </p:nvSpPr>
        <p:spPr>
          <a:xfrm>
            <a:off x="628650" y="2146851"/>
            <a:ext cx="7886700" cy="4030111"/>
          </a:xfrm>
        </p:spPr>
        <p:txBody>
          <a:bodyPr/>
          <a:lstStyle/>
          <a:p>
            <a:pPr marL="0" indent="0">
              <a:buNone/>
            </a:pPr>
            <a:r>
              <a:rPr lang="en-US" b="1" dirty="0"/>
              <a:t>Whom God raised up, having loosed the pains of death, because it was not possible that He should be held by it.</a:t>
            </a:r>
          </a:p>
          <a:p>
            <a:pPr marL="0" indent="0" algn="r">
              <a:buNone/>
            </a:pPr>
            <a:r>
              <a:rPr lang="en-US" b="1" dirty="0"/>
              <a:t>Acts 2:24</a:t>
            </a:r>
          </a:p>
        </p:txBody>
      </p:sp>
    </p:spTree>
    <p:extLst>
      <p:ext uri="{BB962C8B-B14F-4D97-AF65-F5344CB8AC3E}">
        <p14:creationId xmlns:p14="http://schemas.microsoft.com/office/powerpoint/2010/main" val="329461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139</TotalTime>
  <Words>576</Words>
  <Application>Microsoft Office PowerPoint</Application>
  <PresentationFormat>On-screen Show (4:3)</PresentationFormat>
  <Paragraphs>56</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The Significance of the Lord’s Resurrection</vt:lpstr>
      <vt:lpstr>The Resurrection Is Important!</vt:lpstr>
      <vt:lpstr>1. Proves Jesus is the Son of God</vt:lpstr>
      <vt:lpstr>1. Proves Jesus is the Son of God</vt:lpstr>
      <vt:lpstr>1. Proves Jesus is the Son of God</vt:lpstr>
      <vt:lpstr>2. Proves the Validity of Our Faith</vt:lpstr>
      <vt:lpstr>3. Proves Jesus’ Power Over Satan</vt:lpstr>
      <vt:lpstr>4. Proves Jesus’ Power Over  Sin and Death</vt:lpstr>
      <vt:lpstr>4. Proves Jesus’ Power Over  Sin and Death</vt:lpstr>
      <vt:lpstr>5. Proves Our Victory Over  Satan, Sin, and Death</vt:lpstr>
      <vt:lpstr>5. Proves Our Victory Over  Satan, Sin, and Death</vt:lpstr>
      <vt:lpstr>5. Proves Our Victory Over  Satan, Sin, and Death</vt:lpstr>
      <vt:lpstr>Because He Lives…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Significance of the Resurrection</dc:title>
  <dc:creator>Heath Rogers</dc:creator>
  <cp:lastModifiedBy>Michael Hepner</cp:lastModifiedBy>
  <cp:revision>15</cp:revision>
  <dcterms:created xsi:type="dcterms:W3CDTF">2018-08-02T22:47:00Z</dcterms:created>
  <dcterms:modified xsi:type="dcterms:W3CDTF">2018-08-06T17:50:22Z</dcterms:modified>
</cp:coreProperties>
</file>