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57" r:id="rId3"/>
    <p:sldId id="256" r:id="rId4"/>
    <p:sldId id="260" r:id="rId5"/>
    <p:sldId id="261" r:id="rId6"/>
    <p:sldId id="262" r:id="rId7"/>
    <p:sldId id="263" r:id="rId8"/>
    <p:sldId id="267" r:id="rId9"/>
    <p:sldId id="266" r:id="rId10"/>
    <p:sldId id="264" r:id="rId11"/>
    <p:sldId id="268" r:id="rId12"/>
    <p:sldId id="265" r:id="rId13"/>
    <p:sldId id="259" r:id="rId14"/>
    <p:sldId id="269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C1279-3943-45FE-8C40-15D8203158EC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3BFFB-252A-4CDF-88A8-78BF3F423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4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8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7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88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31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93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27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59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84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043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1686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06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813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674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1994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335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010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2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79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14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7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54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9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0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0C164-6138-48B6-828B-921F6E03F19F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D117E-AE90-4B14-9BEE-6ACBA6374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8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8780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1CA08-190D-4438-BCD8-BBD52AF26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4. Failing To Discipline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Our Children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242EE-00F6-4576-BE27-F263202CC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07095"/>
            <a:ext cx="7886700" cy="4069867"/>
          </a:xfrm>
        </p:spPr>
        <p:txBody>
          <a:bodyPr>
            <a:normAutofit/>
          </a:bodyPr>
          <a:lstStyle/>
          <a:p>
            <a:r>
              <a:rPr lang="en-US" b="1" dirty="0"/>
              <a:t>“A foolish son is a grief to his father, and bitterness to her who bore him” (Prov. 17:25). </a:t>
            </a:r>
          </a:p>
          <a:p>
            <a:endParaRPr lang="en-US" sz="800" b="1" dirty="0"/>
          </a:p>
          <a:p>
            <a:r>
              <a:rPr lang="en-US" b="1" dirty="0"/>
              <a:t>“The rod and rebuke give wisdom, but a child left to himself brings shame to his mother… </a:t>
            </a:r>
            <a:br>
              <a:rPr lang="en-US" b="1" dirty="0"/>
            </a:br>
            <a:r>
              <a:rPr lang="en-US" b="1" dirty="0"/>
              <a:t>Correct your son, and he will give you rest; </a:t>
            </a:r>
            <a:br>
              <a:rPr lang="en-US" b="1" dirty="0"/>
            </a:br>
            <a:r>
              <a:rPr lang="en-US" b="1" dirty="0"/>
              <a:t>yes, he will give delight to your soul” </a:t>
            </a:r>
            <a:br>
              <a:rPr lang="en-US" b="1" dirty="0"/>
            </a:br>
            <a:r>
              <a:rPr lang="en-US" b="1" dirty="0"/>
              <a:t>(Prov. 29: 15, 17). </a:t>
            </a:r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EB63521B-6313-490A-AB71-8AAF56404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179" y="4555435"/>
            <a:ext cx="2262809" cy="226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19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1CA08-190D-4438-BCD8-BBD52AF26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5. Marital Unfaithfulness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242EE-00F6-4576-BE27-F263202CC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Prov. 5:7-11; 6:27-35</a:t>
            </a:r>
          </a:p>
          <a:p>
            <a:pPr marL="0" indent="0" algn="ctr">
              <a:buNone/>
            </a:pPr>
            <a:endParaRPr lang="en-US" sz="800" b="1" dirty="0"/>
          </a:p>
          <a:p>
            <a:pPr marL="0" indent="0" algn="ctr">
              <a:buNone/>
            </a:pPr>
            <a:r>
              <a:rPr lang="en-US" b="1" dirty="0"/>
              <a:t>Adultery brings…</a:t>
            </a:r>
          </a:p>
          <a:p>
            <a:r>
              <a:rPr lang="en-US" b="1" dirty="0"/>
              <a:t>Loss of honor, labors and health.</a:t>
            </a:r>
          </a:p>
          <a:p>
            <a:r>
              <a:rPr lang="en-US" b="1" dirty="0"/>
              <a:t>Loss of innocence, wounds, dishonor, reproach.</a:t>
            </a:r>
          </a:p>
          <a:p>
            <a:r>
              <a:rPr lang="en-US" b="1" dirty="0"/>
              <a:t>Jealousy and fury. </a:t>
            </a:r>
          </a:p>
          <a:p>
            <a:r>
              <a:rPr lang="en-US" b="1" dirty="0"/>
              <a:t>Destroys one’s soul. </a:t>
            </a:r>
          </a:p>
          <a:p>
            <a:r>
              <a:rPr lang="en-US" b="1" dirty="0"/>
              <a:t>Destroys one’s marriage. </a:t>
            </a:r>
          </a:p>
          <a:p>
            <a:r>
              <a:rPr lang="en-US" b="1" dirty="0"/>
              <a:t>Destroys one’s spouse and children. </a:t>
            </a:r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EB63521B-6313-490A-AB71-8AAF56404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179" y="4555435"/>
            <a:ext cx="2262809" cy="226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13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DF148-C117-49B7-BF6F-A27EAAE67CF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chemeClr val="bg1"/>
                </a:solidFill>
                <a:latin typeface="+mn-lt"/>
              </a:rPr>
              <a:t>How Can We Trouble Our House?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021F5-B706-48D3-8F8E-EF21F83E7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4087"/>
            <a:ext cx="7886700" cy="2915478"/>
          </a:xfrm>
        </p:spPr>
        <p:txBody>
          <a:bodyPr>
            <a:normAutofit/>
          </a:bodyPr>
          <a:lstStyle/>
          <a:p>
            <a:r>
              <a:rPr lang="en-US" sz="3200" b="1" dirty="0"/>
              <a:t>Greed</a:t>
            </a:r>
          </a:p>
          <a:p>
            <a:r>
              <a:rPr lang="en-US" sz="3200" b="1" dirty="0"/>
              <a:t>Laziness</a:t>
            </a:r>
          </a:p>
          <a:p>
            <a:r>
              <a:rPr lang="en-US" sz="3200" b="1" dirty="0"/>
              <a:t>Contentions</a:t>
            </a:r>
          </a:p>
          <a:p>
            <a:r>
              <a:rPr lang="en-US" sz="3200" b="1" dirty="0"/>
              <a:t>Failing To Discipline Our Children</a:t>
            </a:r>
          </a:p>
          <a:p>
            <a:r>
              <a:rPr lang="en-US" sz="3200" b="1" dirty="0"/>
              <a:t>Marital Unfaithfulness</a:t>
            </a:r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899A0137-6DA1-43F2-9BA4-1D13114A7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179" y="4555435"/>
            <a:ext cx="2262809" cy="226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784000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242EE-00F6-4576-BE27-F263202CC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86" y="1550506"/>
            <a:ext cx="5493854" cy="4399722"/>
          </a:xfrm>
        </p:spPr>
        <p:txBody>
          <a:bodyPr>
            <a:normAutofit/>
          </a:bodyPr>
          <a:lstStyle/>
          <a:p>
            <a:r>
              <a:rPr lang="en-US" b="1" dirty="0"/>
              <a:t>“He who troubles his own house will inherit the wind…” </a:t>
            </a:r>
            <a:br>
              <a:rPr lang="en-US" b="1" dirty="0"/>
            </a:br>
            <a:r>
              <a:rPr lang="en-US" b="1" dirty="0"/>
              <a:t>(Prov. 11:29). </a:t>
            </a:r>
          </a:p>
          <a:p>
            <a:endParaRPr lang="en-US" sz="800" b="1" dirty="0"/>
          </a:p>
          <a:p>
            <a:endParaRPr lang="en-US" sz="800" b="1" dirty="0"/>
          </a:p>
          <a:p>
            <a:endParaRPr lang="en-US" sz="800" b="1" dirty="0"/>
          </a:p>
          <a:p>
            <a:endParaRPr lang="en-US" sz="800" b="1" dirty="0"/>
          </a:p>
          <a:p>
            <a:endParaRPr lang="en-US" sz="800" b="1" dirty="0"/>
          </a:p>
          <a:p>
            <a:endParaRPr lang="en-US" sz="800" b="1" dirty="0"/>
          </a:p>
          <a:p>
            <a:endParaRPr lang="en-US" sz="800" b="1" dirty="0"/>
          </a:p>
          <a:p>
            <a:r>
              <a:rPr lang="en-US" b="1" dirty="0"/>
              <a:t>“The wicked are overthrown and are no more, but the house of the righteous will stand” (Prov. 13:7). </a:t>
            </a:r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EB63521B-6313-490A-AB71-8AAF56404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139" y="805071"/>
            <a:ext cx="2262809" cy="226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id="{AB712496-14CE-4473-B730-976BF8F15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0374" y="3867982"/>
            <a:ext cx="2355574" cy="2355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467156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267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Related image">
            <a:extLst>
              <a:ext uri="{FF2B5EF4-FFF2-40B4-BE49-F238E27FC236}">
                <a16:creationId xmlns:a16="http://schemas.microsoft.com/office/drawing/2014/main" id="{EC452AEF-7857-4042-BBEA-EE8E37409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673" y="2426806"/>
            <a:ext cx="4356653" cy="435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1D1F6C1-C524-478F-AF5F-DF99A70014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393491"/>
            <a:ext cx="8047383" cy="1899133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“He Who Troubles His Own House”</a:t>
            </a:r>
          </a:p>
        </p:txBody>
      </p:sp>
    </p:spTree>
    <p:extLst>
      <p:ext uri="{BB962C8B-B14F-4D97-AF65-F5344CB8AC3E}">
        <p14:creationId xmlns:p14="http://schemas.microsoft.com/office/powerpoint/2010/main" val="393748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Related image">
            <a:extLst>
              <a:ext uri="{FF2B5EF4-FFF2-40B4-BE49-F238E27FC236}">
                <a16:creationId xmlns:a16="http://schemas.microsoft.com/office/drawing/2014/main" id="{94DCB506-7E4F-4047-A92A-7C7E622487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04" b="7897"/>
          <a:stretch/>
        </p:blipFill>
        <p:spPr bwMode="auto">
          <a:xfrm>
            <a:off x="0" y="3154017"/>
            <a:ext cx="9144000" cy="3695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F150B21-2B4D-4E75-8221-6A3D9DB93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358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“Troubles”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9367C-AD59-48EF-B69C-16321582F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07574"/>
            <a:ext cx="7886700" cy="4351338"/>
          </a:xfrm>
        </p:spPr>
        <p:txBody>
          <a:bodyPr/>
          <a:lstStyle/>
          <a:p>
            <a:r>
              <a:rPr lang="en-US" b="1" dirty="0"/>
              <a:t>Translated from Hebrew word AKAR.</a:t>
            </a:r>
          </a:p>
          <a:p>
            <a:r>
              <a:rPr lang="en-US" b="1" dirty="0"/>
              <a:t>“to roil water, to disturb or afflict.”</a:t>
            </a:r>
          </a:p>
          <a:p>
            <a:endParaRPr lang="en-US" sz="800" b="1" dirty="0"/>
          </a:p>
          <a:p>
            <a:r>
              <a:rPr lang="en-US" b="1" dirty="0"/>
              <a:t>To roil means, “to unsettle by stirring up.” </a:t>
            </a:r>
          </a:p>
        </p:txBody>
      </p:sp>
    </p:spTree>
    <p:extLst>
      <p:ext uri="{BB962C8B-B14F-4D97-AF65-F5344CB8AC3E}">
        <p14:creationId xmlns:p14="http://schemas.microsoft.com/office/powerpoint/2010/main" val="661631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1CA08-190D-4438-BCD8-BBD52AF26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Greed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242EE-00F6-4576-BE27-F263202CC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Proverbs 15:27</a:t>
            </a:r>
          </a:p>
          <a:p>
            <a:pPr marL="0" indent="0" algn="ctr">
              <a:buNone/>
            </a:pPr>
            <a:r>
              <a:rPr lang="en-US" b="1" dirty="0"/>
              <a:t>1 Timothy 6:9-10</a:t>
            </a:r>
          </a:p>
          <a:p>
            <a:endParaRPr lang="en-US" sz="800" b="1" dirty="0"/>
          </a:p>
          <a:p>
            <a:r>
              <a:rPr lang="en-US" b="1" dirty="0"/>
              <a:t>Taking bribes - Prov. 15:27</a:t>
            </a:r>
          </a:p>
          <a:p>
            <a:r>
              <a:rPr lang="en-US" b="1" dirty="0"/>
              <a:t>Lying - Prov. 21:6</a:t>
            </a:r>
          </a:p>
          <a:p>
            <a:r>
              <a:rPr lang="en-US" b="1" dirty="0"/>
              <a:t>Oppressing the poor - Prov. 22:16</a:t>
            </a:r>
          </a:p>
          <a:p>
            <a:r>
              <a:rPr lang="en-US" b="1" dirty="0"/>
              <a:t>Stealing - Joshua 7:24-26</a:t>
            </a:r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EB63521B-6313-490A-AB71-8AAF56404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179" y="4555435"/>
            <a:ext cx="2262809" cy="226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98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1CA08-190D-4438-BCD8-BBD52AF26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Laziness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242EE-00F6-4576-BE27-F263202CC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Waste - Prov. 12:27; Eccl. 10:18</a:t>
            </a:r>
          </a:p>
          <a:p>
            <a:pPr lvl="0"/>
            <a:r>
              <a:rPr lang="en-US" b="1" dirty="0"/>
              <a:t>Hunger - Prov. 19:15</a:t>
            </a:r>
          </a:p>
          <a:p>
            <a:pPr lvl="0"/>
            <a:r>
              <a:rPr lang="en-US" b="1" dirty="0"/>
              <a:t>Poverty - Prov. 20:13; 14:23</a:t>
            </a:r>
          </a:p>
          <a:p>
            <a:pPr lvl="0"/>
            <a:r>
              <a:rPr lang="en-US" b="1" dirty="0"/>
              <a:t>Frustration - Prov. 13:4</a:t>
            </a:r>
          </a:p>
          <a:p>
            <a:pPr lvl="0"/>
            <a:r>
              <a:rPr lang="en-US" b="1" dirty="0"/>
              <a:t>Ruined Reputation - Prov. 24:30-34; 10:5</a:t>
            </a:r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EB63521B-6313-490A-AB71-8AAF56404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179" y="4555435"/>
            <a:ext cx="2262809" cy="226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5569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1CA08-190D-4438-BCD8-BBD52AF26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Contentions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242EE-00F6-4576-BE27-F263202CC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Proverbs 21:9, 19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Better to dwell in a corner of a housetop, than in a house shared with a contentious woman.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Better to dwell in the wilderness, than with a contentious and angry woman. </a:t>
            </a:r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EB63521B-6313-490A-AB71-8AAF56404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179" y="4555435"/>
            <a:ext cx="2262809" cy="226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99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1CA08-190D-4438-BCD8-BBD52AF26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Contentions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242EE-00F6-4576-BE27-F263202CC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5745646" cy="4351338"/>
          </a:xfrm>
        </p:spPr>
        <p:txBody>
          <a:bodyPr>
            <a:normAutofit/>
          </a:bodyPr>
          <a:lstStyle/>
          <a:p>
            <a:r>
              <a:rPr lang="en-US" b="1" dirty="0"/>
              <a:t>Contentions are described as a “continual dripping” (Prov. 19:13; 27:15). </a:t>
            </a:r>
          </a:p>
          <a:p>
            <a:r>
              <a:rPr lang="en-US" b="1" dirty="0"/>
              <a:t>Such can wear away the strongest of materials or people (Job 14:19). </a:t>
            </a:r>
            <a:endParaRPr lang="en-US" sz="800" b="1" dirty="0"/>
          </a:p>
          <a:p>
            <a:r>
              <a:rPr lang="en-US" b="1" dirty="0"/>
              <a:t>A constant diet of complaining, arguing, and fighting will ruin any relationship.  </a:t>
            </a:r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EB63521B-6313-490A-AB71-8AAF56404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179" y="4555435"/>
            <a:ext cx="2262809" cy="226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B643B5C6-5DA9-4F9B-8302-245E7D9A62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16952" y="1690689"/>
            <a:ext cx="1574036" cy="286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86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1CA08-190D-4438-BCD8-BBD52AF26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Contentions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242EE-00F6-4576-BE27-F263202CC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We can’t control other people, but we CAN control how we will respond to them. </a:t>
            </a:r>
          </a:p>
          <a:p>
            <a:r>
              <a:rPr lang="en-US" b="1" dirty="0"/>
              <a:t>We must learn how to properly resolve our anger and frustrations (Eph. 4:26-27). </a:t>
            </a:r>
          </a:p>
          <a:p>
            <a:r>
              <a:rPr lang="en-US" b="1" dirty="0"/>
              <a:t>A soft answer turns away wrath (Prov. 15:1-2). </a:t>
            </a:r>
          </a:p>
          <a:p>
            <a:r>
              <a:rPr lang="en-US" b="1" dirty="0"/>
              <a:t>Wisdom is shown in stopping a fight, not starting one (Prov. 20:3). </a:t>
            </a:r>
          </a:p>
          <a:p>
            <a:endParaRPr lang="en-US" b="1" dirty="0"/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EB63521B-6313-490A-AB71-8AAF56404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179" y="4555435"/>
            <a:ext cx="2262809" cy="226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5152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1CA08-190D-4438-BCD8-BBD52AF26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4. Failing To Discipline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Our Children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242EE-00F6-4576-BE27-F263202CC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87210"/>
          </a:xfrm>
        </p:spPr>
        <p:txBody>
          <a:bodyPr>
            <a:normAutofit/>
          </a:bodyPr>
          <a:lstStyle/>
          <a:p>
            <a:r>
              <a:rPr lang="en-US" b="1" dirty="0"/>
              <a:t>“Foolishness is bound up in the heart of a child; the rod of correction will drive it far from him” (Prov. 22:15). </a:t>
            </a:r>
          </a:p>
          <a:p>
            <a:endParaRPr lang="en-US" sz="800" b="1" dirty="0"/>
          </a:p>
          <a:p>
            <a:r>
              <a:rPr lang="en-US" b="1" dirty="0"/>
              <a:t>“Do not withhold correction from a child, for if you beat him with a rod, he will not die. You shall beat him with a rod, and deliver his </a:t>
            </a:r>
            <a:br>
              <a:rPr lang="en-US" b="1" dirty="0"/>
            </a:br>
            <a:r>
              <a:rPr lang="en-US" b="1" dirty="0"/>
              <a:t>soul from hell” (Prov. 23:13-14). </a:t>
            </a:r>
          </a:p>
          <a:p>
            <a:endParaRPr lang="en-US" sz="800" b="1" dirty="0"/>
          </a:p>
          <a:p>
            <a:r>
              <a:rPr lang="en-US" b="1" dirty="0"/>
              <a:t>“He who spares his rod hates his son, </a:t>
            </a:r>
            <a:br>
              <a:rPr lang="en-US" b="1" dirty="0"/>
            </a:br>
            <a:r>
              <a:rPr lang="en-US" b="1" dirty="0"/>
              <a:t>but he who loves him disciplines him </a:t>
            </a:r>
            <a:br>
              <a:rPr lang="en-US" b="1" dirty="0"/>
            </a:br>
            <a:r>
              <a:rPr lang="en-US" b="1" dirty="0"/>
              <a:t>promptly. “ (Prov. 13:24). </a:t>
            </a:r>
          </a:p>
          <a:p>
            <a:endParaRPr lang="en-US" b="1" dirty="0"/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EB63521B-6313-490A-AB71-8AAF56404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179" y="4555435"/>
            <a:ext cx="2262809" cy="226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09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451</Words>
  <Application>Microsoft Office PowerPoint</Application>
  <PresentationFormat>On-screen Show (4:3)</PresentationFormat>
  <Paragraphs>70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1_Office Theme</vt:lpstr>
      <vt:lpstr>PowerPoint Presentation</vt:lpstr>
      <vt:lpstr>“He Who Troubles His Own House”</vt:lpstr>
      <vt:lpstr>“Troubles”</vt:lpstr>
      <vt:lpstr>1. Greed</vt:lpstr>
      <vt:lpstr>2. Laziness</vt:lpstr>
      <vt:lpstr>3. Contentions</vt:lpstr>
      <vt:lpstr>3. Contentions</vt:lpstr>
      <vt:lpstr>3. Contentions</vt:lpstr>
      <vt:lpstr>4. Failing To Discipline  Our Children</vt:lpstr>
      <vt:lpstr>4. Failing To Discipline  Our Children</vt:lpstr>
      <vt:lpstr>5. Marital Unfaithfulness</vt:lpstr>
      <vt:lpstr>How Can We Trouble Our House?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Troubles His Own House</dc:title>
  <dc:creator>Heath Rogers</dc:creator>
  <cp:lastModifiedBy>Michael Hepner</cp:lastModifiedBy>
  <cp:revision>20</cp:revision>
  <dcterms:created xsi:type="dcterms:W3CDTF">2018-08-02T14:43:26Z</dcterms:created>
  <dcterms:modified xsi:type="dcterms:W3CDTF">2018-08-06T17:53:51Z</dcterms:modified>
</cp:coreProperties>
</file>