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6" r:id="rId3"/>
    <p:sldId id="257" r:id="rId4"/>
    <p:sldId id="258" r:id="rId5"/>
    <p:sldId id="259" r:id="rId6"/>
    <p:sldId id="261"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DEEA5-CAB9-4692-87D7-EA5DF8C027F2}" type="datetimeFigureOut">
              <a:rPr lang="en-US" smtClean="0"/>
              <a:t>7/29/2018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8B08BB-3B68-40D6-91FF-240F084C95DB}" type="slidenum">
              <a:rPr lang="en-US" smtClean="0"/>
              <a:t>‹#›</a:t>
            </a:fld>
            <a:endParaRPr lang="en-US"/>
          </a:p>
        </p:txBody>
      </p:sp>
    </p:spTree>
    <p:extLst>
      <p:ext uri="{BB962C8B-B14F-4D97-AF65-F5344CB8AC3E}">
        <p14:creationId xmlns:p14="http://schemas.microsoft.com/office/powerpoint/2010/main" val="3966306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71F1A0-E1BC-4645-9E80-339AD59B63B4}"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1271657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71F1A0-E1BC-4645-9E80-339AD59B63B4}"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58288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71F1A0-E1BC-4645-9E80-339AD59B63B4}"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3933914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71F1A0-E1BC-4645-9E80-339AD59B63B4}"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286912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71F1A0-E1BC-4645-9E80-339AD59B63B4}"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1244777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71F1A0-E1BC-4645-9E80-339AD59B63B4}"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276122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71F1A0-E1BC-4645-9E80-339AD59B63B4}" type="datetimeFigureOut">
              <a:rPr lang="en-US" smtClean="0"/>
              <a:t>7/29/2018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3704272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71F1A0-E1BC-4645-9E80-339AD59B63B4}" type="datetimeFigureOut">
              <a:rPr lang="en-US" smtClean="0"/>
              <a:t>7/29/2018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394178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71F1A0-E1BC-4645-9E80-339AD59B63B4}" type="datetimeFigureOut">
              <a:rPr lang="en-US" smtClean="0"/>
              <a:t>7/29/2018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423798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1F1A0-E1BC-4645-9E80-339AD59B63B4}" type="datetimeFigureOut">
              <a:rPr lang="en-US" smtClean="0"/>
              <a:t>7/29/2018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3289384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71F1A0-E1BC-4645-9E80-339AD59B63B4}" type="datetimeFigureOut">
              <a:rPr lang="en-US" smtClean="0"/>
              <a:t>7/29/2018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73357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71F1A0-E1BC-4645-9E80-339AD59B63B4}" type="datetimeFigureOut">
              <a:rPr lang="en-US" smtClean="0"/>
              <a:t>7/29/2018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1002C-FD02-442D-9E27-640F27138FB3}" type="slidenum">
              <a:rPr lang="en-US" smtClean="0"/>
              <a:t>‹#›</a:t>
            </a:fld>
            <a:endParaRPr lang="en-US"/>
          </a:p>
        </p:txBody>
      </p:sp>
    </p:spTree>
    <p:extLst>
      <p:ext uri="{BB962C8B-B14F-4D97-AF65-F5344CB8AC3E}">
        <p14:creationId xmlns:p14="http://schemas.microsoft.com/office/powerpoint/2010/main" val="136289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71F1A0-E1BC-4645-9E80-339AD59B63B4}" type="datetimeFigureOut">
              <a:rPr lang="en-US" smtClean="0"/>
              <a:t>7/29/2018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1002C-FD02-442D-9E27-640F27138FB3}" type="slidenum">
              <a:rPr lang="en-US" smtClean="0"/>
              <a:t>‹#›</a:t>
            </a:fld>
            <a:endParaRPr lang="en-US"/>
          </a:p>
        </p:txBody>
      </p:sp>
    </p:spTree>
    <p:extLst>
      <p:ext uri="{BB962C8B-B14F-4D97-AF65-F5344CB8AC3E}">
        <p14:creationId xmlns:p14="http://schemas.microsoft.com/office/powerpoint/2010/main" val="1572707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166842"/>
            <a:ext cx="6934200" cy="4431983"/>
          </a:xfrm>
          <a:prstGeom prst="rect">
            <a:avLst/>
          </a:prstGeom>
          <a:noFill/>
          <a:ln>
            <a:noFill/>
          </a:ln>
          <a:effectLst>
            <a:glow rad="228600">
              <a:schemeClr val="accent6">
                <a:satMod val="175000"/>
                <a:alpha val="40000"/>
              </a:schemeClr>
            </a:glow>
            <a:outerShdw blurRad="190500" dist="228600" dir="2700000" algn="ctr">
              <a:srgbClr val="000000">
                <a:alpha val="30000"/>
              </a:srgbClr>
            </a:outerShdw>
            <a:reflection blurRad="6350" stA="50000" endA="300" endPos="55500" dist="101600" dir="5400000" sy="-100000" algn="bl" rotWithShape="0"/>
          </a:effectLst>
          <a:scene3d>
            <a:camera prst="orthographicFront">
              <a:rot lat="0" lon="0" rev="0"/>
            </a:camera>
            <a:lightRig rig="glow" dir="t">
              <a:rot lat="0" lon="0" rev="4800000"/>
            </a:lightRig>
          </a:scene3d>
          <a:sp3d prstMaterial="matte">
            <a:bevelT w="127000" h="63500" prst="angle"/>
          </a:sp3d>
        </p:spPr>
        <p:txBody>
          <a:bodyPr wrap="square" lIns="91440" tIns="45720" rIns="91440" bIns="45720" anchor="ct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Do You</a:t>
            </a:r>
          </a:p>
          <a:p>
            <a:pPr algn="ctr"/>
            <a:r>
              <a:rPr lang="en-US" sz="6600" b="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Understand</a:t>
            </a:r>
          </a:p>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What you are</a:t>
            </a:r>
          </a:p>
          <a:p>
            <a:pPr algn="ct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Reading?</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53751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u="none" strike="noStrike" baseline="0" dirty="0">
                <a:solidFill>
                  <a:srgbClr val="4F81BD"/>
                </a:solidFill>
                <a:latin typeface="Cambria"/>
              </a:rPr>
              <a:t>Acts 8:26-31</a:t>
            </a:r>
            <a:endParaRPr lang="en-US" b="1" i="0" u="none" strike="noStrike" baseline="0" dirty="0">
              <a:solidFill>
                <a:srgbClr val="365F91"/>
              </a:solidFill>
              <a:latin typeface="Cambria"/>
            </a:endParaRPr>
          </a:p>
        </p:txBody>
      </p:sp>
      <p:sp>
        <p:nvSpPr>
          <p:cNvPr id="3" name="Text Placeholder 2"/>
          <p:cNvSpPr>
            <a:spLocks noGrp="1"/>
          </p:cNvSpPr>
          <p:nvPr>
            <p:ph type="body" idx="1"/>
          </p:nvPr>
        </p:nvSpPr>
        <p:spPr/>
        <p:txBody>
          <a:bodyPr>
            <a:normAutofit fontScale="85000" lnSpcReduction="10000"/>
          </a:bodyPr>
          <a:lstStyle/>
          <a:p>
            <a:pPr marR="0" lvl="0" rtl="0"/>
            <a:r>
              <a:rPr lang="en-US" b="1" i="0" u="none" strike="noStrike" baseline="0" dirty="0">
                <a:solidFill>
                  <a:srgbClr val="4F81BD"/>
                </a:solidFill>
                <a:latin typeface="Cambria"/>
              </a:rPr>
              <a:t>Now an angel of the Lord spoke to Philip, saying, "Arise and go toward the south along the road which goes down from Jerusalem to Gaza." This is desert. So he arose and went. And behold, a man of Ethiopia, a </a:t>
            </a:r>
            <a:r>
              <a:rPr lang="en-US" b="1" i="0" u="none" strike="noStrike" baseline="0" dirty="0">
                <a:solidFill>
                  <a:srgbClr val="FF0000"/>
                </a:solidFill>
                <a:latin typeface="Cambria"/>
              </a:rPr>
              <a:t>eunuch </a:t>
            </a:r>
            <a:r>
              <a:rPr lang="en-US" b="1" i="0" u="none" strike="noStrike" baseline="0" dirty="0">
                <a:solidFill>
                  <a:srgbClr val="4F81BD"/>
                </a:solidFill>
                <a:latin typeface="Cambria"/>
              </a:rPr>
              <a:t>of great authority under Candace the queen of the Ethiopians, who had charge of all her treasury, and </a:t>
            </a:r>
            <a:r>
              <a:rPr lang="en-US" b="1" i="0" u="none" strike="noStrike" baseline="0" dirty="0">
                <a:solidFill>
                  <a:srgbClr val="FF0000"/>
                </a:solidFill>
                <a:latin typeface="Cambria"/>
              </a:rPr>
              <a:t>had come to Jerusalem to worship, </a:t>
            </a:r>
            <a:r>
              <a:rPr lang="en-US" b="1" i="0" u="none" strike="noStrike" baseline="0" dirty="0">
                <a:solidFill>
                  <a:srgbClr val="4F81BD"/>
                </a:solidFill>
                <a:latin typeface="Cambria"/>
              </a:rPr>
              <a:t>was </a:t>
            </a:r>
            <a:r>
              <a:rPr lang="en-US" b="1" i="0" u="none" strike="noStrike" baseline="0" dirty="0">
                <a:solidFill>
                  <a:srgbClr val="FF0000"/>
                </a:solidFill>
                <a:latin typeface="Cambria"/>
              </a:rPr>
              <a:t>returning</a:t>
            </a:r>
            <a:r>
              <a:rPr lang="en-US" b="1" i="0" u="none" strike="noStrike" baseline="0" dirty="0">
                <a:solidFill>
                  <a:srgbClr val="4F81BD"/>
                </a:solidFill>
                <a:latin typeface="Cambria"/>
              </a:rPr>
              <a:t>. </a:t>
            </a:r>
          </a:p>
          <a:p>
            <a:pPr marR="0" lvl="0" rtl="0"/>
            <a:r>
              <a:rPr lang="en-US" b="1" i="0" u="none" strike="noStrike" baseline="0" dirty="0">
                <a:solidFill>
                  <a:srgbClr val="4F81BD"/>
                </a:solidFill>
                <a:latin typeface="Cambria"/>
              </a:rPr>
              <a:t>And sitting in his chariot, he was </a:t>
            </a:r>
            <a:r>
              <a:rPr lang="en-US" b="1" i="0" u="none" strike="noStrike" baseline="0" dirty="0">
                <a:solidFill>
                  <a:srgbClr val="FF0000"/>
                </a:solidFill>
                <a:latin typeface="Cambria"/>
              </a:rPr>
              <a:t>reading </a:t>
            </a:r>
            <a:r>
              <a:rPr lang="en-US" b="1" i="0" u="none" strike="noStrike" baseline="0" dirty="0">
                <a:solidFill>
                  <a:srgbClr val="4F81BD"/>
                </a:solidFill>
                <a:latin typeface="Cambria"/>
              </a:rPr>
              <a:t>Isaiah the prophet. </a:t>
            </a:r>
          </a:p>
          <a:p>
            <a:pPr marR="0" lvl="0" rtl="0"/>
            <a:r>
              <a:rPr lang="en-US" b="1" i="0" u="none" strike="noStrike" baseline="0" dirty="0">
                <a:solidFill>
                  <a:srgbClr val="4F81BD"/>
                </a:solidFill>
                <a:latin typeface="Cambria"/>
              </a:rPr>
              <a:t>So Philip ran to him, and </a:t>
            </a:r>
            <a:r>
              <a:rPr lang="en-US" b="1" i="0" u="none" strike="noStrike" baseline="0" dirty="0">
                <a:solidFill>
                  <a:srgbClr val="FF0000"/>
                </a:solidFill>
                <a:latin typeface="Cambria"/>
              </a:rPr>
              <a:t>heard </a:t>
            </a:r>
            <a:r>
              <a:rPr lang="en-US" b="1" i="0" u="none" strike="noStrike" baseline="0" dirty="0">
                <a:solidFill>
                  <a:srgbClr val="4F81BD"/>
                </a:solidFill>
                <a:latin typeface="Cambria"/>
              </a:rPr>
              <a:t>him reading…</a:t>
            </a:r>
            <a:endParaRPr lang="en-US" b="1" i="0" u="none" strike="noStrike" baseline="0" dirty="0">
              <a:solidFill>
                <a:srgbClr val="4F81BD"/>
              </a:solidFill>
              <a:latin typeface="Times New Roman"/>
            </a:endParaRPr>
          </a:p>
        </p:txBody>
      </p:sp>
    </p:spTree>
    <p:extLst>
      <p:ext uri="{BB962C8B-B14F-4D97-AF65-F5344CB8AC3E}">
        <p14:creationId xmlns:p14="http://schemas.microsoft.com/office/powerpoint/2010/main" val="3089257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1" i="0" u="none" strike="noStrike" baseline="0">
                <a:solidFill>
                  <a:srgbClr val="365F91"/>
                </a:solidFill>
                <a:latin typeface="Cambria"/>
              </a:rPr>
              <a:t>"Do you understand what you are reading?"</a:t>
            </a:r>
          </a:p>
        </p:txBody>
      </p:sp>
      <p:sp>
        <p:nvSpPr>
          <p:cNvPr id="3" name="Text Placeholder 2"/>
          <p:cNvSpPr>
            <a:spLocks noGrp="1"/>
          </p:cNvSpPr>
          <p:nvPr>
            <p:ph type="body" idx="1"/>
          </p:nvPr>
        </p:nvSpPr>
        <p:spPr/>
        <p:txBody>
          <a:bodyPr>
            <a:normAutofit fontScale="85000" lnSpcReduction="10000"/>
          </a:bodyPr>
          <a:lstStyle/>
          <a:p>
            <a:pPr marR="0" lvl="0" rtl="0"/>
            <a:r>
              <a:rPr lang="en-US" b="1" i="0" u="none" strike="noStrike" baseline="0" dirty="0">
                <a:solidFill>
                  <a:srgbClr val="4F81BD"/>
                </a:solidFill>
                <a:latin typeface="Cambria"/>
              </a:rPr>
              <a:t>Eunuch had a legitimate problem</a:t>
            </a:r>
          </a:p>
          <a:p>
            <a:pPr marR="0" lvl="1" rtl="0"/>
            <a:r>
              <a:rPr lang="en-US" b="1" i="0" u="none" strike="noStrike" baseline="0" dirty="0">
                <a:solidFill>
                  <a:srgbClr val="4F81BD"/>
                </a:solidFill>
                <a:latin typeface="Cambria"/>
              </a:rPr>
              <a:t>2 Corinthians 3:14</a:t>
            </a:r>
          </a:p>
          <a:p>
            <a:pPr marR="0" lvl="1" rtl="0"/>
            <a:r>
              <a:rPr lang="en-US" b="1" dirty="0">
                <a:solidFill>
                  <a:srgbClr val="4F81BD"/>
                </a:solidFill>
                <a:latin typeface="Cambria"/>
              </a:rPr>
              <a:t>Acts 8:35  Phillip remedied problem</a:t>
            </a:r>
            <a:endParaRPr lang="en-US" b="1" i="0" u="none" strike="noStrike" baseline="0" dirty="0">
              <a:solidFill>
                <a:srgbClr val="4F81BD"/>
              </a:solidFill>
              <a:latin typeface="Cambria"/>
            </a:endParaRPr>
          </a:p>
          <a:p>
            <a:r>
              <a:rPr lang="en-US" b="1" i="0" u="none" strike="noStrike" baseline="0" dirty="0">
                <a:solidFill>
                  <a:srgbClr val="4F81BD"/>
                </a:solidFill>
                <a:latin typeface="Cambria"/>
              </a:rPr>
              <a:t>Do we have a legitimate problem?</a:t>
            </a:r>
          </a:p>
          <a:p>
            <a:pPr marR="0" lvl="1" rtl="0"/>
            <a:r>
              <a:rPr lang="en-US" b="1" i="0" u="none" strike="noStrike" baseline="0" dirty="0">
                <a:solidFill>
                  <a:srgbClr val="4F81BD"/>
                </a:solidFill>
                <a:latin typeface="Cambria"/>
              </a:rPr>
              <a:t>It is commanded! </a:t>
            </a:r>
          </a:p>
          <a:p>
            <a:pPr marR="0" lvl="2" rtl="0"/>
            <a:r>
              <a:rPr lang="en-US" b="1" i="1" u="none" strike="noStrike" baseline="0" dirty="0">
                <a:solidFill>
                  <a:srgbClr val="4F81BD"/>
                </a:solidFill>
                <a:latin typeface="Cambria"/>
              </a:rPr>
              <a:t>Ephesians 3:4, Ephesians 5:17, Matt 15:10</a:t>
            </a:r>
          </a:p>
          <a:p>
            <a:pPr lvl="1"/>
            <a:r>
              <a:rPr lang="en-US" b="1" i="0" u="none" strike="noStrike" baseline="0" dirty="0">
                <a:solidFill>
                  <a:srgbClr val="4F81BD"/>
                </a:solidFill>
                <a:latin typeface="Cambria"/>
              </a:rPr>
              <a:t>Paul prayed for it</a:t>
            </a:r>
          </a:p>
          <a:p>
            <a:pPr marR="0" lvl="2" rtl="0"/>
            <a:r>
              <a:rPr lang="en-US" b="1" i="1" u="none" strike="noStrike" baseline="0" dirty="0">
                <a:solidFill>
                  <a:srgbClr val="4F81BD"/>
                </a:solidFill>
                <a:latin typeface="Cambria"/>
              </a:rPr>
              <a:t>Col 1:9  </a:t>
            </a:r>
            <a:endParaRPr lang="en-US" b="1" i="0" u="none" strike="noStrike" baseline="0" dirty="0">
              <a:solidFill>
                <a:srgbClr val="4F81BD"/>
              </a:solidFill>
              <a:latin typeface="Cambria"/>
            </a:endParaRPr>
          </a:p>
          <a:p>
            <a:pPr marR="0" lvl="1" rtl="0"/>
            <a:r>
              <a:rPr lang="en-US" b="1" i="0" u="none" strike="noStrike" baseline="0" dirty="0">
                <a:solidFill>
                  <a:srgbClr val="4F81BD"/>
                </a:solidFill>
                <a:latin typeface="Cambria"/>
              </a:rPr>
              <a:t>No </a:t>
            </a:r>
            <a:r>
              <a:rPr lang="en-US" b="1" i="0" u="none" strike="noStrike" baseline="0" dirty="0">
                <a:solidFill>
                  <a:srgbClr val="FF0000"/>
                </a:solidFill>
                <a:latin typeface="Cambria"/>
              </a:rPr>
              <a:t>legitimate</a:t>
            </a:r>
            <a:r>
              <a:rPr lang="en-US" b="1" i="0" u="none" strike="noStrike" baseline="0" dirty="0">
                <a:solidFill>
                  <a:srgbClr val="4F81BD"/>
                </a:solidFill>
                <a:latin typeface="Cambria"/>
              </a:rPr>
              <a:t> problem</a:t>
            </a:r>
          </a:p>
          <a:p>
            <a:r>
              <a:rPr lang="en-US" b="1" i="1" u="none" strike="noStrike" baseline="0" dirty="0">
                <a:solidFill>
                  <a:srgbClr val="4F81BD"/>
                </a:solidFill>
                <a:latin typeface="Cambria"/>
              </a:rPr>
              <a:t>John 8:43 Why do you </a:t>
            </a:r>
            <a:r>
              <a:rPr lang="en-US" b="1" i="1" u="none" strike="noStrike" baseline="0" dirty="0">
                <a:solidFill>
                  <a:srgbClr val="FF0000"/>
                </a:solidFill>
                <a:latin typeface="Cambria"/>
              </a:rPr>
              <a:t>not</a:t>
            </a:r>
            <a:r>
              <a:rPr lang="en-US" b="1" i="1" u="none" strike="noStrike" baseline="0" dirty="0">
                <a:solidFill>
                  <a:srgbClr val="4F81BD"/>
                </a:solidFill>
                <a:latin typeface="Cambria"/>
              </a:rPr>
              <a:t> </a:t>
            </a:r>
            <a:r>
              <a:rPr lang="en-US" b="1" i="1" u="none" strike="noStrike" baseline="0" dirty="0">
                <a:solidFill>
                  <a:srgbClr val="FF0000"/>
                </a:solidFill>
                <a:latin typeface="Cambria"/>
              </a:rPr>
              <a:t>understand </a:t>
            </a:r>
            <a:r>
              <a:rPr lang="en-US" b="1" i="1" u="none" strike="noStrike" baseline="0" dirty="0">
                <a:solidFill>
                  <a:srgbClr val="4F81BD"/>
                </a:solidFill>
                <a:latin typeface="Cambria"/>
              </a:rPr>
              <a:t>My speech? Because you are </a:t>
            </a:r>
            <a:r>
              <a:rPr lang="en-US" b="1" i="1" u="none" strike="noStrike" baseline="0" dirty="0">
                <a:solidFill>
                  <a:srgbClr val="FF0000"/>
                </a:solidFill>
                <a:latin typeface="Cambria"/>
              </a:rPr>
              <a:t>not able to listen </a:t>
            </a:r>
            <a:r>
              <a:rPr lang="en-US" b="1" i="1" u="none" strike="noStrike" baseline="0" dirty="0">
                <a:solidFill>
                  <a:srgbClr val="4F81BD"/>
                </a:solidFill>
                <a:latin typeface="Cambria"/>
              </a:rPr>
              <a:t>to My word. </a:t>
            </a:r>
          </a:p>
        </p:txBody>
      </p:sp>
    </p:spTree>
    <p:extLst>
      <p:ext uri="{BB962C8B-B14F-4D97-AF65-F5344CB8AC3E}">
        <p14:creationId xmlns:p14="http://schemas.microsoft.com/office/powerpoint/2010/main" val="365349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1" i="0" u="none" strike="noStrike" baseline="0">
                <a:solidFill>
                  <a:srgbClr val="365F91"/>
                </a:solidFill>
                <a:latin typeface="Cambria"/>
              </a:rPr>
              <a:t>"How can I, unless someone guides me?"</a:t>
            </a:r>
          </a:p>
        </p:txBody>
      </p:sp>
      <p:sp>
        <p:nvSpPr>
          <p:cNvPr id="3" name="Text Placeholder 2"/>
          <p:cNvSpPr>
            <a:spLocks noGrp="1"/>
          </p:cNvSpPr>
          <p:nvPr>
            <p:ph type="body" idx="1"/>
          </p:nvPr>
        </p:nvSpPr>
        <p:spPr/>
        <p:txBody>
          <a:bodyPr>
            <a:normAutofit fontScale="92500" lnSpcReduction="20000"/>
          </a:bodyPr>
          <a:lstStyle/>
          <a:p>
            <a:pPr marR="0" lvl="0" rtl="0"/>
            <a:r>
              <a:rPr lang="en-US" b="1" i="0" u="none" strike="noStrike" baseline="0" dirty="0">
                <a:solidFill>
                  <a:srgbClr val="4F81BD"/>
                </a:solidFill>
                <a:latin typeface="Cambria"/>
              </a:rPr>
              <a:t>The Apostles initially had the same problem as the Eunuch</a:t>
            </a:r>
          </a:p>
          <a:p>
            <a:pPr marR="0" lvl="1" rtl="0"/>
            <a:r>
              <a:rPr lang="en-US" b="1" i="0" u="none" strike="noStrike" baseline="0" dirty="0">
                <a:solidFill>
                  <a:srgbClr val="4F81BD"/>
                </a:solidFill>
                <a:latin typeface="Cambria"/>
              </a:rPr>
              <a:t>John 12:16</a:t>
            </a:r>
          </a:p>
          <a:p>
            <a:pPr marR="0" lvl="1" rtl="0"/>
            <a:r>
              <a:rPr lang="en-US" b="1" i="0" u="none" strike="noStrike" baseline="0" dirty="0">
                <a:solidFill>
                  <a:srgbClr val="4F81BD"/>
                </a:solidFill>
                <a:latin typeface="Cambria"/>
              </a:rPr>
              <a:t>John 13:17 </a:t>
            </a:r>
          </a:p>
          <a:p>
            <a:pPr marR="0" lvl="0" rtl="0"/>
            <a:r>
              <a:rPr lang="en-US" b="1" i="0" u="none" strike="noStrike" baseline="0" dirty="0">
                <a:solidFill>
                  <a:srgbClr val="4F81BD"/>
                </a:solidFill>
                <a:latin typeface="Cambria"/>
              </a:rPr>
              <a:t>The New Testament was never “veiled”</a:t>
            </a:r>
          </a:p>
          <a:p>
            <a:pPr marR="0" lvl="1" rtl="0"/>
            <a:r>
              <a:rPr lang="en-US" b="1" i="0" u="none" strike="noStrike" baseline="0" dirty="0">
                <a:solidFill>
                  <a:srgbClr val="4F81BD"/>
                </a:solidFill>
                <a:latin typeface="Cambria"/>
              </a:rPr>
              <a:t>Luke 24:44-45</a:t>
            </a:r>
          </a:p>
          <a:p>
            <a:pPr marR="0" lvl="1" rtl="0"/>
            <a:r>
              <a:rPr lang="en-US" b="1" i="0" u="none" strike="noStrike" baseline="0" dirty="0">
                <a:solidFill>
                  <a:srgbClr val="4F81BD"/>
                </a:solidFill>
                <a:latin typeface="Cambria"/>
              </a:rPr>
              <a:t>Acts 17:11</a:t>
            </a:r>
          </a:p>
          <a:p>
            <a:r>
              <a:rPr lang="en-US" b="1" i="0" u="none" strike="noStrike" baseline="0" dirty="0">
                <a:solidFill>
                  <a:srgbClr val="4F81BD"/>
                </a:solidFill>
                <a:latin typeface="Cambria"/>
              </a:rPr>
              <a:t>Warnings about “someone to guide”</a:t>
            </a:r>
          </a:p>
          <a:p>
            <a:pPr lvl="1"/>
            <a:r>
              <a:rPr lang="en-US" b="1" i="1" u="none" strike="noStrike" baseline="0" dirty="0">
                <a:solidFill>
                  <a:srgbClr val="4F81BD"/>
                </a:solidFill>
                <a:latin typeface="Cambria"/>
              </a:rPr>
              <a:t>Luke 6:39 </a:t>
            </a:r>
          </a:p>
          <a:p>
            <a:pPr lvl="1"/>
            <a:r>
              <a:rPr lang="en-US" b="1" i="1" u="none" strike="noStrike" baseline="0" dirty="0">
                <a:solidFill>
                  <a:srgbClr val="4F81BD"/>
                </a:solidFill>
                <a:latin typeface="Cambria"/>
              </a:rPr>
              <a:t>2 Peter 3:14-17</a:t>
            </a:r>
          </a:p>
        </p:txBody>
      </p:sp>
    </p:spTree>
    <p:extLst>
      <p:ext uri="{BB962C8B-B14F-4D97-AF65-F5344CB8AC3E}">
        <p14:creationId xmlns:p14="http://schemas.microsoft.com/office/powerpoint/2010/main" val="53245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1" i="0" u="none" strike="noStrike" baseline="0">
                <a:solidFill>
                  <a:srgbClr val="365F91"/>
                </a:solidFill>
                <a:latin typeface="Cambria"/>
              </a:rPr>
              <a:t>  Key elements to Understanding</a:t>
            </a:r>
            <a:endParaRPr lang="en-US" b="1" i="0" u="none" strike="noStrike" baseline="0">
              <a:solidFill>
                <a:srgbClr val="365F91"/>
              </a:solidFill>
              <a:latin typeface="Times New Roman"/>
            </a:endParaRPr>
          </a:p>
        </p:txBody>
      </p:sp>
      <p:sp>
        <p:nvSpPr>
          <p:cNvPr id="3" name="Text Placeholder 2"/>
          <p:cNvSpPr>
            <a:spLocks noGrp="1"/>
          </p:cNvSpPr>
          <p:nvPr>
            <p:ph type="body" idx="1"/>
          </p:nvPr>
        </p:nvSpPr>
        <p:spPr>
          <a:xfrm>
            <a:off x="381000" y="1371600"/>
            <a:ext cx="8229600" cy="4525963"/>
          </a:xfrm>
        </p:spPr>
        <p:txBody>
          <a:bodyPr>
            <a:noAutofit/>
          </a:bodyPr>
          <a:lstStyle/>
          <a:p>
            <a:pPr lvl="0"/>
            <a:r>
              <a:rPr lang="en-US" b="1" i="0" u="none" strike="noStrike" baseline="0" dirty="0">
                <a:solidFill>
                  <a:srgbClr val="4F81BD"/>
                </a:solidFill>
                <a:latin typeface="Cambria"/>
              </a:rPr>
              <a:t>Rightly Dividing 2 Tim 2:15 </a:t>
            </a:r>
          </a:p>
          <a:p>
            <a:pPr marR="0" lvl="0" rtl="0"/>
            <a:r>
              <a:rPr lang="en-US" b="1" i="0" u="none" strike="noStrike" baseline="0" dirty="0">
                <a:solidFill>
                  <a:srgbClr val="4F81BD"/>
                </a:solidFill>
                <a:latin typeface="Cambria"/>
              </a:rPr>
              <a:t>What is to be divided?</a:t>
            </a:r>
          </a:p>
          <a:p>
            <a:pPr lvl="1"/>
            <a:r>
              <a:rPr lang="en-US" b="1" dirty="0">
                <a:solidFill>
                  <a:srgbClr val="4F81BD"/>
                </a:solidFill>
                <a:latin typeface="Cambria"/>
              </a:rPr>
              <a:t>Matt 26:17-20, Jn. 14:26, Jn. 16:13</a:t>
            </a:r>
          </a:p>
          <a:p>
            <a:pPr lvl="1"/>
            <a:r>
              <a:rPr lang="en-US" b="1" i="0" u="none" strike="noStrike" baseline="0" dirty="0">
                <a:solidFill>
                  <a:srgbClr val="4F81BD"/>
                </a:solidFill>
                <a:latin typeface="Cambria"/>
              </a:rPr>
              <a:t>Jude 3 (65-80 AD) James 1:25 (45-60 AD) </a:t>
            </a:r>
          </a:p>
          <a:p>
            <a:pPr lvl="1"/>
            <a:r>
              <a:rPr lang="en-US" b="1" i="0" u="none" strike="noStrike" baseline="0" dirty="0">
                <a:solidFill>
                  <a:srgbClr val="4F81BD"/>
                </a:solidFill>
                <a:latin typeface="Cambria"/>
              </a:rPr>
              <a:t>2 Peter 1:3 (64-67 AD)</a:t>
            </a:r>
          </a:p>
          <a:p>
            <a:r>
              <a:rPr lang="en-US" b="1" i="0" u="none" strike="noStrike" baseline="0" dirty="0">
                <a:solidFill>
                  <a:srgbClr val="4F81BD"/>
                </a:solidFill>
                <a:latin typeface="Cambria"/>
              </a:rPr>
              <a:t>Paul’s </a:t>
            </a:r>
            <a:r>
              <a:rPr lang="en-US" b="1" dirty="0">
                <a:solidFill>
                  <a:srgbClr val="4F81BD"/>
                </a:solidFill>
                <a:latin typeface="Cambria"/>
              </a:rPr>
              <a:t>Body </a:t>
            </a:r>
            <a:r>
              <a:rPr lang="en-US" b="1" i="0" u="none" strike="noStrike" baseline="0" dirty="0">
                <a:solidFill>
                  <a:srgbClr val="4F81BD"/>
                </a:solidFill>
                <a:latin typeface="Cambria"/>
              </a:rPr>
              <a:t>illustration 1Cor 12</a:t>
            </a:r>
          </a:p>
          <a:p>
            <a:r>
              <a:rPr lang="en-US" b="1" dirty="0">
                <a:solidFill>
                  <a:srgbClr val="4F81BD"/>
                </a:solidFill>
                <a:latin typeface="Cambria"/>
              </a:rPr>
              <a:t>What is not to be Divided</a:t>
            </a:r>
          </a:p>
          <a:p>
            <a:pPr lvl="1"/>
            <a:r>
              <a:rPr lang="en-US" b="1" i="0" u="none" strike="noStrike" baseline="0" dirty="0">
                <a:solidFill>
                  <a:srgbClr val="4F81BD"/>
                </a:solidFill>
                <a:latin typeface="Cambria"/>
              </a:rPr>
              <a:t>Written After</a:t>
            </a:r>
            <a:r>
              <a:rPr lang="en-US" b="1" i="0" u="none" strike="noStrike" dirty="0">
                <a:solidFill>
                  <a:srgbClr val="4F81BD"/>
                </a:solidFill>
                <a:latin typeface="Cambria"/>
              </a:rPr>
              <a:t> – NOT </a:t>
            </a:r>
            <a:r>
              <a:rPr lang="en-US" b="1" i="0" u="none" strike="noStrike" dirty="0">
                <a:solidFill>
                  <a:srgbClr val="FF0000"/>
                </a:solidFill>
                <a:latin typeface="Cambria"/>
              </a:rPr>
              <a:t>Authoritative</a:t>
            </a:r>
            <a:endParaRPr lang="en-US" b="1" i="0" u="none" strike="noStrike" baseline="0" dirty="0">
              <a:solidFill>
                <a:srgbClr val="FF0000"/>
              </a:solidFill>
              <a:latin typeface="Cambria"/>
            </a:endParaRPr>
          </a:p>
          <a:p>
            <a:pPr lvl="1"/>
            <a:r>
              <a:rPr lang="en-US" b="1" dirty="0">
                <a:solidFill>
                  <a:srgbClr val="4F81BD"/>
                </a:solidFill>
                <a:latin typeface="Cambria"/>
              </a:rPr>
              <a:t>1 John 4:1 Test It</a:t>
            </a:r>
            <a:endParaRPr lang="en-US" b="1" i="0" u="none" strike="noStrike" baseline="0" dirty="0">
              <a:solidFill>
                <a:srgbClr val="4F81BD"/>
              </a:solidFill>
              <a:latin typeface="Cambria"/>
            </a:endParaRPr>
          </a:p>
        </p:txBody>
      </p:sp>
    </p:spTree>
    <p:extLst>
      <p:ext uri="{BB962C8B-B14F-4D97-AF65-F5344CB8AC3E}">
        <p14:creationId xmlns:p14="http://schemas.microsoft.com/office/powerpoint/2010/main" val="309400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1" i="0" u="none" strike="noStrike" baseline="0">
                <a:solidFill>
                  <a:srgbClr val="365F91"/>
                </a:solidFill>
                <a:latin typeface="Cambria"/>
              </a:rPr>
              <a:t>  Key elements to Understanding</a:t>
            </a:r>
            <a:endParaRPr lang="en-US" b="1" i="0" u="none" strike="noStrike" baseline="0">
              <a:solidFill>
                <a:srgbClr val="365F91"/>
              </a:solidFill>
              <a:latin typeface="Times New Roman"/>
            </a:endParaRPr>
          </a:p>
        </p:txBody>
      </p:sp>
      <p:sp>
        <p:nvSpPr>
          <p:cNvPr id="3" name="Text Placeholder 2"/>
          <p:cNvSpPr>
            <a:spLocks noGrp="1"/>
          </p:cNvSpPr>
          <p:nvPr>
            <p:ph type="body" idx="1"/>
          </p:nvPr>
        </p:nvSpPr>
        <p:spPr/>
        <p:txBody>
          <a:bodyPr>
            <a:noAutofit/>
          </a:bodyPr>
          <a:lstStyle/>
          <a:p>
            <a:pPr marR="0" lvl="0" rtl="0"/>
            <a:r>
              <a:rPr lang="en-US" sz="3600" b="1" i="0" u="none" strike="noStrike" baseline="0" dirty="0">
                <a:solidFill>
                  <a:srgbClr val="4F81BD"/>
                </a:solidFill>
                <a:latin typeface="Cambria"/>
              </a:rPr>
              <a:t>Belief in Inspiration -Greek Texts</a:t>
            </a:r>
          </a:p>
          <a:p>
            <a:pPr marR="0" lvl="1" rtl="0"/>
            <a:r>
              <a:rPr lang="en-US" b="1" i="0" u="none" strike="noStrike" baseline="0" dirty="0">
                <a:solidFill>
                  <a:srgbClr val="4F81BD"/>
                </a:solidFill>
                <a:latin typeface="Cambria"/>
              </a:rPr>
              <a:t>Verbal</a:t>
            </a:r>
          </a:p>
          <a:p>
            <a:pPr marR="0" lvl="1" rtl="0"/>
            <a:r>
              <a:rPr lang="en-US" b="1" i="0" u="none" strike="noStrike" baseline="0" dirty="0">
                <a:solidFill>
                  <a:srgbClr val="4F81BD"/>
                </a:solidFill>
                <a:latin typeface="Cambria"/>
              </a:rPr>
              <a:t>Sentence</a:t>
            </a:r>
          </a:p>
          <a:p>
            <a:pPr marR="0" lvl="1" rtl="0"/>
            <a:r>
              <a:rPr lang="en-US" b="1" i="0" u="none" strike="noStrike" baseline="0" dirty="0">
                <a:solidFill>
                  <a:srgbClr val="4F81BD"/>
                </a:solidFill>
                <a:latin typeface="Cambria"/>
              </a:rPr>
              <a:t>Paragraph</a:t>
            </a:r>
          </a:p>
          <a:p>
            <a:pPr marR="0" lvl="1" rtl="0"/>
            <a:r>
              <a:rPr lang="en-US" b="1" i="0" u="none" strike="noStrike" baseline="0" dirty="0">
                <a:solidFill>
                  <a:srgbClr val="4F81BD"/>
                </a:solidFill>
                <a:latin typeface="Cambria"/>
              </a:rPr>
              <a:t>Chapter/Book</a:t>
            </a:r>
          </a:p>
          <a:p>
            <a:pPr marR="0" lvl="1" rtl="0"/>
            <a:r>
              <a:rPr lang="en-US" b="1" i="0" u="none" strike="noStrike" baseline="0" dirty="0">
                <a:solidFill>
                  <a:srgbClr val="4F81BD"/>
                </a:solidFill>
                <a:latin typeface="Cambria"/>
              </a:rPr>
              <a:t>New Testament</a:t>
            </a:r>
          </a:p>
          <a:p>
            <a:pPr marR="0" lvl="0" rtl="0"/>
            <a:r>
              <a:rPr lang="en-US" sz="3600" b="1" i="0" u="none" strike="noStrike" baseline="0" dirty="0">
                <a:solidFill>
                  <a:srgbClr val="4F81BD"/>
                </a:solidFill>
                <a:latin typeface="Cambria"/>
              </a:rPr>
              <a:t>Substitute definition for word</a:t>
            </a:r>
          </a:p>
          <a:p>
            <a:pPr marR="0" lvl="0" rtl="0"/>
            <a:r>
              <a:rPr lang="en-US" sz="3600" b="1" i="0" u="none" strike="noStrike" baseline="0" dirty="0">
                <a:solidFill>
                  <a:srgbClr val="4F81BD"/>
                </a:solidFill>
                <a:latin typeface="Cambria"/>
              </a:rPr>
              <a:t>Pay attention to tense of verbs </a:t>
            </a:r>
          </a:p>
        </p:txBody>
      </p:sp>
    </p:spTree>
    <p:extLst>
      <p:ext uri="{BB962C8B-B14F-4D97-AF65-F5344CB8AC3E}">
        <p14:creationId xmlns:p14="http://schemas.microsoft.com/office/powerpoint/2010/main" val="3062570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0" u="none" strike="noStrike" baseline="0" dirty="0">
                <a:solidFill>
                  <a:srgbClr val="365F91"/>
                </a:solidFill>
                <a:latin typeface="Cambria"/>
              </a:rPr>
              <a:t>Conclusion</a:t>
            </a:r>
          </a:p>
        </p:txBody>
      </p:sp>
      <p:sp>
        <p:nvSpPr>
          <p:cNvPr id="3" name="Text Placeholder 2"/>
          <p:cNvSpPr>
            <a:spLocks noGrp="1"/>
          </p:cNvSpPr>
          <p:nvPr>
            <p:ph type="body" idx="1"/>
          </p:nvPr>
        </p:nvSpPr>
        <p:spPr>
          <a:xfrm>
            <a:off x="457200" y="1219200"/>
            <a:ext cx="8229600" cy="4525963"/>
          </a:xfrm>
        </p:spPr>
        <p:txBody>
          <a:bodyPr>
            <a:noAutofit/>
          </a:bodyPr>
          <a:lstStyle/>
          <a:p>
            <a:pPr marR="0" lvl="0" rtl="0"/>
            <a:r>
              <a:rPr lang="en-US" sz="3600" b="1" i="0" u="none" strike="noStrike" baseline="0" dirty="0">
                <a:solidFill>
                  <a:srgbClr val="4F81BD"/>
                </a:solidFill>
                <a:latin typeface="Cambria"/>
              </a:rPr>
              <a:t>Luke 10:25-27 …What shall I do to inherit eternal life?</a:t>
            </a:r>
          </a:p>
          <a:p>
            <a:pPr marR="0" lvl="1" rtl="0"/>
            <a:r>
              <a:rPr lang="en-US" sz="3200" b="1" i="0" u="none" strike="noStrike" baseline="0" dirty="0">
                <a:solidFill>
                  <a:srgbClr val="4F81BD"/>
                </a:solidFill>
                <a:latin typeface="Cambria"/>
              </a:rPr>
              <a:t>Hear</a:t>
            </a:r>
          </a:p>
          <a:p>
            <a:pPr marR="0" lvl="1" rtl="0"/>
            <a:r>
              <a:rPr lang="en-US" sz="3200" b="1" i="0" u="none" strike="noStrike" baseline="0" dirty="0">
                <a:solidFill>
                  <a:srgbClr val="4F81BD"/>
                </a:solidFill>
                <a:latin typeface="Cambria"/>
              </a:rPr>
              <a:t>Believe</a:t>
            </a:r>
          </a:p>
          <a:p>
            <a:pPr marR="0" lvl="1" rtl="0"/>
            <a:r>
              <a:rPr lang="en-US" sz="3200" b="1" i="0" u="none" strike="noStrike" baseline="0" dirty="0">
                <a:solidFill>
                  <a:srgbClr val="4F81BD"/>
                </a:solidFill>
                <a:latin typeface="Cambria"/>
              </a:rPr>
              <a:t>Repent</a:t>
            </a:r>
          </a:p>
          <a:p>
            <a:pPr marR="0" lvl="1" rtl="0"/>
            <a:r>
              <a:rPr lang="en-US" sz="3200" b="1" i="0" u="none" strike="noStrike" baseline="0" dirty="0">
                <a:solidFill>
                  <a:srgbClr val="4F81BD"/>
                </a:solidFill>
                <a:latin typeface="Cambria"/>
              </a:rPr>
              <a:t>Confess </a:t>
            </a:r>
          </a:p>
          <a:p>
            <a:pPr marR="0" lvl="1" rtl="0"/>
            <a:r>
              <a:rPr lang="en-US" sz="3200" b="1" i="0" u="none" strike="noStrike" baseline="0" dirty="0">
                <a:solidFill>
                  <a:srgbClr val="4F81BD"/>
                </a:solidFill>
                <a:latin typeface="Cambria"/>
              </a:rPr>
              <a:t>Baptism</a:t>
            </a:r>
          </a:p>
          <a:p>
            <a:pPr marR="0" lvl="1" rtl="0"/>
            <a:r>
              <a:rPr lang="en-US" sz="3200" b="1" i="0" u="none" strike="noStrike" baseline="0" dirty="0">
                <a:solidFill>
                  <a:srgbClr val="4F81BD"/>
                </a:solidFill>
                <a:latin typeface="Cambria"/>
              </a:rPr>
              <a:t>On Way rejoicing</a:t>
            </a:r>
          </a:p>
        </p:txBody>
      </p:sp>
    </p:spTree>
    <p:extLst>
      <p:ext uri="{BB962C8B-B14F-4D97-AF65-F5344CB8AC3E}">
        <p14:creationId xmlns:p14="http://schemas.microsoft.com/office/powerpoint/2010/main" val="330337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200</TotalTime>
  <Words>349</Words>
  <Application>Microsoft Office PowerPoint</Application>
  <PresentationFormat>On-screen Show (4:3)</PresentationFormat>
  <Paragraphs>56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Cambria</vt:lpstr>
      <vt:lpstr>Times New Roman</vt:lpstr>
      <vt:lpstr>Office Theme</vt:lpstr>
      <vt:lpstr>PowerPoint Presentation</vt:lpstr>
      <vt:lpstr>Acts 8:26-31</vt:lpstr>
      <vt:lpstr>"Do you understand what you are reading?"</vt:lpstr>
      <vt:lpstr>"How can I, unless someone guides me?"</vt:lpstr>
      <vt:lpstr>  Key elements to Understanding</vt:lpstr>
      <vt:lpstr>  Key elements to Understanding</vt:lpstr>
      <vt:lpstr>Conclusion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Becky</dc:creator>
  <cp:lastModifiedBy>Michael Hepner</cp:lastModifiedBy>
  <cp:revision>24</cp:revision>
  <dcterms:created xsi:type="dcterms:W3CDTF">2018-07-28T16:14:10Z</dcterms:created>
  <dcterms:modified xsi:type="dcterms:W3CDTF">2018-07-29T20:58:26Z</dcterms:modified>
</cp:coreProperties>
</file>