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52"/>
  </p:notesMasterIdLst>
  <p:sldIdLst>
    <p:sldId id="5319" r:id="rId4"/>
    <p:sldId id="256"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57" r:id="rId19"/>
    <p:sldId id="278" r:id="rId20"/>
    <p:sldId id="279" r:id="rId21"/>
    <p:sldId id="280" r:id="rId22"/>
    <p:sldId id="281" r:id="rId23"/>
    <p:sldId id="282" r:id="rId24"/>
    <p:sldId id="283" r:id="rId25"/>
    <p:sldId id="287" r:id="rId26"/>
    <p:sldId id="290" r:id="rId27"/>
    <p:sldId id="284" r:id="rId28"/>
    <p:sldId id="291" r:id="rId29"/>
    <p:sldId id="285" r:id="rId30"/>
    <p:sldId id="296" r:id="rId31"/>
    <p:sldId id="298" r:id="rId32"/>
    <p:sldId id="299" r:id="rId33"/>
    <p:sldId id="300" r:id="rId34"/>
    <p:sldId id="301" r:id="rId35"/>
    <p:sldId id="303" r:id="rId36"/>
    <p:sldId id="304" r:id="rId37"/>
    <p:sldId id="5277" r:id="rId38"/>
    <p:sldId id="5158" r:id="rId39"/>
    <p:sldId id="5161" r:id="rId40"/>
    <p:sldId id="5278" r:id="rId41"/>
    <p:sldId id="5279" r:id="rId42"/>
    <p:sldId id="5280" r:id="rId43"/>
    <p:sldId id="5281" r:id="rId44"/>
    <p:sldId id="5282" r:id="rId45"/>
    <p:sldId id="5283" r:id="rId46"/>
    <p:sldId id="5284" r:id="rId47"/>
    <p:sldId id="5285" r:id="rId48"/>
    <p:sldId id="5286" r:id="rId49"/>
    <p:sldId id="5287" r:id="rId50"/>
    <p:sldId id="5320" r:id="rId51"/>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7"/>
    <p:restoredTop sz="94660"/>
  </p:normalViewPr>
  <p:slideViewPr>
    <p:cSldViewPr>
      <p:cViewPr varScale="1">
        <p:scale>
          <a:sx n="187" d="100"/>
          <a:sy n="187" d="100"/>
        </p:scale>
        <p:origin x="256" y="184"/>
      </p:cViewPr>
      <p:guideLst>
        <p:guide orient="horz" pos="1620"/>
        <p:guide pos="2160"/>
      </p:guideLst>
    </p:cSldViewPr>
  </p:slideViewPr>
  <p:notesTextViewPr>
    <p:cViewPr>
      <p:scale>
        <a:sx n="3" d="2"/>
        <a:sy n="3" d="2"/>
      </p:scale>
      <p:origin x="0" y="0"/>
    </p:cViewPr>
  </p:notesTextViewPr>
  <p:sorterViewPr>
    <p:cViewPr varScale="1">
      <p:scale>
        <a:sx n="1" d="1"/>
        <a:sy n="1" d="1"/>
      </p:scale>
      <p:origin x="0" y="-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57AD7-851F-F74B-95DB-58F8E547F8C0}" type="datetimeFigureOut">
              <a:rPr lang="en-US" smtClean="0"/>
              <a:t>6/30/2018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537F7-CAFB-1046-9608-C98618E1B24A}" type="slidenum">
              <a:rPr lang="en-US" smtClean="0"/>
              <a:t>‹#›</a:t>
            </a:fld>
            <a:endParaRPr lang="en-US"/>
          </a:p>
        </p:txBody>
      </p:sp>
    </p:spTree>
    <p:extLst>
      <p:ext uri="{BB962C8B-B14F-4D97-AF65-F5344CB8AC3E}">
        <p14:creationId xmlns:p14="http://schemas.microsoft.com/office/powerpoint/2010/main" val="100488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a:t>
            </a:fld>
            <a:endParaRPr lang="en-US"/>
          </a:p>
        </p:txBody>
      </p:sp>
    </p:spTree>
    <p:extLst>
      <p:ext uri="{BB962C8B-B14F-4D97-AF65-F5344CB8AC3E}">
        <p14:creationId xmlns:p14="http://schemas.microsoft.com/office/powerpoint/2010/main" val="412724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10</a:t>
            </a:fld>
            <a:endParaRPr lang="en-US"/>
          </a:p>
        </p:txBody>
      </p:sp>
    </p:spTree>
    <p:extLst>
      <p:ext uri="{BB962C8B-B14F-4D97-AF65-F5344CB8AC3E}">
        <p14:creationId xmlns:p14="http://schemas.microsoft.com/office/powerpoint/2010/main" val="318194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11</a:t>
            </a:fld>
            <a:endParaRPr lang="en-US"/>
          </a:p>
        </p:txBody>
      </p:sp>
    </p:spTree>
    <p:extLst>
      <p:ext uri="{BB962C8B-B14F-4D97-AF65-F5344CB8AC3E}">
        <p14:creationId xmlns:p14="http://schemas.microsoft.com/office/powerpoint/2010/main" val="66610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12</a:t>
            </a:fld>
            <a:endParaRPr lang="en-US"/>
          </a:p>
        </p:txBody>
      </p:sp>
    </p:spTree>
    <p:extLst>
      <p:ext uri="{BB962C8B-B14F-4D97-AF65-F5344CB8AC3E}">
        <p14:creationId xmlns:p14="http://schemas.microsoft.com/office/powerpoint/2010/main" val="45071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13</a:t>
            </a:fld>
            <a:endParaRPr lang="en-US"/>
          </a:p>
        </p:txBody>
      </p:sp>
    </p:spTree>
    <p:extLst>
      <p:ext uri="{BB962C8B-B14F-4D97-AF65-F5344CB8AC3E}">
        <p14:creationId xmlns:p14="http://schemas.microsoft.com/office/powerpoint/2010/main" val="222699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14</a:t>
            </a:fld>
            <a:endParaRPr lang="en-US"/>
          </a:p>
        </p:txBody>
      </p:sp>
    </p:spTree>
    <p:extLst>
      <p:ext uri="{BB962C8B-B14F-4D97-AF65-F5344CB8AC3E}">
        <p14:creationId xmlns:p14="http://schemas.microsoft.com/office/powerpoint/2010/main" val="381898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15</a:t>
            </a:fld>
            <a:endParaRPr lang="en-US"/>
          </a:p>
        </p:txBody>
      </p:sp>
    </p:spTree>
    <p:extLst>
      <p:ext uri="{BB962C8B-B14F-4D97-AF65-F5344CB8AC3E}">
        <p14:creationId xmlns:p14="http://schemas.microsoft.com/office/powerpoint/2010/main" val="100140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16</a:t>
            </a:fld>
            <a:endParaRPr lang="en-US"/>
          </a:p>
        </p:txBody>
      </p:sp>
    </p:spTree>
    <p:extLst>
      <p:ext uri="{BB962C8B-B14F-4D97-AF65-F5344CB8AC3E}">
        <p14:creationId xmlns:p14="http://schemas.microsoft.com/office/powerpoint/2010/main" val="399895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17</a:t>
            </a:fld>
            <a:endParaRPr lang="en-US"/>
          </a:p>
        </p:txBody>
      </p:sp>
    </p:spTree>
    <p:extLst>
      <p:ext uri="{BB962C8B-B14F-4D97-AF65-F5344CB8AC3E}">
        <p14:creationId xmlns:p14="http://schemas.microsoft.com/office/powerpoint/2010/main" val="187904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18</a:t>
            </a:fld>
            <a:endParaRPr lang="en-US"/>
          </a:p>
        </p:txBody>
      </p:sp>
    </p:spTree>
    <p:extLst>
      <p:ext uri="{BB962C8B-B14F-4D97-AF65-F5344CB8AC3E}">
        <p14:creationId xmlns:p14="http://schemas.microsoft.com/office/powerpoint/2010/main" val="2756266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19</a:t>
            </a:fld>
            <a:endParaRPr lang="en-US"/>
          </a:p>
        </p:txBody>
      </p:sp>
    </p:spTree>
    <p:extLst>
      <p:ext uri="{BB962C8B-B14F-4D97-AF65-F5344CB8AC3E}">
        <p14:creationId xmlns:p14="http://schemas.microsoft.com/office/powerpoint/2010/main" val="280785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a:t>
            </a:fld>
            <a:endParaRPr lang="en-US"/>
          </a:p>
        </p:txBody>
      </p:sp>
    </p:spTree>
    <p:extLst>
      <p:ext uri="{BB962C8B-B14F-4D97-AF65-F5344CB8AC3E}">
        <p14:creationId xmlns:p14="http://schemas.microsoft.com/office/powerpoint/2010/main" val="138701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20</a:t>
            </a:fld>
            <a:endParaRPr lang="en-US"/>
          </a:p>
        </p:txBody>
      </p:sp>
    </p:spTree>
    <p:extLst>
      <p:ext uri="{BB962C8B-B14F-4D97-AF65-F5344CB8AC3E}">
        <p14:creationId xmlns:p14="http://schemas.microsoft.com/office/powerpoint/2010/main" val="285038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21</a:t>
            </a:fld>
            <a:endParaRPr lang="en-US"/>
          </a:p>
        </p:txBody>
      </p:sp>
    </p:spTree>
    <p:extLst>
      <p:ext uri="{BB962C8B-B14F-4D97-AF65-F5344CB8AC3E}">
        <p14:creationId xmlns:p14="http://schemas.microsoft.com/office/powerpoint/2010/main" val="346887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22</a:t>
            </a:fld>
            <a:endParaRPr lang="en-US"/>
          </a:p>
        </p:txBody>
      </p:sp>
    </p:spTree>
    <p:extLst>
      <p:ext uri="{BB962C8B-B14F-4D97-AF65-F5344CB8AC3E}">
        <p14:creationId xmlns:p14="http://schemas.microsoft.com/office/powerpoint/2010/main" val="2124799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23</a:t>
            </a:fld>
            <a:endParaRPr lang="en-US"/>
          </a:p>
        </p:txBody>
      </p:sp>
    </p:spTree>
    <p:extLst>
      <p:ext uri="{BB962C8B-B14F-4D97-AF65-F5344CB8AC3E}">
        <p14:creationId xmlns:p14="http://schemas.microsoft.com/office/powerpoint/2010/main" val="187485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24</a:t>
            </a:fld>
            <a:endParaRPr lang="en-US"/>
          </a:p>
        </p:txBody>
      </p:sp>
    </p:spTree>
    <p:extLst>
      <p:ext uri="{BB962C8B-B14F-4D97-AF65-F5344CB8AC3E}">
        <p14:creationId xmlns:p14="http://schemas.microsoft.com/office/powerpoint/2010/main" val="215356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25</a:t>
            </a:fld>
            <a:endParaRPr lang="en-US"/>
          </a:p>
        </p:txBody>
      </p:sp>
    </p:spTree>
    <p:extLst>
      <p:ext uri="{BB962C8B-B14F-4D97-AF65-F5344CB8AC3E}">
        <p14:creationId xmlns:p14="http://schemas.microsoft.com/office/powerpoint/2010/main" val="222706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26</a:t>
            </a:fld>
            <a:endParaRPr lang="en-US"/>
          </a:p>
        </p:txBody>
      </p:sp>
    </p:spTree>
    <p:extLst>
      <p:ext uri="{BB962C8B-B14F-4D97-AF65-F5344CB8AC3E}">
        <p14:creationId xmlns:p14="http://schemas.microsoft.com/office/powerpoint/2010/main" val="68676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27</a:t>
            </a:fld>
            <a:endParaRPr lang="en-US"/>
          </a:p>
        </p:txBody>
      </p:sp>
    </p:spTree>
    <p:extLst>
      <p:ext uri="{BB962C8B-B14F-4D97-AF65-F5344CB8AC3E}">
        <p14:creationId xmlns:p14="http://schemas.microsoft.com/office/powerpoint/2010/main" val="256367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28</a:t>
            </a:fld>
            <a:endParaRPr lang="en-US"/>
          </a:p>
        </p:txBody>
      </p:sp>
    </p:spTree>
    <p:extLst>
      <p:ext uri="{BB962C8B-B14F-4D97-AF65-F5344CB8AC3E}">
        <p14:creationId xmlns:p14="http://schemas.microsoft.com/office/powerpoint/2010/main" val="1598057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29</a:t>
            </a:fld>
            <a:endParaRPr lang="en-US"/>
          </a:p>
        </p:txBody>
      </p:sp>
    </p:spTree>
    <p:extLst>
      <p:ext uri="{BB962C8B-B14F-4D97-AF65-F5344CB8AC3E}">
        <p14:creationId xmlns:p14="http://schemas.microsoft.com/office/powerpoint/2010/main" val="279995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a:t>
            </a:fld>
            <a:endParaRPr lang="en-US"/>
          </a:p>
        </p:txBody>
      </p:sp>
    </p:spTree>
    <p:extLst>
      <p:ext uri="{BB962C8B-B14F-4D97-AF65-F5344CB8AC3E}">
        <p14:creationId xmlns:p14="http://schemas.microsoft.com/office/powerpoint/2010/main" val="214626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30</a:t>
            </a:fld>
            <a:endParaRPr lang="en-US"/>
          </a:p>
        </p:txBody>
      </p:sp>
    </p:spTree>
    <p:extLst>
      <p:ext uri="{BB962C8B-B14F-4D97-AF65-F5344CB8AC3E}">
        <p14:creationId xmlns:p14="http://schemas.microsoft.com/office/powerpoint/2010/main" val="336720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31</a:t>
            </a:fld>
            <a:endParaRPr lang="en-US"/>
          </a:p>
        </p:txBody>
      </p:sp>
    </p:spTree>
    <p:extLst>
      <p:ext uri="{BB962C8B-B14F-4D97-AF65-F5344CB8AC3E}">
        <p14:creationId xmlns:p14="http://schemas.microsoft.com/office/powerpoint/2010/main" val="1006124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32</a:t>
            </a:fld>
            <a:endParaRPr lang="en-US"/>
          </a:p>
        </p:txBody>
      </p:sp>
    </p:spTree>
    <p:extLst>
      <p:ext uri="{BB962C8B-B14F-4D97-AF65-F5344CB8AC3E}">
        <p14:creationId xmlns:p14="http://schemas.microsoft.com/office/powerpoint/2010/main" val="1451414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33</a:t>
            </a:fld>
            <a:endParaRPr lang="en-US"/>
          </a:p>
        </p:txBody>
      </p:sp>
    </p:spTree>
    <p:extLst>
      <p:ext uri="{BB962C8B-B14F-4D97-AF65-F5344CB8AC3E}">
        <p14:creationId xmlns:p14="http://schemas.microsoft.com/office/powerpoint/2010/main" val="3099876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34</a:t>
            </a:fld>
            <a:endParaRPr lang="en-US"/>
          </a:p>
        </p:txBody>
      </p:sp>
    </p:spTree>
    <p:extLst>
      <p:ext uri="{BB962C8B-B14F-4D97-AF65-F5344CB8AC3E}">
        <p14:creationId xmlns:p14="http://schemas.microsoft.com/office/powerpoint/2010/main" val="2456660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35</a:t>
            </a:fld>
            <a:endParaRPr lang="en-US"/>
          </a:p>
        </p:txBody>
      </p:sp>
    </p:spTree>
    <p:extLst>
      <p:ext uri="{BB962C8B-B14F-4D97-AF65-F5344CB8AC3E}">
        <p14:creationId xmlns:p14="http://schemas.microsoft.com/office/powerpoint/2010/main" val="2023860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905069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470452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38</a:t>
            </a:fld>
            <a:endParaRPr lang="en-US"/>
          </a:p>
        </p:txBody>
      </p:sp>
    </p:spTree>
    <p:extLst>
      <p:ext uri="{BB962C8B-B14F-4D97-AF65-F5344CB8AC3E}">
        <p14:creationId xmlns:p14="http://schemas.microsoft.com/office/powerpoint/2010/main" val="1905754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93824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4</a:t>
            </a:fld>
            <a:endParaRPr lang="en-US"/>
          </a:p>
        </p:txBody>
      </p:sp>
    </p:spTree>
    <p:extLst>
      <p:ext uri="{BB962C8B-B14F-4D97-AF65-F5344CB8AC3E}">
        <p14:creationId xmlns:p14="http://schemas.microsoft.com/office/powerpoint/2010/main" val="4193631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543416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4074437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79894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526514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8190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D36D6-B65E-4B97-A0B6-D1518614E257}"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201757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46</a:t>
            </a:fld>
            <a:endParaRPr lang="en-US"/>
          </a:p>
        </p:txBody>
      </p:sp>
    </p:spTree>
    <p:extLst>
      <p:ext uri="{BB962C8B-B14F-4D97-AF65-F5344CB8AC3E}">
        <p14:creationId xmlns:p14="http://schemas.microsoft.com/office/powerpoint/2010/main" val="244111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47</a:t>
            </a:fld>
            <a:endParaRPr lang="en-US"/>
          </a:p>
        </p:txBody>
      </p:sp>
    </p:spTree>
    <p:extLst>
      <p:ext uri="{BB962C8B-B14F-4D97-AF65-F5344CB8AC3E}">
        <p14:creationId xmlns:p14="http://schemas.microsoft.com/office/powerpoint/2010/main" val="1808935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48</a:t>
            </a:fld>
            <a:endParaRPr lang="en-US"/>
          </a:p>
        </p:txBody>
      </p:sp>
    </p:spTree>
    <p:extLst>
      <p:ext uri="{BB962C8B-B14F-4D97-AF65-F5344CB8AC3E}">
        <p14:creationId xmlns:p14="http://schemas.microsoft.com/office/powerpoint/2010/main" val="10967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5</a:t>
            </a:fld>
            <a:endParaRPr lang="en-US"/>
          </a:p>
        </p:txBody>
      </p:sp>
    </p:spTree>
    <p:extLst>
      <p:ext uri="{BB962C8B-B14F-4D97-AF65-F5344CB8AC3E}">
        <p14:creationId xmlns:p14="http://schemas.microsoft.com/office/powerpoint/2010/main" val="193412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6</a:t>
            </a:fld>
            <a:endParaRPr lang="en-US"/>
          </a:p>
        </p:txBody>
      </p:sp>
    </p:spTree>
    <p:extLst>
      <p:ext uri="{BB962C8B-B14F-4D97-AF65-F5344CB8AC3E}">
        <p14:creationId xmlns:p14="http://schemas.microsoft.com/office/powerpoint/2010/main" val="262738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7</a:t>
            </a:fld>
            <a:endParaRPr lang="en-US"/>
          </a:p>
        </p:txBody>
      </p:sp>
    </p:spTree>
    <p:extLst>
      <p:ext uri="{BB962C8B-B14F-4D97-AF65-F5344CB8AC3E}">
        <p14:creationId xmlns:p14="http://schemas.microsoft.com/office/powerpoint/2010/main" val="210944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8</a:t>
            </a:fld>
            <a:endParaRPr lang="en-US"/>
          </a:p>
        </p:txBody>
      </p:sp>
    </p:spTree>
    <p:extLst>
      <p:ext uri="{BB962C8B-B14F-4D97-AF65-F5344CB8AC3E}">
        <p14:creationId xmlns:p14="http://schemas.microsoft.com/office/powerpoint/2010/main" val="351690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537F7-CAFB-1046-9608-C98618E1B24A}" type="slidenum">
              <a:rPr lang="en-US" smtClean="0"/>
              <a:t>9</a:t>
            </a:fld>
            <a:endParaRPr lang="en-US"/>
          </a:p>
        </p:txBody>
      </p:sp>
    </p:spTree>
    <p:extLst>
      <p:ext uri="{BB962C8B-B14F-4D97-AF65-F5344CB8AC3E}">
        <p14:creationId xmlns:p14="http://schemas.microsoft.com/office/powerpoint/2010/main" val="20193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A271F9-A2DD-4568-A29F-8531B6BC4C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989436534"/>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506778387"/>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54781"/>
            <a:ext cx="451485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37950019"/>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894987"/>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08709"/>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57481"/>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50701"/>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12294"/>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3431"/>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048371"/>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84003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418893018"/>
      </p:ext>
    </p:extLst>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683206"/>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016961"/>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154781"/>
            <a:ext cx="451485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54269"/>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02529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611490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05647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75156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57655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15651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85043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271F9-A2DD-4568-A29F-8531B6BC4C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1141515053"/>
      </p:ext>
    </p:extLst>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6751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34421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951384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014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900113"/>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A271F9-A2DD-4568-A29F-8531B6BC4C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1953665234"/>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A271F9-A2DD-4568-A29F-8531B6BC4C30}" type="datetimeFigureOut">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1636599748"/>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271F9-A2DD-4568-A29F-8531B6BC4C30}" type="datetimeFigureOut">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582254772"/>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271F9-A2DD-4568-A29F-8531B6BC4C30}" type="datetimeFigureOut">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2530691846"/>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271F9-A2DD-4568-A29F-8531B6BC4C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3693828607"/>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271F9-A2DD-4568-A29F-8531B6BC4C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8339-5138-4A0F-B61B-60E1A887F48F}" type="slidenum">
              <a:rPr lang="en-US" smtClean="0"/>
              <a:t>‹#›</a:t>
            </a:fld>
            <a:endParaRPr lang="en-US"/>
          </a:p>
        </p:txBody>
      </p:sp>
    </p:spTree>
    <p:extLst>
      <p:ext uri="{BB962C8B-B14F-4D97-AF65-F5344CB8AC3E}">
        <p14:creationId xmlns:p14="http://schemas.microsoft.com/office/powerpoint/2010/main" val="4045532299"/>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A271F9-A2DD-4568-A29F-8531B6BC4C30}" type="datetimeFigureOut">
              <a:rPr lang="en-US" smtClean="0"/>
              <a:t>6/30/2018</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918339-5138-4A0F-B61B-60E1A887F48F}" type="slidenum">
              <a:rPr lang="en-US" smtClean="0"/>
              <a:t>‹#›</a:t>
            </a:fld>
            <a:endParaRPr lang="en-US"/>
          </a:p>
        </p:txBody>
      </p:sp>
    </p:spTree>
    <p:extLst>
      <p:ext uri="{BB962C8B-B14F-4D97-AF65-F5344CB8AC3E}">
        <p14:creationId xmlns:p14="http://schemas.microsoft.com/office/powerpoint/2010/main" val="20743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A271F9-A2DD-4568-A29F-8531B6BC4C30}" type="datetimeFigureOut">
              <a:rPr lang="en-US">
                <a:solidFill>
                  <a:prstClr val="black">
                    <a:tint val="75000"/>
                  </a:prstClr>
                </a:solidFill>
              </a:rPr>
              <a:pPr/>
              <a:t>6/30/2018</a:t>
            </a:fld>
            <a:endParaRPr lang="en-US">
              <a:solidFill>
                <a:prstClr val="black">
                  <a:tint val="75000"/>
                </a:prstClr>
              </a:solidFill>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918339-5138-4A0F-B61B-60E1A887F48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209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5D8D965-FC37-4A4D-9E95-112D40E261E5}" type="datetimeFigureOut">
              <a:rPr lang="en-US" smtClean="0"/>
              <a:t>6/30/2018</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13356724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0.jpg"/><Relationship Id="rId4" Type="http://schemas.microsoft.com/office/2007/relationships/hdphoto" Target="../media/hdphoto3.wdp"/><Relationship Id="rId9"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03615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FCD22F-9F0E-1F48-ACD8-B2041289C65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171450" y="2052378"/>
            <a:ext cx="6515101" cy="2354491"/>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1 Peter 2:9-10</a:t>
            </a:r>
          </a:p>
          <a:p>
            <a:r>
              <a:rPr lang="en-US" sz="2100" b="1" baseline="30000" dirty="0">
                <a:effectLst>
                  <a:outerShdw blurRad="38100" dist="38100" dir="2700000" algn="tl">
                    <a:srgbClr val="000000">
                      <a:alpha val="43137"/>
                    </a:srgbClr>
                  </a:outerShdw>
                </a:effectLst>
                <a:latin typeface="Amerigo BT" pitchFamily="34" charset="0"/>
              </a:rPr>
              <a:t>9</a:t>
            </a:r>
            <a:r>
              <a:rPr lang="en-US" sz="2100" b="1" dirty="0">
                <a:effectLst>
                  <a:outerShdw blurRad="38100" dist="38100" dir="2700000" algn="tl">
                    <a:srgbClr val="000000">
                      <a:alpha val="43137"/>
                    </a:srgbClr>
                  </a:outerShdw>
                </a:effectLst>
                <a:latin typeface="Amerigo BT" pitchFamily="34" charset="0"/>
              </a:rPr>
              <a:t>But you are a chosen race, a royal priesthood, a holy nation, a people for his own possession, that you may proclaim the </a:t>
            </a:r>
            <a:r>
              <a:rPr lang="en-US" sz="2100" b="1" dirty="0" err="1">
                <a:effectLst>
                  <a:outerShdw blurRad="38100" dist="38100" dir="2700000" algn="tl">
                    <a:srgbClr val="000000">
                      <a:alpha val="43137"/>
                    </a:srgbClr>
                  </a:outerShdw>
                </a:effectLst>
                <a:latin typeface="Amerigo BT" pitchFamily="34" charset="0"/>
              </a:rPr>
              <a:t>excellencies</a:t>
            </a:r>
            <a:r>
              <a:rPr lang="en-US" sz="2100" b="1" dirty="0">
                <a:effectLst>
                  <a:outerShdw blurRad="38100" dist="38100" dir="2700000" algn="tl">
                    <a:srgbClr val="000000">
                      <a:alpha val="43137"/>
                    </a:srgbClr>
                  </a:outerShdw>
                </a:effectLst>
                <a:latin typeface="Amerigo BT" pitchFamily="34" charset="0"/>
              </a:rPr>
              <a:t> of him who called you out of darkness into his marvelous light. </a:t>
            </a:r>
            <a:r>
              <a:rPr lang="en-US" sz="2100" b="1" baseline="30000" dirty="0">
                <a:effectLst>
                  <a:outerShdw blurRad="38100" dist="38100" dir="2700000" algn="tl">
                    <a:srgbClr val="000000">
                      <a:alpha val="43137"/>
                    </a:srgbClr>
                  </a:outerShdw>
                </a:effectLst>
                <a:latin typeface="Amerigo BT" pitchFamily="34" charset="0"/>
              </a:rPr>
              <a:t>10</a:t>
            </a:r>
            <a:r>
              <a:rPr lang="en-US" sz="2100" b="1" dirty="0">
                <a:effectLst>
                  <a:outerShdw blurRad="38100" dist="38100" dir="2700000" algn="tl">
                    <a:srgbClr val="000000">
                      <a:alpha val="43137"/>
                    </a:srgbClr>
                  </a:outerShdw>
                </a:effectLst>
                <a:latin typeface="Amerigo BT" pitchFamily="34" charset="0"/>
              </a:rPr>
              <a:t>Once you were not a people, but now you are God’s people; once you had not received mercy, but now you have received mercy. </a:t>
            </a:r>
          </a:p>
        </p:txBody>
      </p:sp>
      <p:cxnSp>
        <p:nvCxnSpPr>
          <p:cNvPr id="8" name="Straight Arrow Connector 7">
            <a:extLst>
              <a:ext uri="{FF2B5EF4-FFF2-40B4-BE49-F238E27FC236}">
                <a16:creationId xmlns:a16="http://schemas.microsoft.com/office/drawing/2014/main" id="{EE5DD637-88C1-5D47-B7D6-C71AA752A2A8}"/>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62863"/>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FE8F7-DCA3-6B4A-BD53-94E13C15F8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171450" y="2052377"/>
            <a:ext cx="6515101" cy="2354491"/>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John 15:4-5</a:t>
            </a:r>
          </a:p>
          <a:p>
            <a:r>
              <a:rPr lang="en-US" sz="2100" b="1" baseline="30000" dirty="0">
                <a:effectLst>
                  <a:outerShdw blurRad="38100" dist="38100" dir="2700000" algn="tl">
                    <a:srgbClr val="000000">
                      <a:alpha val="43137"/>
                    </a:srgbClr>
                  </a:outerShdw>
                </a:effectLst>
                <a:latin typeface="Amerigo BT" pitchFamily="34" charset="0"/>
              </a:rPr>
              <a:t>4</a:t>
            </a:r>
            <a:r>
              <a:rPr lang="en-US" sz="2100" b="1" dirty="0">
                <a:effectLst>
                  <a:outerShdw blurRad="38100" dist="38100" dir="2700000" algn="tl">
                    <a:srgbClr val="000000">
                      <a:alpha val="43137"/>
                    </a:srgbClr>
                  </a:outerShdw>
                </a:effectLst>
                <a:latin typeface="Amerigo BT" pitchFamily="34" charset="0"/>
              </a:rPr>
              <a:t>“Abide in me, and I in you. As the branch cannot bear fruit by itself, unless it abides in the vine, neither can you, unless you abide in me. </a:t>
            </a:r>
            <a:r>
              <a:rPr lang="en-US" sz="2100" b="1" baseline="30000" dirty="0">
                <a:effectLst>
                  <a:outerShdw blurRad="38100" dist="38100" dir="2700000" algn="tl">
                    <a:srgbClr val="000000">
                      <a:alpha val="43137"/>
                    </a:srgbClr>
                  </a:outerShdw>
                </a:effectLst>
                <a:latin typeface="Amerigo BT" pitchFamily="34" charset="0"/>
              </a:rPr>
              <a:t>5</a:t>
            </a:r>
            <a:r>
              <a:rPr lang="en-US" sz="2100" b="1" dirty="0">
                <a:effectLst>
                  <a:outerShdw blurRad="38100" dist="38100" dir="2700000" algn="tl">
                    <a:srgbClr val="000000">
                      <a:alpha val="43137"/>
                    </a:srgbClr>
                  </a:outerShdw>
                </a:effectLst>
                <a:latin typeface="Amerigo BT" pitchFamily="34" charset="0"/>
              </a:rPr>
              <a:t>I am the vine; you are the branches. Whoever abides in me and I in him, he it is that bears much fruit, for apart from me you can do nothing.”</a:t>
            </a:r>
          </a:p>
        </p:txBody>
      </p:sp>
      <p:cxnSp>
        <p:nvCxnSpPr>
          <p:cNvPr id="8" name="Straight Arrow Connector 7">
            <a:extLst>
              <a:ext uri="{FF2B5EF4-FFF2-40B4-BE49-F238E27FC236}">
                <a16:creationId xmlns:a16="http://schemas.microsoft.com/office/drawing/2014/main" id="{28FCCABE-A9D8-6040-8BD9-B9170AAFADF8}"/>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643234"/>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6281" y="1200150"/>
            <a:ext cx="4384766" cy="2492990"/>
          </a:xfrm>
          <a:prstGeom prst="rect">
            <a:avLst/>
          </a:prstGeom>
          <a:noFill/>
        </p:spPr>
        <p:txBody>
          <a:bodyPr wrap="square" rtlCol="0">
            <a:spAutoFit/>
          </a:bodyPr>
          <a:lstStyle/>
          <a:p>
            <a:pPr algn="ctr"/>
            <a:r>
              <a:rPr lang="en-US" sz="3600" b="1" dirty="0">
                <a:solidFill>
                  <a:prstClr val="white"/>
                </a:solidFill>
                <a:effectLst>
                  <a:outerShdw blurRad="38100" dist="38100" dir="2700000" algn="tl">
                    <a:srgbClr val="000000">
                      <a:alpha val="43137"/>
                    </a:srgbClr>
                  </a:outerShdw>
                </a:effectLst>
                <a:latin typeface="Trajan Pro" pitchFamily="18" charset="0"/>
              </a:rPr>
              <a:t>Discipleship in</a:t>
            </a:r>
            <a:br>
              <a:rPr lang="en-US" sz="3600" b="1" dirty="0">
                <a:solidFill>
                  <a:prstClr val="white"/>
                </a:solidFill>
                <a:effectLst>
                  <a:outerShdw blurRad="38100" dist="38100" dir="2700000" algn="tl">
                    <a:srgbClr val="000000">
                      <a:alpha val="43137"/>
                    </a:srgbClr>
                  </a:outerShdw>
                </a:effectLst>
                <a:latin typeface="Trajan Pro" pitchFamily="18" charset="0"/>
              </a:rPr>
            </a:br>
            <a:r>
              <a:rPr lang="en-US" sz="3600" b="1" dirty="0">
                <a:solidFill>
                  <a:prstClr val="white"/>
                </a:solidFill>
                <a:effectLst>
                  <a:outerShdw blurRad="38100" dist="38100" dir="2700000" algn="tl">
                    <a:srgbClr val="000000">
                      <a:alpha val="43137"/>
                    </a:srgbClr>
                  </a:outerShdw>
                </a:effectLst>
                <a:latin typeface="Trajan Pro" pitchFamily="18" charset="0"/>
              </a:rPr>
              <a:t>the Digital Age</a:t>
            </a:r>
            <a:br>
              <a:rPr lang="en-US" sz="2100" b="1" dirty="0">
                <a:solidFill>
                  <a:prstClr val="white"/>
                </a:solidFill>
                <a:effectLst>
                  <a:outerShdw blurRad="38100" dist="38100" dir="2700000" algn="tl">
                    <a:srgbClr val="000000">
                      <a:alpha val="43137"/>
                    </a:srgbClr>
                  </a:outerShdw>
                </a:effectLst>
                <a:latin typeface="Trajan Pro" pitchFamily="18" charset="0"/>
              </a:rPr>
            </a:br>
            <a:br>
              <a:rPr lang="en-US" sz="2100" b="1" dirty="0">
                <a:solidFill>
                  <a:prstClr val="white"/>
                </a:solidFill>
                <a:effectLst>
                  <a:outerShdw blurRad="38100" dist="38100" dir="2700000" algn="tl">
                    <a:srgbClr val="000000">
                      <a:alpha val="43137"/>
                    </a:srgbClr>
                  </a:outerShdw>
                </a:effectLst>
                <a:latin typeface="Trajan Pro" pitchFamily="18" charset="0"/>
              </a:rPr>
            </a:br>
            <a:r>
              <a:rPr lang="en-US" sz="2100" b="1" dirty="0">
                <a:solidFill>
                  <a:prstClr val="white"/>
                </a:solidFill>
                <a:effectLst>
                  <a:outerShdw blurRad="38100" dist="38100" dir="2700000" algn="tl">
                    <a:srgbClr val="000000">
                      <a:alpha val="43137"/>
                    </a:srgbClr>
                  </a:outerShdw>
                </a:effectLst>
                <a:latin typeface="Trajan Pro" pitchFamily="18" charset="0"/>
              </a:rPr>
              <a:t>How to Be on the Internet</a:t>
            </a:r>
            <a:br>
              <a:rPr lang="en-US" sz="2100" b="1" dirty="0">
                <a:solidFill>
                  <a:prstClr val="white"/>
                </a:solidFill>
                <a:effectLst>
                  <a:outerShdw blurRad="38100" dist="38100" dir="2700000" algn="tl">
                    <a:srgbClr val="000000">
                      <a:alpha val="43137"/>
                    </a:srgbClr>
                  </a:outerShdw>
                </a:effectLst>
                <a:latin typeface="Trajan Pro" pitchFamily="18" charset="0"/>
              </a:rPr>
            </a:br>
            <a:r>
              <a:rPr lang="en-US" sz="2100" b="1" dirty="0">
                <a:solidFill>
                  <a:prstClr val="white"/>
                </a:solidFill>
                <a:effectLst>
                  <a:outerShdw blurRad="38100" dist="38100" dir="2700000" algn="tl">
                    <a:srgbClr val="000000">
                      <a:alpha val="43137"/>
                    </a:srgbClr>
                  </a:outerShdw>
                </a:effectLst>
                <a:latin typeface="Trajan Pro" pitchFamily="18" charset="0"/>
              </a:rPr>
              <a:t>but Not of the Internet</a:t>
            </a:r>
          </a:p>
        </p:txBody>
      </p:sp>
      <p:pic>
        <p:nvPicPr>
          <p:cNvPr id="4" name="Picture 3">
            <a:extLst>
              <a:ext uri="{FF2B5EF4-FFF2-40B4-BE49-F238E27FC236}">
                <a16:creationId xmlns:a16="http://schemas.microsoft.com/office/drawing/2014/main" id="{27628E88-AD7B-F24E-9896-F45068C26AD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Tree>
    <p:extLst>
      <p:ext uri="{BB962C8B-B14F-4D97-AF65-F5344CB8AC3E}">
        <p14:creationId xmlns:p14="http://schemas.microsoft.com/office/powerpoint/2010/main" val="377202479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03DD69-C0BB-BB4D-9818-1A185C6DCB3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171450" y="3486150"/>
            <a:ext cx="6515101" cy="854080"/>
          </a:xfrm>
          <a:prstGeom prst="rect">
            <a:avLst/>
          </a:prstGeom>
          <a:solidFill>
            <a:schemeClr val="bg1"/>
          </a:solidFill>
          <a:ln>
            <a:solidFill>
              <a:srgbClr val="C00000"/>
            </a:solidFill>
          </a:ln>
        </p:spPr>
        <p:txBody>
          <a:bodyPr wrap="square" rtlCol="0">
            <a:spAutoFit/>
          </a:bodyPr>
          <a:lstStyle/>
          <a:p>
            <a:pPr algn="ctr"/>
            <a:r>
              <a:rPr lang="en-US" sz="4950" b="1" dirty="0">
                <a:effectLst>
                  <a:outerShdw blurRad="38100" dist="38100" dir="2700000" algn="tl">
                    <a:srgbClr val="000000">
                      <a:alpha val="43137"/>
                    </a:srgbClr>
                  </a:outerShdw>
                </a:effectLst>
                <a:latin typeface="Amerigo BT" pitchFamily="34" charset="0"/>
              </a:rPr>
              <a:t>“What would Jesus do?”</a:t>
            </a:r>
          </a:p>
        </p:txBody>
      </p:sp>
      <p:cxnSp>
        <p:nvCxnSpPr>
          <p:cNvPr id="5" name="Straight Arrow Connector 4"/>
          <p:cNvCxnSpPr>
            <a:cxnSpLocks/>
          </p:cNvCxnSpPr>
          <p:nvPr/>
        </p:nvCxnSpPr>
        <p:spPr>
          <a:xfrm>
            <a:off x="1828800" y="1352550"/>
            <a:ext cx="1028700" cy="230505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79094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200150"/>
            <a:ext cx="4384766" cy="1200329"/>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Discipleship in</a:t>
            </a:r>
            <a:br>
              <a:rPr lang="en-US" sz="3600" b="1" dirty="0">
                <a:solidFill>
                  <a:schemeClr val="bg1"/>
                </a:solidFill>
                <a:effectLst>
                  <a:outerShdw blurRad="38100" dist="38100" dir="2700000" algn="tl">
                    <a:srgbClr val="000000">
                      <a:alpha val="43137"/>
                    </a:srgbClr>
                  </a:outerShdw>
                </a:effectLst>
                <a:latin typeface="Trajan Pro" pitchFamily="18" charset="0"/>
              </a:rPr>
            </a:br>
            <a:r>
              <a:rPr lang="en-US" sz="3600" b="1" dirty="0">
                <a:solidFill>
                  <a:schemeClr val="bg1"/>
                </a:solidFill>
                <a:effectLst>
                  <a:outerShdw blurRad="38100" dist="38100" dir="2700000" algn="tl">
                    <a:srgbClr val="000000">
                      <a:alpha val="43137"/>
                    </a:srgbClr>
                  </a:outerShdw>
                </a:effectLst>
                <a:latin typeface="Trajan Pro" pitchFamily="18" charset="0"/>
              </a:rPr>
              <a:t>the Digital Age</a:t>
            </a:r>
            <a:endParaRPr lang="en-US" sz="2100" b="1"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337619286"/>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400657"/>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Proverbs 19:20</a:t>
            </a:r>
          </a:p>
          <a:p>
            <a:r>
              <a:rPr lang="en-US" sz="2850" b="1" baseline="30000" dirty="0">
                <a:solidFill>
                  <a:schemeClr val="bg1"/>
                </a:solidFill>
                <a:effectLst>
                  <a:outerShdw blurRad="38100" dist="38100" dir="2700000" algn="tl">
                    <a:srgbClr val="000000">
                      <a:alpha val="43137"/>
                    </a:srgbClr>
                  </a:outerShdw>
                </a:effectLst>
              </a:rPr>
              <a:t>20</a:t>
            </a:r>
            <a:r>
              <a:rPr lang="en-US" sz="2850" b="1" dirty="0">
                <a:solidFill>
                  <a:schemeClr val="bg1"/>
                </a:solidFill>
                <a:effectLst>
                  <a:outerShdw blurRad="38100" dist="38100" dir="2700000" algn="tl">
                    <a:srgbClr val="000000">
                      <a:alpha val="43137"/>
                    </a:srgbClr>
                  </a:outerShdw>
                </a:effectLst>
              </a:rPr>
              <a:t>Listen to advice and </a:t>
            </a:r>
            <a:br>
              <a:rPr lang="en-US" sz="2850" b="1" dirty="0">
                <a:solidFill>
                  <a:schemeClr val="bg1"/>
                </a:solidFill>
                <a:effectLst>
                  <a:outerShdw blurRad="38100" dist="38100" dir="2700000" algn="tl">
                    <a:srgbClr val="000000">
                      <a:alpha val="43137"/>
                    </a:srgbClr>
                  </a:outerShdw>
                </a:effectLst>
              </a:rPr>
            </a:br>
            <a:r>
              <a:rPr lang="en-US" sz="2850" b="1" dirty="0">
                <a:solidFill>
                  <a:schemeClr val="bg1"/>
                </a:solidFill>
                <a:effectLst>
                  <a:outerShdw blurRad="38100" dist="38100" dir="2700000" algn="tl">
                    <a:srgbClr val="000000">
                      <a:alpha val="43137"/>
                    </a:srgbClr>
                  </a:outerShdw>
                </a:effectLst>
              </a:rPr>
              <a:t>   accept instruction, that </a:t>
            </a:r>
            <a:br>
              <a:rPr lang="en-US" sz="2850" b="1" dirty="0">
                <a:solidFill>
                  <a:schemeClr val="bg1"/>
                </a:solidFill>
                <a:effectLst>
                  <a:outerShdw blurRad="38100" dist="38100" dir="2700000" algn="tl">
                    <a:srgbClr val="000000">
                      <a:alpha val="43137"/>
                    </a:srgbClr>
                  </a:outerShdw>
                </a:effectLst>
              </a:rPr>
            </a:br>
            <a:r>
              <a:rPr lang="en-US" sz="2850" b="1" dirty="0">
                <a:solidFill>
                  <a:schemeClr val="bg1"/>
                </a:solidFill>
                <a:effectLst>
                  <a:outerShdw blurRad="38100" dist="38100" dir="2700000" algn="tl">
                    <a:srgbClr val="000000">
                      <a:alpha val="43137"/>
                    </a:srgbClr>
                  </a:outerShdw>
                </a:effectLst>
              </a:rPr>
              <a:t>   you may gain wisdom in </a:t>
            </a:r>
            <a:br>
              <a:rPr lang="en-US" sz="2850" b="1" dirty="0">
                <a:solidFill>
                  <a:schemeClr val="bg1"/>
                </a:solidFill>
                <a:effectLst>
                  <a:outerShdw blurRad="38100" dist="38100" dir="2700000" algn="tl">
                    <a:srgbClr val="000000">
                      <a:alpha val="43137"/>
                    </a:srgbClr>
                  </a:outerShdw>
                </a:effectLst>
              </a:rPr>
            </a:br>
            <a:r>
              <a:rPr lang="en-US" sz="2850" b="1" dirty="0">
                <a:solidFill>
                  <a:schemeClr val="bg1"/>
                </a:solidFill>
                <a:effectLst>
                  <a:outerShdw blurRad="38100" dist="38100" dir="2700000" algn="tl">
                    <a:srgbClr val="000000">
                      <a:alpha val="43137"/>
                    </a:srgbClr>
                  </a:outerShdw>
                </a:effectLst>
              </a:rPr>
              <a:t>   the future.</a:t>
            </a:r>
          </a:p>
        </p:txBody>
      </p:sp>
    </p:spTree>
    <p:extLst>
      <p:ext uri="{BB962C8B-B14F-4D97-AF65-F5344CB8AC3E}">
        <p14:creationId xmlns:p14="http://schemas.microsoft.com/office/powerpoint/2010/main" val="405689479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7BCCE-66CA-4A44-B693-091B00A1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3350"/>
            <a:ext cx="4933950" cy="4933950"/>
          </a:xfrm>
          <a:prstGeom prst="rect">
            <a:avLst/>
          </a:prstGeom>
        </p:spPr>
      </p:pic>
    </p:spTree>
    <p:extLst>
      <p:ext uri="{BB962C8B-B14F-4D97-AF65-F5344CB8AC3E}">
        <p14:creationId xmlns:p14="http://schemas.microsoft.com/office/powerpoint/2010/main" val="419026389"/>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1"/>
            <a:ext cx="4384766" cy="1015663"/>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Communication in the Digital Age</a:t>
            </a:r>
          </a:p>
        </p:txBody>
      </p:sp>
    </p:spTree>
    <p:extLst>
      <p:ext uri="{BB962C8B-B14F-4D97-AF65-F5344CB8AC3E}">
        <p14:creationId xmlns:p14="http://schemas.microsoft.com/office/powerpoint/2010/main" val="2811979309"/>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35833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Communication in the Digital Age</a:t>
            </a:r>
          </a:p>
          <a:p>
            <a:pPr algn="ctr"/>
            <a:endParaRPr lang="en-US" sz="100" b="1" dirty="0">
              <a:solidFill>
                <a:schemeClr val="bg1"/>
              </a:solidFill>
              <a:effectLst>
                <a:outerShdw blurRad="38100" dist="38100" dir="2700000" algn="tl">
                  <a:srgbClr val="000000">
                    <a:alpha val="43137"/>
                  </a:srgbClr>
                </a:outerShdw>
              </a:effectLst>
            </a:endParaRPr>
          </a:p>
          <a:p>
            <a:pPr algn="ctr"/>
            <a:r>
              <a:rPr lang="en-US" sz="8625" b="1" dirty="0">
                <a:solidFill>
                  <a:srgbClr val="FFFF00"/>
                </a:solidFill>
                <a:effectLst>
                  <a:outerShdw blurRad="38100" dist="38100" dir="2700000" algn="tl">
                    <a:srgbClr val="000000">
                      <a:alpha val="43137"/>
                    </a:srgbClr>
                  </a:outerShdw>
                </a:effectLst>
              </a:rPr>
              <a:t>INSTANT</a:t>
            </a:r>
          </a:p>
        </p:txBody>
      </p:sp>
    </p:spTree>
    <p:extLst>
      <p:ext uri="{BB962C8B-B14F-4D97-AF65-F5344CB8AC3E}">
        <p14:creationId xmlns:p14="http://schemas.microsoft.com/office/powerpoint/2010/main" val="309128525"/>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308324"/>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Communication in the Digital Age</a:t>
            </a:r>
          </a:p>
          <a:p>
            <a:pPr algn="ctr"/>
            <a:endParaRPr lang="en-US" sz="1200" b="1" dirty="0">
              <a:solidFill>
                <a:schemeClr val="bg1"/>
              </a:solidFill>
              <a:effectLst>
                <a:outerShdw blurRad="38100" dist="38100" dir="2700000" algn="tl">
                  <a:srgbClr val="000000">
                    <a:alpha val="43137"/>
                  </a:srgbClr>
                </a:outerShdw>
              </a:effectLst>
            </a:endParaRPr>
          </a:p>
          <a:p>
            <a:pPr algn="ctr"/>
            <a:r>
              <a:rPr lang="en-US" sz="7200" b="1" dirty="0">
                <a:solidFill>
                  <a:srgbClr val="FFFF00"/>
                </a:solidFill>
                <a:effectLst>
                  <a:outerShdw blurRad="38100" dist="38100" dir="2700000" algn="tl">
                    <a:srgbClr val="000000">
                      <a:alpha val="43137"/>
                    </a:srgbClr>
                  </a:outerShdw>
                </a:effectLst>
              </a:rPr>
              <a:t>CONSTANT</a:t>
            </a:r>
          </a:p>
        </p:txBody>
      </p:sp>
    </p:spTree>
    <p:extLst>
      <p:ext uri="{BB962C8B-B14F-4D97-AF65-F5344CB8AC3E}">
        <p14:creationId xmlns:p14="http://schemas.microsoft.com/office/powerpoint/2010/main" val="2596688386"/>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200150"/>
            <a:ext cx="4384766" cy="2169825"/>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Discipleship in</a:t>
            </a:r>
            <a:br>
              <a:rPr lang="en-US" sz="3600" b="1" dirty="0">
                <a:solidFill>
                  <a:schemeClr val="bg1"/>
                </a:solidFill>
                <a:effectLst>
                  <a:outerShdw blurRad="38100" dist="38100" dir="2700000" algn="tl">
                    <a:srgbClr val="000000">
                      <a:alpha val="43137"/>
                    </a:srgbClr>
                  </a:outerShdw>
                </a:effectLst>
                <a:latin typeface="Trajan Pro" pitchFamily="18" charset="0"/>
              </a:rPr>
            </a:br>
            <a:r>
              <a:rPr lang="en-US" sz="3600" b="1" dirty="0">
                <a:solidFill>
                  <a:schemeClr val="bg1"/>
                </a:solidFill>
                <a:effectLst>
                  <a:outerShdw blurRad="38100" dist="38100" dir="2700000" algn="tl">
                    <a:srgbClr val="000000">
                      <a:alpha val="43137"/>
                    </a:srgbClr>
                  </a:outerShdw>
                </a:effectLst>
                <a:latin typeface="Trajan Pro" pitchFamily="18" charset="0"/>
              </a:rPr>
              <a:t>the Digital Age</a:t>
            </a:r>
            <a:br>
              <a:rPr lang="en-US" sz="2100" b="1" dirty="0">
                <a:solidFill>
                  <a:schemeClr val="bg1"/>
                </a:solidFill>
                <a:effectLst>
                  <a:outerShdw blurRad="38100" dist="38100" dir="2700000" algn="tl">
                    <a:srgbClr val="000000">
                      <a:alpha val="43137"/>
                    </a:srgbClr>
                  </a:outerShdw>
                </a:effectLst>
                <a:latin typeface="Trajan Pro" pitchFamily="18" charset="0"/>
              </a:rPr>
            </a:br>
            <a:br>
              <a:rPr lang="en-US" sz="2100" b="1" dirty="0">
                <a:solidFill>
                  <a:schemeClr val="bg1"/>
                </a:solidFill>
                <a:effectLst>
                  <a:outerShdw blurRad="38100" dist="38100" dir="2700000" algn="tl">
                    <a:srgbClr val="000000">
                      <a:alpha val="43137"/>
                    </a:srgbClr>
                  </a:outerShdw>
                </a:effectLst>
                <a:latin typeface="Trajan Pro" pitchFamily="18" charset="0"/>
              </a:rPr>
            </a:br>
            <a:r>
              <a:rPr lang="en-US" sz="2100" b="1" dirty="0">
                <a:solidFill>
                  <a:schemeClr val="bg1"/>
                </a:solidFill>
                <a:effectLst>
                  <a:outerShdw blurRad="38100" dist="38100" dir="2700000" algn="tl">
                    <a:srgbClr val="000000">
                      <a:alpha val="43137"/>
                    </a:srgbClr>
                  </a:outerShdw>
                </a:effectLst>
                <a:latin typeface="Trajan Pro" pitchFamily="18" charset="0"/>
              </a:rPr>
              <a:t>Technology: Great Tool, Horrible Master</a:t>
            </a:r>
          </a:p>
        </p:txBody>
      </p:sp>
    </p:spTree>
    <p:extLst>
      <p:ext uri="{BB962C8B-B14F-4D97-AF65-F5344CB8AC3E}">
        <p14:creationId xmlns:p14="http://schemas.microsoft.com/office/powerpoint/2010/main" val="150729646"/>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35833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Communication in the Digital Age</a:t>
            </a:r>
          </a:p>
          <a:p>
            <a:pPr algn="ctr"/>
            <a:endParaRPr lang="en-US" sz="100" b="1" dirty="0">
              <a:solidFill>
                <a:schemeClr val="bg1"/>
              </a:solidFill>
              <a:effectLst>
                <a:outerShdw blurRad="38100" dist="38100" dir="2700000" algn="tl">
                  <a:srgbClr val="000000">
                    <a:alpha val="43137"/>
                  </a:srgbClr>
                </a:outerShdw>
              </a:effectLst>
            </a:endParaRPr>
          </a:p>
          <a:p>
            <a:pPr algn="ctr"/>
            <a:r>
              <a:rPr lang="en-US" sz="8625" b="1" dirty="0">
                <a:solidFill>
                  <a:srgbClr val="FFFF00"/>
                </a:solidFill>
                <a:effectLst>
                  <a:outerShdw blurRad="38100" dist="38100" dir="2700000" algn="tl">
                    <a:srgbClr val="000000">
                      <a:alpha val="43137"/>
                    </a:srgbClr>
                  </a:outerShdw>
                </a:effectLst>
              </a:rPr>
              <a:t>GLOBAL</a:t>
            </a:r>
            <a:endParaRPr lang="en-US" sz="7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590913"/>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308324"/>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Communication in the Digital Age</a:t>
            </a:r>
          </a:p>
          <a:p>
            <a:pPr algn="ctr"/>
            <a:endParaRPr lang="en-US" sz="2400" b="1" dirty="0">
              <a:solidFill>
                <a:schemeClr val="bg1"/>
              </a:solidFill>
              <a:effectLst>
                <a:outerShdw blurRad="38100" dist="38100" dir="2700000" algn="tl">
                  <a:srgbClr val="000000">
                    <a:alpha val="43137"/>
                  </a:srgbClr>
                </a:outerShdw>
              </a:effectLst>
            </a:endParaRPr>
          </a:p>
          <a:p>
            <a:pPr algn="ctr"/>
            <a:r>
              <a:rPr lang="en-US" sz="6000" b="1" dirty="0">
                <a:solidFill>
                  <a:srgbClr val="FFFF00"/>
                </a:solidFill>
                <a:effectLst>
                  <a:outerShdw blurRad="38100" dist="38100" dir="2700000" algn="tl">
                    <a:srgbClr val="000000">
                      <a:alpha val="43137"/>
                    </a:srgbClr>
                  </a:outerShdw>
                </a:effectLst>
              </a:rPr>
              <a:t>PERMANENT</a:t>
            </a:r>
          </a:p>
        </p:txBody>
      </p:sp>
    </p:spTree>
    <p:extLst>
      <p:ext uri="{BB962C8B-B14F-4D97-AF65-F5344CB8AC3E}">
        <p14:creationId xmlns:p14="http://schemas.microsoft.com/office/powerpoint/2010/main" val="1884337614"/>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1"/>
            <a:ext cx="4384766" cy="2354491"/>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the Digital Age:</a:t>
            </a:r>
            <a:br>
              <a:rPr lang="en-US" sz="3000" b="1" dirty="0">
                <a:solidFill>
                  <a:schemeClr val="bg1"/>
                </a:solidFill>
                <a:effectLst>
                  <a:outerShdw blurRad="38100" dist="38100" dir="2700000" algn="tl">
                    <a:srgbClr val="000000">
                      <a:alpha val="43137"/>
                    </a:srgbClr>
                  </a:outerShdw>
                </a:effectLst>
                <a:latin typeface="Trajan Pro" pitchFamily="18" charset="0"/>
              </a:rPr>
            </a:br>
            <a:r>
              <a:rPr lang="en-US" sz="4500" b="1" dirty="0">
                <a:solidFill>
                  <a:schemeClr val="bg1"/>
                </a:solidFill>
                <a:effectLst>
                  <a:outerShdw blurRad="38100" dist="38100" dir="2700000" algn="tl">
                    <a:srgbClr val="000000">
                      <a:alpha val="43137"/>
                    </a:srgbClr>
                  </a:outerShdw>
                </a:effectLst>
                <a:latin typeface="Trajan Pro" pitchFamily="18" charset="0"/>
              </a:rPr>
              <a:t>Its Virtues</a:t>
            </a:r>
          </a:p>
          <a:p>
            <a:pPr algn="ctr"/>
            <a:endParaRPr lang="en-US" sz="2400" b="1" dirty="0">
              <a:solidFill>
                <a:schemeClr val="bg1"/>
              </a:solidFill>
              <a:effectLst>
                <a:outerShdw blurRad="38100" dist="38100" dir="2700000" algn="tl">
                  <a:srgbClr val="000000">
                    <a:alpha val="43137"/>
                  </a:srgbClr>
                </a:outerShdw>
              </a:effectLst>
            </a:endParaRPr>
          </a:p>
          <a:p>
            <a:pPr algn="ctr"/>
            <a:endParaRPr lang="en-US" sz="600" b="1" dirty="0">
              <a:solidFill>
                <a:srgbClr val="FFFF00"/>
              </a:solidFill>
              <a:effectLst>
                <a:outerShdw blurRad="38100" dist="38100" dir="2700000" algn="tl">
                  <a:srgbClr val="000000">
                    <a:alpha val="43137"/>
                  </a:srgbClr>
                </a:outerShdw>
              </a:effectLst>
            </a:endParaRPr>
          </a:p>
          <a:p>
            <a:pPr algn="ctr"/>
            <a:r>
              <a:rPr lang="en-US" sz="2100" b="1" dirty="0">
                <a:solidFill>
                  <a:srgbClr val="FFFF00"/>
                </a:solidFill>
                <a:effectLst>
                  <a:outerShdw blurRad="38100" dist="38100" dir="2700000" algn="tl">
                    <a:srgbClr val="000000">
                      <a:alpha val="43137"/>
                    </a:srgbClr>
                  </a:outerShdw>
                </a:effectLst>
              </a:rPr>
              <a:t>INSTANT       CONSTANT</a:t>
            </a:r>
          </a:p>
          <a:p>
            <a:pPr algn="ctr"/>
            <a:r>
              <a:rPr lang="en-US" sz="2100" b="1" dirty="0">
                <a:solidFill>
                  <a:srgbClr val="FFFF00"/>
                </a:solidFill>
                <a:effectLst>
                  <a:outerShdw blurRad="38100" dist="38100" dir="2700000" algn="tl">
                    <a:srgbClr val="000000">
                      <a:alpha val="43137"/>
                    </a:srgbClr>
                  </a:outerShdw>
                </a:effectLst>
              </a:rPr>
              <a:t>GLOBAL 	PERMANENT</a:t>
            </a:r>
          </a:p>
        </p:txBody>
      </p:sp>
    </p:spTree>
    <p:extLst>
      <p:ext uri="{BB962C8B-B14F-4D97-AF65-F5344CB8AC3E}">
        <p14:creationId xmlns:p14="http://schemas.microsoft.com/office/powerpoint/2010/main" val="2583324108"/>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4" name="TextBox 3"/>
          <p:cNvSpPr txBox="1"/>
          <p:nvPr/>
        </p:nvSpPr>
        <p:spPr>
          <a:xfrm>
            <a:off x="3580140" y="3098133"/>
            <a:ext cx="287784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rajan Pro" pitchFamily="18" charset="0"/>
              </a:rPr>
              <a:t>Virtues</a:t>
            </a:r>
            <a:endParaRPr lang="en-US" sz="4500" b="1" dirty="0">
              <a:solidFill>
                <a:schemeClr val="bg1"/>
              </a:solidFill>
              <a:effectLst>
                <a:outerShdw blurRad="38100" dist="38100" dir="2700000" algn="tl">
                  <a:srgbClr val="000000">
                    <a:alpha val="43137"/>
                  </a:srgbClr>
                </a:outerShdw>
              </a:effectLst>
              <a:latin typeface="Trajan Pro"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13" y="857250"/>
            <a:ext cx="2143125" cy="685800"/>
          </a:xfrm>
          <a:prstGeom prst="rect">
            <a:avLst/>
          </a:prstGeom>
        </p:spPr>
      </p:pic>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4131" y="1714500"/>
            <a:ext cx="1955159" cy="105370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7278" y="778669"/>
            <a:ext cx="995195" cy="152876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3803" y="713948"/>
            <a:ext cx="1604183" cy="168592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750" y="2852150"/>
            <a:ext cx="2000250" cy="1527464"/>
          </a:xfrm>
          <a:prstGeom prst="rect">
            <a:avLst/>
          </a:prstGeom>
        </p:spPr>
      </p:pic>
    </p:spTree>
    <p:extLst>
      <p:ext uri="{BB962C8B-B14F-4D97-AF65-F5344CB8AC3E}">
        <p14:creationId xmlns:p14="http://schemas.microsoft.com/office/powerpoint/2010/main" val="2150484172"/>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4" name="TextBox 3"/>
          <p:cNvSpPr txBox="1"/>
          <p:nvPr/>
        </p:nvSpPr>
        <p:spPr>
          <a:xfrm>
            <a:off x="3580140" y="3098133"/>
            <a:ext cx="287784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rajan Pro" pitchFamily="18" charset="0"/>
              </a:rPr>
              <a:t>Virtues</a:t>
            </a:r>
            <a:endParaRPr lang="en-US" sz="4500" b="1" dirty="0">
              <a:solidFill>
                <a:schemeClr val="bg1"/>
              </a:solidFill>
              <a:effectLst>
                <a:outerShdw blurRad="38100" dist="38100" dir="2700000" algn="tl">
                  <a:srgbClr val="000000">
                    <a:alpha val="43137"/>
                  </a:srgbClr>
                </a:outerShdw>
              </a:effectLst>
              <a:latin typeface="Trajan Pro" pitchFamily="18" charset="0"/>
            </a:endParaRPr>
          </a:p>
        </p:txBody>
      </p:sp>
      <p:sp>
        <p:nvSpPr>
          <p:cNvPr id="7" name="TextBox 6"/>
          <p:cNvSpPr txBox="1"/>
          <p:nvPr/>
        </p:nvSpPr>
        <p:spPr>
          <a:xfrm>
            <a:off x="56696" y="726284"/>
            <a:ext cx="3523443" cy="3416320"/>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Amerigo BT" pitchFamily="34" charset="0"/>
              </a:rPr>
              <a:t>Sharing details of faith</a:t>
            </a:r>
            <a:br>
              <a:rPr lang="en-US" sz="2400" b="1" dirty="0">
                <a:effectLst>
                  <a:outerShdw blurRad="38100" dist="38100" dir="2700000" algn="tl">
                    <a:srgbClr val="000000">
                      <a:alpha val="43137"/>
                    </a:srgbClr>
                  </a:outerShdw>
                </a:effectLst>
                <a:latin typeface="Amerigo BT" pitchFamily="34" charset="0"/>
              </a:rPr>
            </a:br>
            <a:r>
              <a:rPr lang="en-US" sz="2400" b="1" dirty="0">
                <a:solidFill>
                  <a:srgbClr val="C00000"/>
                </a:solidFill>
                <a:effectLst>
                  <a:outerShdw blurRad="38100" dist="38100" dir="2700000" algn="tl">
                    <a:srgbClr val="000000">
                      <a:alpha val="43137"/>
                    </a:srgbClr>
                  </a:outerShdw>
                </a:effectLst>
                <a:latin typeface="Amerigo BT" pitchFamily="34" charset="0"/>
              </a:rPr>
              <a:t>Posting Scripture</a:t>
            </a:r>
            <a:br>
              <a:rPr lang="en-US" sz="2400" b="1" dirty="0">
                <a:solidFill>
                  <a:srgbClr val="C00000"/>
                </a:solidFill>
                <a:effectLst>
                  <a:outerShdw blurRad="38100" dist="38100" dir="2700000" algn="tl">
                    <a:srgbClr val="000000">
                      <a:alpha val="43137"/>
                    </a:srgbClr>
                  </a:outerShdw>
                </a:effectLst>
                <a:latin typeface="Amerigo BT" pitchFamily="34" charset="0"/>
              </a:rPr>
            </a:br>
            <a:r>
              <a:rPr lang="en-US" sz="2400" b="1" dirty="0">
                <a:effectLst>
                  <a:outerShdw blurRad="38100" dist="38100" dir="2700000" algn="tl">
                    <a:srgbClr val="000000">
                      <a:alpha val="43137"/>
                    </a:srgbClr>
                  </a:outerShdw>
                </a:effectLst>
                <a:latin typeface="Amerigo BT" pitchFamily="34" charset="0"/>
              </a:rPr>
              <a:t>Making prayer requests</a:t>
            </a:r>
            <a:br>
              <a:rPr lang="en-US" sz="2400" b="1" dirty="0">
                <a:effectLst>
                  <a:outerShdw blurRad="38100" dist="38100" dir="2700000" algn="tl">
                    <a:srgbClr val="000000">
                      <a:alpha val="43137"/>
                    </a:srgbClr>
                  </a:outerShdw>
                </a:effectLst>
                <a:latin typeface="Amerigo BT" pitchFamily="34" charset="0"/>
              </a:rPr>
            </a:br>
            <a:r>
              <a:rPr lang="en-US" sz="2400" b="1" dirty="0">
                <a:solidFill>
                  <a:srgbClr val="C00000"/>
                </a:solidFill>
                <a:effectLst>
                  <a:outerShdw blurRad="38100" dist="38100" dir="2700000" algn="tl">
                    <a:srgbClr val="000000">
                      <a:alpha val="43137"/>
                    </a:srgbClr>
                  </a:outerShdw>
                </a:effectLst>
                <a:latin typeface="Amerigo BT" pitchFamily="34" charset="0"/>
              </a:rPr>
              <a:t>Encouraging others</a:t>
            </a:r>
            <a:br>
              <a:rPr lang="en-US" sz="2400" b="1" dirty="0">
                <a:solidFill>
                  <a:srgbClr val="C00000"/>
                </a:solidFill>
                <a:effectLst>
                  <a:outerShdw blurRad="38100" dist="38100" dir="2700000" algn="tl">
                    <a:srgbClr val="000000">
                      <a:alpha val="43137"/>
                    </a:srgbClr>
                  </a:outerShdw>
                </a:effectLst>
                <a:latin typeface="Amerigo BT" pitchFamily="34" charset="0"/>
              </a:rPr>
            </a:br>
            <a:r>
              <a:rPr lang="en-US" sz="2400" b="1" dirty="0">
                <a:effectLst>
                  <a:outerShdw blurRad="38100" dist="38100" dir="2700000" algn="tl">
                    <a:srgbClr val="000000">
                      <a:alpha val="43137"/>
                    </a:srgbClr>
                  </a:outerShdw>
                </a:effectLst>
                <a:latin typeface="Amerigo BT" pitchFamily="34" charset="0"/>
              </a:rPr>
              <a:t>Sharing helpful material</a:t>
            </a:r>
            <a:br>
              <a:rPr lang="en-US" sz="2400" b="1" dirty="0">
                <a:effectLst>
                  <a:outerShdw blurRad="38100" dist="38100" dir="2700000" algn="tl">
                    <a:srgbClr val="000000">
                      <a:alpha val="43137"/>
                    </a:srgbClr>
                  </a:outerShdw>
                </a:effectLst>
                <a:latin typeface="Amerigo BT" pitchFamily="34" charset="0"/>
              </a:rPr>
            </a:br>
            <a:r>
              <a:rPr lang="en-US" sz="2400" b="1" dirty="0">
                <a:solidFill>
                  <a:srgbClr val="C00000"/>
                </a:solidFill>
                <a:effectLst>
                  <a:outerShdw blurRad="38100" dist="38100" dir="2700000" algn="tl">
                    <a:srgbClr val="000000">
                      <a:alpha val="43137"/>
                    </a:srgbClr>
                  </a:outerShdw>
                </a:effectLst>
                <a:latin typeface="Amerigo BT" pitchFamily="34" charset="0"/>
              </a:rPr>
              <a:t>Announcing opportunities</a:t>
            </a:r>
            <a:br>
              <a:rPr lang="en-US" sz="2400" b="1" dirty="0">
                <a:solidFill>
                  <a:srgbClr val="C00000"/>
                </a:solidFill>
                <a:effectLst>
                  <a:outerShdw blurRad="38100" dist="38100" dir="2700000" algn="tl">
                    <a:srgbClr val="000000">
                      <a:alpha val="43137"/>
                    </a:srgbClr>
                  </a:outerShdw>
                </a:effectLst>
                <a:latin typeface="Amerigo BT" pitchFamily="34" charset="0"/>
              </a:rPr>
            </a:br>
            <a:r>
              <a:rPr lang="en-US" sz="2400" b="1" dirty="0">
                <a:effectLst>
                  <a:outerShdw blurRad="38100" dist="38100" dir="2700000" algn="tl">
                    <a:srgbClr val="000000">
                      <a:alpha val="43137"/>
                    </a:srgbClr>
                  </a:outerShdw>
                </a:effectLst>
                <a:latin typeface="Amerigo BT" pitchFamily="34" charset="0"/>
              </a:rPr>
              <a:t>Responding to needs</a:t>
            </a:r>
            <a:br>
              <a:rPr lang="en-US" sz="2400" b="1" dirty="0">
                <a:effectLst>
                  <a:outerShdw blurRad="38100" dist="38100" dir="2700000" algn="tl">
                    <a:srgbClr val="000000">
                      <a:alpha val="43137"/>
                    </a:srgbClr>
                  </a:outerShdw>
                </a:effectLst>
                <a:latin typeface="Amerigo BT" pitchFamily="34" charset="0"/>
              </a:rPr>
            </a:br>
            <a:r>
              <a:rPr lang="en-US" sz="2400" b="1" dirty="0">
                <a:solidFill>
                  <a:srgbClr val="C00000"/>
                </a:solidFill>
                <a:effectLst>
                  <a:outerShdw blurRad="38100" dist="38100" dir="2700000" algn="tl">
                    <a:srgbClr val="000000">
                      <a:alpha val="43137"/>
                    </a:srgbClr>
                  </a:outerShdw>
                </a:effectLst>
                <a:latin typeface="Amerigo BT" pitchFamily="34" charset="0"/>
              </a:rPr>
              <a:t>Keeping in touch</a:t>
            </a:r>
          </a:p>
        </p:txBody>
      </p:sp>
    </p:spTree>
    <p:extLst>
      <p:ext uri="{BB962C8B-B14F-4D97-AF65-F5344CB8AC3E}">
        <p14:creationId xmlns:p14="http://schemas.microsoft.com/office/powerpoint/2010/main" val="3359873911"/>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1"/>
            <a:ext cx="4384766" cy="2354491"/>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the Digital Age:</a:t>
            </a:r>
            <a:br>
              <a:rPr lang="en-US" sz="3000" b="1" dirty="0">
                <a:solidFill>
                  <a:schemeClr val="bg1"/>
                </a:solidFill>
                <a:effectLst>
                  <a:outerShdw blurRad="38100" dist="38100" dir="2700000" algn="tl">
                    <a:srgbClr val="000000">
                      <a:alpha val="43137"/>
                    </a:srgbClr>
                  </a:outerShdw>
                </a:effectLst>
                <a:latin typeface="Trajan Pro" pitchFamily="18" charset="0"/>
              </a:rPr>
            </a:br>
            <a:r>
              <a:rPr lang="en-US" sz="4500" b="1" dirty="0">
                <a:solidFill>
                  <a:schemeClr val="bg1"/>
                </a:solidFill>
                <a:effectLst>
                  <a:outerShdw blurRad="38100" dist="38100" dir="2700000" algn="tl">
                    <a:srgbClr val="000000">
                      <a:alpha val="43137"/>
                    </a:srgbClr>
                  </a:outerShdw>
                </a:effectLst>
                <a:latin typeface="Trajan Pro" pitchFamily="18" charset="0"/>
              </a:rPr>
              <a:t>Its Vanities</a:t>
            </a:r>
          </a:p>
          <a:p>
            <a:pPr algn="ctr"/>
            <a:endParaRPr lang="en-US" sz="2400" b="1" dirty="0">
              <a:solidFill>
                <a:schemeClr val="bg1"/>
              </a:solidFill>
              <a:effectLst>
                <a:outerShdw blurRad="38100" dist="38100" dir="2700000" algn="tl">
                  <a:srgbClr val="000000">
                    <a:alpha val="43137"/>
                  </a:srgbClr>
                </a:outerShdw>
              </a:effectLst>
            </a:endParaRPr>
          </a:p>
          <a:p>
            <a:pPr algn="ctr"/>
            <a:endParaRPr lang="en-US" sz="600" b="1" dirty="0">
              <a:solidFill>
                <a:srgbClr val="FFFF00"/>
              </a:solidFill>
              <a:effectLst>
                <a:outerShdw blurRad="38100" dist="38100" dir="2700000" algn="tl">
                  <a:srgbClr val="000000">
                    <a:alpha val="43137"/>
                  </a:srgbClr>
                </a:outerShdw>
              </a:effectLst>
            </a:endParaRPr>
          </a:p>
          <a:p>
            <a:pPr algn="ctr"/>
            <a:r>
              <a:rPr lang="en-US" sz="2100" b="1" dirty="0">
                <a:solidFill>
                  <a:srgbClr val="FFFF00"/>
                </a:solidFill>
                <a:effectLst>
                  <a:outerShdw blurRad="38100" dist="38100" dir="2700000" algn="tl">
                    <a:srgbClr val="000000">
                      <a:alpha val="43137"/>
                    </a:srgbClr>
                  </a:outerShdw>
                </a:effectLst>
              </a:rPr>
              <a:t>INSTANT       CONSTANT</a:t>
            </a:r>
          </a:p>
          <a:p>
            <a:pPr algn="ctr"/>
            <a:r>
              <a:rPr lang="en-US" sz="2100" b="1" dirty="0">
                <a:solidFill>
                  <a:srgbClr val="FFFF00"/>
                </a:solidFill>
                <a:effectLst>
                  <a:outerShdw blurRad="38100" dist="38100" dir="2700000" algn="tl">
                    <a:srgbClr val="000000">
                      <a:alpha val="43137"/>
                    </a:srgbClr>
                  </a:outerShdw>
                </a:effectLst>
              </a:rPr>
              <a:t>GLOBAL 	PERMANENT</a:t>
            </a:r>
          </a:p>
        </p:txBody>
      </p:sp>
    </p:spTree>
    <p:extLst>
      <p:ext uri="{BB962C8B-B14F-4D97-AF65-F5344CB8AC3E}">
        <p14:creationId xmlns:p14="http://schemas.microsoft.com/office/powerpoint/2010/main" val="782946354"/>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4" name="TextBox 3"/>
          <p:cNvSpPr txBox="1"/>
          <p:nvPr/>
        </p:nvSpPr>
        <p:spPr>
          <a:xfrm>
            <a:off x="3580140" y="3098133"/>
            <a:ext cx="2877847"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Vanities</a:t>
            </a:r>
            <a:endParaRPr lang="en-US" sz="4500" b="1" dirty="0">
              <a:solidFill>
                <a:schemeClr val="bg1"/>
              </a:solidFill>
              <a:effectLst>
                <a:outerShdw blurRad="38100" dist="38100" dir="2700000" algn="tl">
                  <a:srgbClr val="000000">
                    <a:alpha val="43137"/>
                  </a:srgbClr>
                </a:outerShdw>
              </a:effectLst>
              <a:latin typeface="Trajan Pro" pitchFamily="18" charset="0"/>
            </a:endParaRPr>
          </a:p>
        </p:txBody>
      </p:sp>
      <p:sp>
        <p:nvSpPr>
          <p:cNvPr id="7" name="TextBox 6"/>
          <p:cNvSpPr txBox="1"/>
          <p:nvPr/>
        </p:nvSpPr>
        <p:spPr>
          <a:xfrm>
            <a:off x="56696" y="726284"/>
            <a:ext cx="6744152" cy="1338828"/>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Ecclesiastes 1:2</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700" b="1" baseline="30000" dirty="0">
                <a:effectLst>
                  <a:outerShdw blurRad="38100" dist="38100" dir="2700000" algn="tl">
                    <a:srgbClr val="000000">
                      <a:alpha val="43137"/>
                    </a:srgbClr>
                  </a:outerShdw>
                </a:effectLst>
                <a:latin typeface="Amerigo BT" pitchFamily="34" charset="0"/>
              </a:rPr>
              <a:t>2</a:t>
            </a:r>
            <a:r>
              <a:rPr lang="en-US" sz="2700" b="1" dirty="0">
                <a:effectLst>
                  <a:outerShdw blurRad="38100" dist="38100" dir="2700000" algn="tl">
                    <a:srgbClr val="000000">
                      <a:alpha val="43137"/>
                    </a:srgbClr>
                  </a:outerShdw>
                </a:effectLst>
                <a:latin typeface="Amerigo BT" pitchFamily="34" charset="0"/>
              </a:rPr>
              <a:t>Vanity of vanities, says the Preacher, </a:t>
            </a:r>
          </a:p>
          <a:p>
            <a:r>
              <a:rPr lang="en-US" sz="2700" b="1" dirty="0">
                <a:effectLst>
                  <a:outerShdw blurRad="38100" dist="38100" dir="2700000" algn="tl">
                    <a:srgbClr val="000000">
                      <a:alpha val="43137"/>
                    </a:srgbClr>
                  </a:outerShdw>
                </a:effectLst>
                <a:latin typeface="Amerigo BT" pitchFamily="34" charset="0"/>
              </a:rPr>
              <a:t>	vanity of vanities! All is vanity.</a:t>
            </a:r>
          </a:p>
        </p:txBody>
      </p:sp>
    </p:spTree>
    <p:extLst>
      <p:ext uri="{BB962C8B-B14F-4D97-AF65-F5344CB8AC3E}">
        <p14:creationId xmlns:p14="http://schemas.microsoft.com/office/powerpoint/2010/main" val="388317756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1"/>
            <a:ext cx="4384766" cy="2354491"/>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the Digital Age:</a:t>
            </a:r>
            <a:br>
              <a:rPr lang="en-US" sz="3000" b="1" dirty="0">
                <a:solidFill>
                  <a:schemeClr val="bg1"/>
                </a:solidFill>
                <a:effectLst>
                  <a:outerShdw blurRad="38100" dist="38100" dir="2700000" algn="tl">
                    <a:srgbClr val="000000">
                      <a:alpha val="43137"/>
                    </a:srgbClr>
                  </a:outerShdw>
                </a:effectLst>
                <a:latin typeface="Trajan Pro" pitchFamily="18" charset="0"/>
              </a:rPr>
            </a:br>
            <a:r>
              <a:rPr lang="en-US" sz="4500" b="1" dirty="0">
                <a:solidFill>
                  <a:schemeClr val="bg1"/>
                </a:solidFill>
                <a:effectLst>
                  <a:outerShdw blurRad="38100" dist="38100" dir="2700000" algn="tl">
                    <a:srgbClr val="000000">
                      <a:alpha val="43137"/>
                    </a:srgbClr>
                  </a:outerShdw>
                </a:effectLst>
                <a:latin typeface="Trajan Pro" pitchFamily="18" charset="0"/>
              </a:rPr>
              <a:t>Its Dangers</a:t>
            </a:r>
          </a:p>
          <a:p>
            <a:pPr algn="ctr"/>
            <a:endParaRPr lang="en-US" sz="2400" b="1" dirty="0">
              <a:solidFill>
                <a:schemeClr val="bg1"/>
              </a:solidFill>
              <a:effectLst>
                <a:outerShdw blurRad="38100" dist="38100" dir="2700000" algn="tl">
                  <a:srgbClr val="000000">
                    <a:alpha val="43137"/>
                  </a:srgbClr>
                </a:outerShdw>
              </a:effectLst>
            </a:endParaRPr>
          </a:p>
          <a:p>
            <a:pPr algn="ctr"/>
            <a:endParaRPr lang="en-US" sz="600" b="1" dirty="0">
              <a:solidFill>
                <a:srgbClr val="FFFF00"/>
              </a:solidFill>
              <a:effectLst>
                <a:outerShdw blurRad="38100" dist="38100" dir="2700000" algn="tl">
                  <a:srgbClr val="000000">
                    <a:alpha val="43137"/>
                  </a:srgbClr>
                </a:outerShdw>
              </a:effectLst>
            </a:endParaRPr>
          </a:p>
          <a:p>
            <a:pPr algn="ctr"/>
            <a:r>
              <a:rPr lang="en-US" sz="2100" b="1" dirty="0">
                <a:solidFill>
                  <a:srgbClr val="FFFF00"/>
                </a:solidFill>
                <a:effectLst>
                  <a:outerShdw blurRad="38100" dist="38100" dir="2700000" algn="tl">
                    <a:srgbClr val="000000">
                      <a:alpha val="43137"/>
                    </a:srgbClr>
                  </a:outerShdw>
                </a:effectLst>
              </a:rPr>
              <a:t>INSTANT       CONSTANT</a:t>
            </a:r>
          </a:p>
          <a:p>
            <a:pPr algn="ctr"/>
            <a:r>
              <a:rPr lang="en-US" sz="2100" b="1" dirty="0">
                <a:solidFill>
                  <a:srgbClr val="FFFF00"/>
                </a:solidFill>
                <a:effectLst>
                  <a:outerShdw blurRad="38100" dist="38100" dir="2700000" algn="tl">
                    <a:srgbClr val="000000">
                      <a:alpha val="43137"/>
                    </a:srgbClr>
                  </a:outerShdw>
                </a:effectLst>
              </a:rPr>
              <a:t>GLOBAL 	PERMANENT</a:t>
            </a:r>
          </a:p>
        </p:txBody>
      </p:sp>
    </p:spTree>
    <p:extLst>
      <p:ext uri="{BB962C8B-B14F-4D97-AF65-F5344CB8AC3E}">
        <p14:creationId xmlns:p14="http://schemas.microsoft.com/office/powerpoint/2010/main" val="2648153663"/>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96" y="726284"/>
            <a:ext cx="6744152" cy="1754326"/>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Proverbs 14:16</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700" b="1" baseline="30000" dirty="0">
                <a:effectLst>
                  <a:outerShdw blurRad="38100" dist="38100" dir="2700000" algn="tl">
                    <a:srgbClr val="000000">
                      <a:alpha val="43137"/>
                    </a:srgbClr>
                  </a:outerShdw>
                </a:effectLst>
                <a:latin typeface="Amerigo BT" pitchFamily="34" charset="0"/>
              </a:rPr>
              <a:t>16</a:t>
            </a:r>
            <a:r>
              <a:rPr lang="en-US" sz="2700" b="1" dirty="0">
                <a:effectLst>
                  <a:outerShdw blurRad="38100" dist="38100" dir="2700000" algn="tl">
                    <a:srgbClr val="000000">
                      <a:alpha val="43137"/>
                    </a:srgbClr>
                  </a:outerShdw>
                </a:effectLst>
                <a:latin typeface="Amerigo BT" pitchFamily="34" charset="0"/>
              </a:rPr>
              <a:t>One who is wise is cautious</a:t>
            </a:r>
            <a:br>
              <a:rPr lang="en-US" sz="2700" b="1" dirty="0">
                <a:effectLst>
                  <a:outerShdw blurRad="38100" dist="38100" dir="2700000" algn="tl">
                    <a:srgbClr val="000000">
                      <a:alpha val="43137"/>
                    </a:srgbClr>
                  </a:outerShdw>
                </a:effectLst>
                <a:latin typeface="Amerigo BT" pitchFamily="34" charset="0"/>
              </a:rPr>
            </a:br>
            <a:r>
              <a:rPr lang="en-US" sz="2700" b="1" dirty="0">
                <a:effectLst>
                  <a:outerShdw blurRad="38100" dist="38100" dir="2700000" algn="tl">
                    <a:srgbClr val="000000">
                      <a:alpha val="43137"/>
                    </a:srgbClr>
                  </a:outerShdw>
                </a:effectLst>
                <a:latin typeface="Amerigo BT" pitchFamily="34" charset="0"/>
              </a:rPr>
              <a:t>	and turns away from evil, </a:t>
            </a:r>
          </a:p>
          <a:p>
            <a:r>
              <a:rPr lang="en-US" sz="2700" b="1" dirty="0">
                <a:effectLst>
                  <a:outerShdw blurRad="38100" dist="38100" dir="2700000" algn="tl">
                    <a:srgbClr val="000000">
                      <a:alpha val="43137"/>
                    </a:srgbClr>
                  </a:outerShdw>
                </a:effectLst>
                <a:latin typeface="Amerigo BT" pitchFamily="34" charset="0"/>
              </a:rPr>
              <a:t>	but a fool is reckless and careless. </a:t>
            </a:r>
          </a:p>
        </p:txBody>
      </p:sp>
      <p:pic>
        <p:nvPicPr>
          <p:cNvPr id="6" name="Picture 5">
            <a:extLst>
              <a:ext uri="{FF2B5EF4-FFF2-40B4-BE49-F238E27FC236}">
                <a16:creationId xmlns:a16="http://schemas.microsoft.com/office/drawing/2014/main" id="{083DA8AA-33FC-DB43-9945-12A6AB29519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8" name="TextBox 7">
            <a:extLst>
              <a:ext uri="{FF2B5EF4-FFF2-40B4-BE49-F238E27FC236}">
                <a16:creationId xmlns:a16="http://schemas.microsoft.com/office/drawing/2014/main" id="{6961DFC8-218B-8A4F-92EE-0D7EC4E12D75}"/>
              </a:ext>
            </a:extLst>
          </p:cNvPr>
          <p:cNvSpPr txBox="1"/>
          <p:nvPr/>
        </p:nvSpPr>
        <p:spPr>
          <a:xfrm>
            <a:off x="3580140" y="3098132"/>
            <a:ext cx="2877847" cy="600164"/>
          </a:xfrm>
          <a:prstGeom prst="rect">
            <a:avLst/>
          </a:prstGeom>
          <a:noFill/>
        </p:spPr>
        <p:txBody>
          <a:bodyPr wrap="square" rtlCol="0">
            <a:spAutoFit/>
          </a:bodyPr>
          <a:lstStyle/>
          <a:p>
            <a:pPr algn="ctr"/>
            <a:r>
              <a:rPr lang="en-US" sz="3300" b="1" dirty="0">
                <a:solidFill>
                  <a:schemeClr val="bg1"/>
                </a:solidFill>
                <a:effectLst>
                  <a:outerShdw blurRad="38100" dist="38100" dir="2700000" algn="tl">
                    <a:srgbClr val="000000">
                      <a:alpha val="43137"/>
                    </a:srgbClr>
                  </a:outerShdw>
                </a:effectLst>
                <a:latin typeface="Trajan Pro" pitchFamily="18" charset="0"/>
              </a:rPr>
              <a:t>Dangers</a:t>
            </a:r>
          </a:p>
        </p:txBody>
      </p:sp>
    </p:spTree>
    <p:extLst>
      <p:ext uri="{BB962C8B-B14F-4D97-AF65-F5344CB8AC3E}">
        <p14:creationId xmlns:p14="http://schemas.microsoft.com/office/powerpoint/2010/main" val="1978132471"/>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96" y="726284"/>
            <a:ext cx="6744152" cy="1338828"/>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Proverbs 18:2</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700" b="1" baseline="30000" dirty="0">
                <a:effectLst>
                  <a:outerShdw blurRad="38100" dist="38100" dir="2700000" algn="tl">
                    <a:srgbClr val="000000">
                      <a:alpha val="43137"/>
                    </a:srgbClr>
                  </a:outerShdw>
                </a:effectLst>
                <a:latin typeface="Amerigo BT" pitchFamily="34" charset="0"/>
              </a:rPr>
              <a:t>2</a:t>
            </a:r>
            <a:r>
              <a:rPr lang="en-US" sz="2700" b="1" dirty="0">
                <a:effectLst>
                  <a:outerShdw blurRad="38100" dist="38100" dir="2700000" algn="tl">
                    <a:srgbClr val="000000">
                      <a:alpha val="43137"/>
                    </a:srgbClr>
                  </a:outerShdw>
                </a:effectLst>
                <a:latin typeface="Amerigo BT" pitchFamily="34" charset="0"/>
              </a:rPr>
              <a:t>A fool takes no pleasure in understanding, </a:t>
            </a:r>
          </a:p>
          <a:p>
            <a:r>
              <a:rPr lang="en-US" sz="2700" b="1" dirty="0">
                <a:effectLst>
                  <a:outerShdw blurRad="38100" dist="38100" dir="2700000" algn="tl">
                    <a:srgbClr val="000000">
                      <a:alpha val="43137"/>
                    </a:srgbClr>
                  </a:outerShdw>
                </a:effectLst>
                <a:latin typeface="Amerigo BT" pitchFamily="34" charset="0"/>
              </a:rPr>
              <a:t>	but only in expressing his opinion. </a:t>
            </a:r>
          </a:p>
        </p:txBody>
      </p:sp>
      <p:pic>
        <p:nvPicPr>
          <p:cNvPr id="6" name="Picture 5">
            <a:extLst>
              <a:ext uri="{FF2B5EF4-FFF2-40B4-BE49-F238E27FC236}">
                <a16:creationId xmlns:a16="http://schemas.microsoft.com/office/drawing/2014/main" id="{DD814F9F-88B3-D247-8611-6BC07041F06B}"/>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8" name="TextBox 7">
            <a:extLst>
              <a:ext uri="{FF2B5EF4-FFF2-40B4-BE49-F238E27FC236}">
                <a16:creationId xmlns:a16="http://schemas.microsoft.com/office/drawing/2014/main" id="{CF912B86-B05F-934E-A5A0-F5EE6F2C2B58}"/>
              </a:ext>
            </a:extLst>
          </p:cNvPr>
          <p:cNvSpPr txBox="1"/>
          <p:nvPr/>
        </p:nvSpPr>
        <p:spPr>
          <a:xfrm>
            <a:off x="3580140" y="3098132"/>
            <a:ext cx="2877847" cy="600164"/>
          </a:xfrm>
          <a:prstGeom prst="rect">
            <a:avLst/>
          </a:prstGeom>
          <a:noFill/>
        </p:spPr>
        <p:txBody>
          <a:bodyPr wrap="square" rtlCol="0">
            <a:spAutoFit/>
          </a:bodyPr>
          <a:lstStyle/>
          <a:p>
            <a:pPr algn="ctr"/>
            <a:r>
              <a:rPr lang="en-US" sz="3300" b="1" dirty="0">
                <a:solidFill>
                  <a:schemeClr val="bg1"/>
                </a:solidFill>
                <a:effectLst>
                  <a:outerShdw blurRad="38100" dist="38100" dir="2700000" algn="tl">
                    <a:srgbClr val="000000">
                      <a:alpha val="43137"/>
                    </a:srgbClr>
                  </a:outerShdw>
                </a:effectLst>
                <a:latin typeface="Trajan Pro" pitchFamily="18" charset="0"/>
              </a:rPr>
              <a:t>Dangers</a:t>
            </a:r>
          </a:p>
        </p:txBody>
      </p:sp>
    </p:spTree>
    <p:extLst>
      <p:ext uri="{BB962C8B-B14F-4D97-AF65-F5344CB8AC3E}">
        <p14:creationId xmlns:p14="http://schemas.microsoft.com/office/powerpoint/2010/main" val="2412318195"/>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6281" y="1200150"/>
            <a:ext cx="4384766" cy="2492990"/>
          </a:xfrm>
          <a:prstGeom prst="rect">
            <a:avLst/>
          </a:prstGeom>
          <a:noFill/>
        </p:spPr>
        <p:txBody>
          <a:bodyPr wrap="square" rtlCol="0">
            <a:spAutoFit/>
          </a:bodyPr>
          <a:lstStyle/>
          <a:p>
            <a:pPr algn="ctr"/>
            <a:r>
              <a:rPr lang="en-US" sz="3600" b="1" dirty="0">
                <a:solidFill>
                  <a:prstClr val="white"/>
                </a:solidFill>
                <a:effectLst>
                  <a:outerShdw blurRad="38100" dist="38100" dir="2700000" algn="tl">
                    <a:srgbClr val="000000">
                      <a:alpha val="43137"/>
                    </a:srgbClr>
                  </a:outerShdw>
                </a:effectLst>
                <a:latin typeface="Trajan Pro" pitchFamily="18" charset="0"/>
              </a:rPr>
              <a:t>Discipleship in</a:t>
            </a:r>
            <a:br>
              <a:rPr lang="en-US" sz="3600" b="1" dirty="0">
                <a:solidFill>
                  <a:prstClr val="white"/>
                </a:solidFill>
                <a:effectLst>
                  <a:outerShdw blurRad="38100" dist="38100" dir="2700000" algn="tl">
                    <a:srgbClr val="000000">
                      <a:alpha val="43137"/>
                    </a:srgbClr>
                  </a:outerShdw>
                </a:effectLst>
                <a:latin typeface="Trajan Pro" pitchFamily="18" charset="0"/>
              </a:rPr>
            </a:br>
            <a:r>
              <a:rPr lang="en-US" sz="3600" b="1" dirty="0">
                <a:solidFill>
                  <a:prstClr val="white"/>
                </a:solidFill>
                <a:effectLst>
                  <a:outerShdw blurRad="38100" dist="38100" dir="2700000" algn="tl">
                    <a:srgbClr val="000000">
                      <a:alpha val="43137"/>
                    </a:srgbClr>
                  </a:outerShdw>
                </a:effectLst>
                <a:latin typeface="Trajan Pro" pitchFamily="18" charset="0"/>
              </a:rPr>
              <a:t>the Digital Age</a:t>
            </a:r>
            <a:br>
              <a:rPr lang="en-US" sz="2100" b="1" dirty="0">
                <a:solidFill>
                  <a:prstClr val="white"/>
                </a:solidFill>
                <a:effectLst>
                  <a:outerShdw blurRad="38100" dist="38100" dir="2700000" algn="tl">
                    <a:srgbClr val="000000">
                      <a:alpha val="43137"/>
                    </a:srgbClr>
                  </a:outerShdw>
                </a:effectLst>
                <a:latin typeface="Trajan Pro" pitchFamily="18" charset="0"/>
              </a:rPr>
            </a:br>
            <a:br>
              <a:rPr lang="en-US" sz="2100" b="1" dirty="0">
                <a:solidFill>
                  <a:prstClr val="white"/>
                </a:solidFill>
                <a:effectLst>
                  <a:outerShdw blurRad="38100" dist="38100" dir="2700000" algn="tl">
                    <a:srgbClr val="000000">
                      <a:alpha val="43137"/>
                    </a:srgbClr>
                  </a:outerShdw>
                </a:effectLst>
                <a:latin typeface="Trajan Pro" pitchFamily="18" charset="0"/>
              </a:rPr>
            </a:br>
            <a:r>
              <a:rPr lang="en-US" sz="2100" b="1" dirty="0">
                <a:solidFill>
                  <a:prstClr val="white"/>
                </a:solidFill>
                <a:effectLst>
                  <a:outerShdw blurRad="38100" dist="38100" dir="2700000" algn="tl">
                    <a:srgbClr val="000000">
                      <a:alpha val="43137"/>
                    </a:srgbClr>
                  </a:outerShdw>
                </a:effectLst>
                <a:latin typeface="Trajan Pro" pitchFamily="18" charset="0"/>
              </a:rPr>
              <a:t>How to Be on the Internet</a:t>
            </a:r>
            <a:br>
              <a:rPr lang="en-US" sz="2100" b="1" dirty="0">
                <a:solidFill>
                  <a:prstClr val="white"/>
                </a:solidFill>
                <a:effectLst>
                  <a:outerShdw blurRad="38100" dist="38100" dir="2700000" algn="tl">
                    <a:srgbClr val="000000">
                      <a:alpha val="43137"/>
                    </a:srgbClr>
                  </a:outerShdw>
                </a:effectLst>
                <a:latin typeface="Trajan Pro" pitchFamily="18" charset="0"/>
              </a:rPr>
            </a:br>
            <a:r>
              <a:rPr lang="en-US" sz="2100" b="1" dirty="0">
                <a:solidFill>
                  <a:prstClr val="white"/>
                </a:solidFill>
                <a:effectLst>
                  <a:outerShdw blurRad="38100" dist="38100" dir="2700000" algn="tl">
                    <a:srgbClr val="000000">
                      <a:alpha val="43137"/>
                    </a:srgbClr>
                  </a:outerShdw>
                </a:effectLst>
                <a:latin typeface="Trajan Pro" pitchFamily="18" charset="0"/>
              </a:rPr>
              <a:t>but Not of the Internet</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Tree>
    <p:extLst>
      <p:ext uri="{BB962C8B-B14F-4D97-AF65-F5344CB8AC3E}">
        <p14:creationId xmlns:p14="http://schemas.microsoft.com/office/powerpoint/2010/main" val="35970040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96" y="726284"/>
            <a:ext cx="6744152" cy="1338828"/>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Proverbs 18:7</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700" b="1" baseline="30000" dirty="0">
                <a:effectLst>
                  <a:outerShdw blurRad="38100" dist="38100" dir="2700000" algn="tl">
                    <a:srgbClr val="000000">
                      <a:alpha val="43137"/>
                    </a:srgbClr>
                  </a:outerShdw>
                </a:effectLst>
                <a:latin typeface="Amerigo BT" pitchFamily="34" charset="0"/>
              </a:rPr>
              <a:t>7</a:t>
            </a:r>
            <a:r>
              <a:rPr lang="en-US" sz="2700" b="1" dirty="0">
                <a:effectLst>
                  <a:outerShdw blurRad="38100" dist="38100" dir="2700000" algn="tl">
                    <a:srgbClr val="000000">
                      <a:alpha val="43137"/>
                    </a:srgbClr>
                  </a:outerShdw>
                </a:effectLst>
                <a:latin typeface="Amerigo BT" pitchFamily="34" charset="0"/>
              </a:rPr>
              <a:t>A fool’s mouth is his ruin, </a:t>
            </a:r>
          </a:p>
          <a:p>
            <a:r>
              <a:rPr lang="en-US" sz="2700" b="1" dirty="0">
                <a:effectLst>
                  <a:outerShdw blurRad="38100" dist="38100" dir="2700000" algn="tl">
                    <a:srgbClr val="000000">
                      <a:alpha val="43137"/>
                    </a:srgbClr>
                  </a:outerShdw>
                </a:effectLst>
                <a:latin typeface="Amerigo BT" pitchFamily="34" charset="0"/>
              </a:rPr>
              <a:t>	and his lips are a snare to his soul. </a:t>
            </a:r>
          </a:p>
        </p:txBody>
      </p:sp>
      <p:pic>
        <p:nvPicPr>
          <p:cNvPr id="6" name="Picture 5">
            <a:extLst>
              <a:ext uri="{FF2B5EF4-FFF2-40B4-BE49-F238E27FC236}">
                <a16:creationId xmlns:a16="http://schemas.microsoft.com/office/drawing/2014/main" id="{1F33CE66-C1CC-0642-9EF5-F8DAB85F51C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8" name="TextBox 7">
            <a:extLst>
              <a:ext uri="{FF2B5EF4-FFF2-40B4-BE49-F238E27FC236}">
                <a16:creationId xmlns:a16="http://schemas.microsoft.com/office/drawing/2014/main" id="{90979003-92B5-D643-A642-F3D364BD5987}"/>
              </a:ext>
            </a:extLst>
          </p:cNvPr>
          <p:cNvSpPr txBox="1"/>
          <p:nvPr/>
        </p:nvSpPr>
        <p:spPr>
          <a:xfrm>
            <a:off x="3580140" y="3098132"/>
            <a:ext cx="2877847" cy="600164"/>
          </a:xfrm>
          <a:prstGeom prst="rect">
            <a:avLst/>
          </a:prstGeom>
          <a:noFill/>
        </p:spPr>
        <p:txBody>
          <a:bodyPr wrap="square" rtlCol="0">
            <a:spAutoFit/>
          </a:bodyPr>
          <a:lstStyle/>
          <a:p>
            <a:pPr algn="ctr"/>
            <a:r>
              <a:rPr lang="en-US" sz="3300" b="1" dirty="0">
                <a:solidFill>
                  <a:schemeClr val="bg1"/>
                </a:solidFill>
                <a:effectLst>
                  <a:outerShdw blurRad="38100" dist="38100" dir="2700000" algn="tl">
                    <a:srgbClr val="000000">
                      <a:alpha val="43137"/>
                    </a:srgbClr>
                  </a:outerShdw>
                </a:effectLst>
                <a:latin typeface="Trajan Pro" pitchFamily="18" charset="0"/>
              </a:rPr>
              <a:t>Dangers</a:t>
            </a:r>
          </a:p>
        </p:txBody>
      </p:sp>
    </p:spTree>
    <p:extLst>
      <p:ext uri="{BB962C8B-B14F-4D97-AF65-F5344CB8AC3E}">
        <p14:creationId xmlns:p14="http://schemas.microsoft.com/office/powerpoint/2010/main" val="2863051393"/>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96" y="726285"/>
            <a:ext cx="6744152" cy="1246495"/>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Proverbs 20:3</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400" b="1" baseline="30000" dirty="0">
                <a:effectLst>
                  <a:outerShdw blurRad="38100" dist="38100" dir="2700000" algn="tl">
                    <a:srgbClr val="000000">
                      <a:alpha val="43137"/>
                    </a:srgbClr>
                  </a:outerShdw>
                </a:effectLst>
                <a:latin typeface="Amerigo BT" pitchFamily="34" charset="0"/>
              </a:rPr>
              <a:t>3</a:t>
            </a:r>
            <a:r>
              <a:rPr lang="en-US" sz="2400" b="1" dirty="0">
                <a:effectLst>
                  <a:outerShdw blurRad="38100" dist="38100" dir="2700000" algn="tl">
                    <a:srgbClr val="000000">
                      <a:alpha val="43137"/>
                    </a:srgbClr>
                  </a:outerShdw>
                </a:effectLst>
                <a:latin typeface="Amerigo BT" pitchFamily="34" charset="0"/>
              </a:rPr>
              <a:t>It is an honor for a man to keep aloof from strife, </a:t>
            </a:r>
          </a:p>
          <a:p>
            <a:r>
              <a:rPr lang="en-US" sz="2400" b="1" dirty="0">
                <a:effectLst>
                  <a:outerShdw blurRad="38100" dist="38100" dir="2700000" algn="tl">
                    <a:srgbClr val="000000">
                      <a:alpha val="43137"/>
                    </a:srgbClr>
                  </a:outerShdw>
                </a:effectLst>
                <a:latin typeface="Amerigo BT" pitchFamily="34" charset="0"/>
              </a:rPr>
              <a:t>	but every fool will be quarreling. </a:t>
            </a:r>
          </a:p>
        </p:txBody>
      </p:sp>
      <p:pic>
        <p:nvPicPr>
          <p:cNvPr id="6" name="Picture 5">
            <a:extLst>
              <a:ext uri="{FF2B5EF4-FFF2-40B4-BE49-F238E27FC236}">
                <a16:creationId xmlns:a16="http://schemas.microsoft.com/office/drawing/2014/main" id="{2992A580-6D12-8046-8580-1B1D46EF9F81}"/>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8" name="TextBox 7">
            <a:extLst>
              <a:ext uri="{FF2B5EF4-FFF2-40B4-BE49-F238E27FC236}">
                <a16:creationId xmlns:a16="http://schemas.microsoft.com/office/drawing/2014/main" id="{958F675B-FA25-0347-9BB0-A5A90D9A7DE2}"/>
              </a:ext>
            </a:extLst>
          </p:cNvPr>
          <p:cNvSpPr txBox="1"/>
          <p:nvPr/>
        </p:nvSpPr>
        <p:spPr>
          <a:xfrm>
            <a:off x="3580140" y="3098132"/>
            <a:ext cx="2877847" cy="600164"/>
          </a:xfrm>
          <a:prstGeom prst="rect">
            <a:avLst/>
          </a:prstGeom>
          <a:noFill/>
        </p:spPr>
        <p:txBody>
          <a:bodyPr wrap="square" rtlCol="0">
            <a:spAutoFit/>
          </a:bodyPr>
          <a:lstStyle/>
          <a:p>
            <a:pPr algn="ctr"/>
            <a:r>
              <a:rPr lang="en-US" sz="3300" b="1" dirty="0">
                <a:solidFill>
                  <a:schemeClr val="bg1"/>
                </a:solidFill>
                <a:effectLst>
                  <a:outerShdw blurRad="38100" dist="38100" dir="2700000" algn="tl">
                    <a:srgbClr val="000000">
                      <a:alpha val="43137"/>
                    </a:srgbClr>
                  </a:outerShdw>
                </a:effectLst>
                <a:latin typeface="Trajan Pro" pitchFamily="18" charset="0"/>
              </a:rPr>
              <a:t>Dangers</a:t>
            </a:r>
          </a:p>
        </p:txBody>
      </p:sp>
    </p:spTree>
    <p:extLst>
      <p:ext uri="{BB962C8B-B14F-4D97-AF65-F5344CB8AC3E}">
        <p14:creationId xmlns:p14="http://schemas.microsoft.com/office/powerpoint/2010/main" val="3332060906"/>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696" y="726285"/>
            <a:ext cx="6744152" cy="1246495"/>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Proverbs 29:20</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400" b="1" baseline="30000" dirty="0">
                <a:effectLst>
                  <a:outerShdw blurRad="38100" dist="38100" dir="2700000" algn="tl">
                    <a:srgbClr val="000000">
                      <a:alpha val="43137"/>
                    </a:srgbClr>
                  </a:outerShdw>
                </a:effectLst>
                <a:latin typeface="Amerigo BT" pitchFamily="34" charset="0"/>
              </a:rPr>
              <a:t>20</a:t>
            </a:r>
            <a:r>
              <a:rPr lang="en-US" sz="2400" b="1" dirty="0">
                <a:effectLst>
                  <a:outerShdw blurRad="38100" dist="38100" dir="2700000" algn="tl">
                    <a:srgbClr val="000000">
                      <a:alpha val="43137"/>
                    </a:srgbClr>
                  </a:outerShdw>
                </a:effectLst>
                <a:latin typeface="Amerigo BT" pitchFamily="34" charset="0"/>
              </a:rPr>
              <a:t>Do you see a man who is hasty in his words? </a:t>
            </a:r>
          </a:p>
          <a:p>
            <a:r>
              <a:rPr lang="en-US" sz="2400" b="1" dirty="0">
                <a:effectLst>
                  <a:outerShdw blurRad="38100" dist="38100" dir="2700000" algn="tl">
                    <a:srgbClr val="000000">
                      <a:alpha val="43137"/>
                    </a:srgbClr>
                  </a:outerShdw>
                </a:effectLst>
                <a:latin typeface="Amerigo BT" pitchFamily="34" charset="0"/>
              </a:rPr>
              <a:t>	There is more hope for a fool than for him. </a:t>
            </a:r>
          </a:p>
        </p:txBody>
      </p:sp>
      <p:pic>
        <p:nvPicPr>
          <p:cNvPr id="6" name="Picture 5">
            <a:extLst>
              <a:ext uri="{FF2B5EF4-FFF2-40B4-BE49-F238E27FC236}">
                <a16:creationId xmlns:a16="http://schemas.microsoft.com/office/drawing/2014/main" id="{0CB405CE-61A1-4F4A-B571-B6BEEC9DD56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8" name="TextBox 7">
            <a:extLst>
              <a:ext uri="{FF2B5EF4-FFF2-40B4-BE49-F238E27FC236}">
                <a16:creationId xmlns:a16="http://schemas.microsoft.com/office/drawing/2014/main" id="{4E86F154-EBD5-5749-B16B-D12DEBAE8D40}"/>
              </a:ext>
            </a:extLst>
          </p:cNvPr>
          <p:cNvSpPr txBox="1"/>
          <p:nvPr/>
        </p:nvSpPr>
        <p:spPr>
          <a:xfrm>
            <a:off x="3580140" y="3098132"/>
            <a:ext cx="2877847" cy="600164"/>
          </a:xfrm>
          <a:prstGeom prst="rect">
            <a:avLst/>
          </a:prstGeom>
          <a:noFill/>
        </p:spPr>
        <p:txBody>
          <a:bodyPr wrap="square" rtlCol="0">
            <a:spAutoFit/>
          </a:bodyPr>
          <a:lstStyle/>
          <a:p>
            <a:pPr algn="ctr"/>
            <a:r>
              <a:rPr lang="en-US" sz="3300" b="1" dirty="0">
                <a:solidFill>
                  <a:schemeClr val="bg1"/>
                </a:solidFill>
                <a:effectLst>
                  <a:outerShdw blurRad="38100" dist="38100" dir="2700000" algn="tl">
                    <a:srgbClr val="000000">
                      <a:alpha val="43137"/>
                    </a:srgbClr>
                  </a:outerShdw>
                </a:effectLst>
                <a:latin typeface="Trajan Pro" pitchFamily="18" charset="0"/>
              </a:rPr>
              <a:t>Dangers</a:t>
            </a:r>
          </a:p>
        </p:txBody>
      </p:sp>
    </p:spTree>
    <p:extLst>
      <p:ext uri="{BB962C8B-B14F-4D97-AF65-F5344CB8AC3E}">
        <p14:creationId xmlns:p14="http://schemas.microsoft.com/office/powerpoint/2010/main" val="2844433825"/>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1"/>
            <a:ext cx="4384766" cy="1015663"/>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The #1 Rule for Social Media Use:</a:t>
            </a:r>
          </a:p>
        </p:txBody>
      </p:sp>
    </p:spTree>
    <p:extLst>
      <p:ext uri="{BB962C8B-B14F-4D97-AF65-F5344CB8AC3E}">
        <p14:creationId xmlns:p14="http://schemas.microsoft.com/office/powerpoint/2010/main" val="922001331"/>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143000"/>
            <a:ext cx="4384766" cy="226215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Trajan Pro" pitchFamily="18" charset="0"/>
              </a:rPr>
              <a:t>The #1 Rule for Social Media Use:</a:t>
            </a:r>
          </a:p>
          <a:p>
            <a:pPr algn="ctr"/>
            <a:endParaRPr lang="en-US" sz="900" b="1" dirty="0">
              <a:solidFill>
                <a:schemeClr val="bg1"/>
              </a:solidFill>
              <a:effectLst>
                <a:outerShdw blurRad="38100" dist="38100" dir="2700000" algn="tl">
                  <a:srgbClr val="000000">
                    <a:alpha val="43137"/>
                  </a:srgbClr>
                </a:outerShdw>
              </a:effectLst>
              <a:latin typeface="Amerigo BT" pitchFamily="34" charset="0"/>
            </a:endParaRPr>
          </a:p>
          <a:p>
            <a:pPr algn="ctr"/>
            <a:r>
              <a:rPr lang="en-US" sz="2400" b="1" dirty="0">
                <a:solidFill>
                  <a:schemeClr val="bg1"/>
                </a:solidFill>
                <a:effectLst>
                  <a:outerShdw blurRad="38100" dist="38100" dir="2700000" algn="tl">
                    <a:srgbClr val="000000">
                      <a:alpha val="43137"/>
                    </a:srgbClr>
                  </a:outerShdw>
                </a:effectLst>
                <a:latin typeface="Amerigo BT" pitchFamily="34" charset="0"/>
              </a:rPr>
              <a:t>Assume that everyone, everywhere will read what you write and see what you post.</a:t>
            </a:r>
          </a:p>
        </p:txBody>
      </p:sp>
    </p:spTree>
    <p:extLst>
      <p:ext uri="{BB962C8B-B14F-4D97-AF65-F5344CB8AC3E}">
        <p14:creationId xmlns:p14="http://schemas.microsoft.com/office/powerpoint/2010/main" val="502863744"/>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200150"/>
            <a:ext cx="4384766" cy="2077492"/>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Trajan Pro" pitchFamily="18" charset="0"/>
              </a:rPr>
              <a:t>Technology</a:t>
            </a:r>
            <a:br>
              <a:rPr lang="en-US" sz="2100" b="1" dirty="0">
                <a:solidFill>
                  <a:schemeClr val="bg1"/>
                </a:solidFill>
                <a:effectLst>
                  <a:outerShdw blurRad="38100" dist="38100" dir="2700000" algn="tl">
                    <a:srgbClr val="000000">
                      <a:alpha val="43137"/>
                    </a:srgbClr>
                  </a:outerShdw>
                </a:effectLst>
                <a:latin typeface="Trajan Pro" pitchFamily="18" charset="0"/>
              </a:rPr>
            </a:br>
            <a:br>
              <a:rPr lang="en-US" sz="2100" b="1" dirty="0">
                <a:solidFill>
                  <a:schemeClr val="bg1"/>
                </a:solidFill>
                <a:effectLst>
                  <a:outerShdw blurRad="38100" dist="38100" dir="2700000" algn="tl">
                    <a:srgbClr val="000000">
                      <a:alpha val="43137"/>
                    </a:srgbClr>
                  </a:outerShdw>
                </a:effectLst>
                <a:latin typeface="Trajan Pro" pitchFamily="18" charset="0"/>
              </a:rPr>
            </a:br>
            <a:r>
              <a:rPr lang="en-US" sz="3200" b="1" dirty="0">
                <a:solidFill>
                  <a:schemeClr val="bg1"/>
                </a:solidFill>
                <a:effectLst>
                  <a:outerShdw blurRad="38100" dist="38100" dir="2700000" algn="tl">
                    <a:srgbClr val="000000">
                      <a:alpha val="43137"/>
                    </a:srgbClr>
                  </a:outerShdw>
                </a:effectLst>
                <a:latin typeface="Trajan Pro" pitchFamily="18" charset="0"/>
              </a:rPr>
              <a:t>Great Tool, Horrible Master</a:t>
            </a:r>
            <a:endParaRPr lang="en-US" sz="2100" b="1"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043711208"/>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Tree>
    <p:extLst>
      <p:ext uri="{BB962C8B-B14F-4D97-AF65-F5344CB8AC3E}">
        <p14:creationId xmlns:p14="http://schemas.microsoft.com/office/powerpoint/2010/main" val="312772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1631216"/>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1 Corinthians 6:12</a:t>
            </a:r>
          </a:p>
          <a:p>
            <a:r>
              <a:rPr lang="en-US" sz="2400" b="1" baseline="30000" dirty="0">
                <a:effectLst>
                  <a:outerShdw blurRad="38100" dist="38100" dir="2700000" algn="tl">
                    <a:srgbClr val="000000">
                      <a:alpha val="43137"/>
                    </a:srgbClr>
                  </a:outerShdw>
                </a:effectLst>
              </a:rPr>
              <a:t>12 </a:t>
            </a:r>
            <a:r>
              <a:rPr lang="en-US" sz="2400" dirty="0">
                <a:effectLst>
                  <a:outerShdw blurRad="38100" dist="38100" dir="2700000" algn="tl">
                    <a:srgbClr val="000000">
                      <a:alpha val="43137"/>
                    </a:srgbClr>
                  </a:outerShdw>
                </a:effectLst>
              </a:rPr>
              <a:t>“All things are lawful for me,” but not all things are helpful. “All things are lawful for me,” but I will not be dominated by anything.</a:t>
            </a:r>
          </a:p>
        </p:txBody>
      </p:sp>
    </p:spTree>
    <p:extLst>
      <p:ext uri="{BB962C8B-B14F-4D97-AF65-F5344CB8AC3E}">
        <p14:creationId xmlns:p14="http://schemas.microsoft.com/office/powerpoint/2010/main" val="3676908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7BCCE-66CA-4A44-B693-091B00A1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3350"/>
            <a:ext cx="4933950" cy="4933950"/>
          </a:xfrm>
          <a:prstGeom prst="rect">
            <a:avLst/>
          </a:prstGeom>
        </p:spPr>
      </p:pic>
    </p:spTree>
    <p:extLst>
      <p:ext uri="{BB962C8B-B14F-4D97-AF65-F5344CB8AC3E}">
        <p14:creationId xmlns:p14="http://schemas.microsoft.com/office/powerpoint/2010/main" val="2942336615"/>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2739211"/>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Luke 10:38-42</a:t>
            </a:r>
          </a:p>
          <a:p>
            <a:r>
              <a:rPr lang="en-US" sz="2400" b="1" baseline="30000" dirty="0">
                <a:effectLst>
                  <a:outerShdw blurRad="50800" dist="38100" dir="2700000" algn="tl" rotWithShape="0">
                    <a:prstClr val="black">
                      <a:alpha val="40000"/>
                    </a:prstClr>
                  </a:outerShdw>
                </a:effectLst>
              </a:rPr>
              <a:t>38 </a:t>
            </a:r>
            <a:r>
              <a:rPr lang="en-US" sz="2400" dirty="0">
                <a:effectLst>
                  <a:outerShdw blurRad="50800" dist="38100" dir="2700000" algn="tl" rotWithShape="0">
                    <a:prstClr val="black">
                      <a:alpha val="40000"/>
                    </a:prstClr>
                  </a:outerShdw>
                </a:effectLst>
              </a:rPr>
              <a:t>Now as they went on their way, Jesus entered a village. And a woman named Martha welcomed him into her house. </a:t>
            </a:r>
            <a:r>
              <a:rPr lang="en-US" sz="2400" b="1" baseline="30000" dirty="0">
                <a:effectLst>
                  <a:outerShdw blurRad="50800" dist="38100" dir="2700000" algn="tl" rotWithShape="0">
                    <a:prstClr val="black">
                      <a:alpha val="40000"/>
                    </a:prstClr>
                  </a:outerShdw>
                </a:effectLst>
              </a:rPr>
              <a:t>39 </a:t>
            </a:r>
            <a:r>
              <a:rPr lang="en-US" sz="2400" dirty="0">
                <a:effectLst>
                  <a:outerShdw blurRad="50800" dist="38100" dir="2700000" algn="tl" rotWithShape="0">
                    <a:prstClr val="black">
                      <a:alpha val="40000"/>
                    </a:prstClr>
                  </a:outerShdw>
                </a:effectLst>
              </a:rPr>
              <a:t>And she had a sister called Mary, who sat at the Lord’s feet and listened to his teaching. </a:t>
            </a:r>
            <a:r>
              <a:rPr lang="en-US" sz="2400" b="1" baseline="30000" dirty="0">
                <a:effectLst>
                  <a:outerShdw blurRad="50800" dist="38100" dir="2700000" algn="tl" rotWithShape="0">
                    <a:prstClr val="black">
                      <a:alpha val="40000"/>
                    </a:prstClr>
                  </a:outerShdw>
                </a:effectLst>
              </a:rPr>
              <a:t>40 </a:t>
            </a:r>
            <a:r>
              <a:rPr lang="en-US" sz="2400" dirty="0">
                <a:effectLst>
                  <a:outerShdw blurRad="50800" dist="38100" dir="2700000" algn="tl" rotWithShape="0">
                    <a:prstClr val="black">
                      <a:alpha val="40000"/>
                    </a:prstClr>
                  </a:outerShdw>
                </a:effectLst>
              </a:rPr>
              <a:t>But Martha was distracted with much serving.</a:t>
            </a:r>
          </a:p>
        </p:txBody>
      </p:sp>
    </p:spTree>
    <p:extLst>
      <p:ext uri="{BB962C8B-B14F-4D97-AF65-F5344CB8AC3E}">
        <p14:creationId xmlns:p14="http://schemas.microsoft.com/office/powerpoint/2010/main" val="2089128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0564FD-A4CE-9D47-9061-03A1522A4A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1599863" y="2052378"/>
            <a:ext cx="3657600" cy="1061829"/>
          </a:xfrm>
          <a:prstGeom prst="rect">
            <a:avLst/>
          </a:prstGeom>
          <a:solidFill>
            <a:schemeClr val="bg1"/>
          </a:solidFill>
          <a:ln>
            <a:solidFill>
              <a:srgbClr val="C00000"/>
            </a:solidFill>
          </a:ln>
        </p:spPr>
        <p:txBody>
          <a:bodyPr wrap="square" rtlCol="0">
            <a:spAutoFit/>
          </a:bodyPr>
          <a:lstStyle/>
          <a:p>
            <a:pPr algn="ctr"/>
            <a:r>
              <a:rPr lang="en-US" sz="2100" b="1" dirty="0">
                <a:effectLst>
                  <a:outerShdw blurRad="38100" dist="38100" dir="2700000" algn="tl">
                    <a:srgbClr val="000000">
                      <a:alpha val="43137"/>
                    </a:srgbClr>
                  </a:outerShdw>
                </a:effectLst>
                <a:latin typeface="Amerigo BT" pitchFamily="34" charset="0"/>
              </a:rPr>
              <a:t>A learner, a </a:t>
            </a:r>
            <a:r>
              <a:rPr lang="en-US" sz="2100" b="1" dirty="0">
                <a:solidFill>
                  <a:srgbClr val="C00000"/>
                </a:solidFill>
                <a:effectLst>
                  <a:outerShdw blurRad="38100" dist="38100" dir="2700000" algn="tl">
                    <a:srgbClr val="000000">
                      <a:alpha val="43137"/>
                    </a:srgbClr>
                  </a:outerShdw>
                </a:effectLst>
                <a:latin typeface="Amerigo BT" pitchFamily="34" charset="0"/>
              </a:rPr>
              <a:t>follower</a:t>
            </a:r>
            <a:r>
              <a:rPr lang="en-US" sz="2100" b="1" dirty="0">
                <a:effectLst>
                  <a:outerShdw blurRad="38100" dist="38100" dir="2700000" algn="tl">
                    <a:srgbClr val="000000">
                      <a:alpha val="43137"/>
                    </a:srgbClr>
                  </a:outerShdw>
                </a:effectLst>
                <a:latin typeface="Amerigo BT" pitchFamily="34" charset="0"/>
              </a:rPr>
              <a:t>,</a:t>
            </a:r>
            <a:br>
              <a:rPr lang="en-US" sz="2100" b="1" dirty="0">
                <a:effectLst>
                  <a:outerShdw blurRad="38100" dist="38100" dir="2700000" algn="tl">
                    <a:srgbClr val="000000">
                      <a:alpha val="43137"/>
                    </a:srgbClr>
                  </a:outerShdw>
                </a:effectLst>
                <a:latin typeface="Amerigo BT" pitchFamily="34" charset="0"/>
              </a:rPr>
            </a:br>
            <a:r>
              <a:rPr lang="en-US" sz="2100" b="1" dirty="0">
                <a:effectLst>
                  <a:outerShdw blurRad="38100" dist="38100" dir="2700000" algn="tl">
                    <a:srgbClr val="000000">
                      <a:alpha val="43137"/>
                    </a:srgbClr>
                  </a:outerShdw>
                </a:effectLst>
                <a:latin typeface="Amerigo BT" pitchFamily="34" charset="0"/>
              </a:rPr>
              <a:t>one who looks to Jesus</a:t>
            </a:r>
            <a:br>
              <a:rPr lang="en-US" sz="2100" b="1" dirty="0">
                <a:effectLst>
                  <a:outerShdw blurRad="38100" dist="38100" dir="2700000" algn="tl">
                    <a:srgbClr val="000000">
                      <a:alpha val="43137"/>
                    </a:srgbClr>
                  </a:outerShdw>
                </a:effectLst>
                <a:latin typeface="Amerigo BT" pitchFamily="34" charset="0"/>
              </a:rPr>
            </a:br>
            <a:r>
              <a:rPr lang="en-US" sz="2100" b="1" dirty="0">
                <a:effectLst>
                  <a:outerShdw blurRad="38100" dist="38100" dir="2700000" algn="tl">
                    <a:srgbClr val="000000">
                      <a:alpha val="43137"/>
                    </a:srgbClr>
                  </a:outerShdw>
                </a:effectLst>
                <a:latin typeface="Amerigo BT" pitchFamily="34" charset="0"/>
              </a:rPr>
              <a:t>as his teacher and </a:t>
            </a:r>
            <a:r>
              <a:rPr lang="en-US" sz="2100" b="1" dirty="0">
                <a:solidFill>
                  <a:srgbClr val="C00000"/>
                </a:solidFill>
                <a:effectLst>
                  <a:outerShdw blurRad="38100" dist="38100" dir="2700000" algn="tl">
                    <a:srgbClr val="000000">
                      <a:alpha val="43137"/>
                    </a:srgbClr>
                  </a:outerShdw>
                </a:effectLst>
                <a:latin typeface="Amerigo BT" pitchFamily="34" charset="0"/>
              </a:rPr>
              <a:t>guide</a:t>
            </a:r>
            <a:r>
              <a:rPr lang="en-US" sz="2100" b="1" dirty="0">
                <a:effectLst>
                  <a:outerShdw blurRad="38100" dist="38100" dir="2700000" algn="tl">
                    <a:srgbClr val="000000">
                      <a:alpha val="43137"/>
                    </a:srgbClr>
                  </a:outerShdw>
                </a:effectLst>
                <a:latin typeface="Amerigo BT" pitchFamily="34" charset="0"/>
              </a:rPr>
              <a:t>.</a:t>
            </a:r>
          </a:p>
        </p:txBody>
      </p:sp>
      <p:cxnSp>
        <p:nvCxnSpPr>
          <p:cNvPr id="5" name="Straight Arrow Connector 4"/>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16275"/>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3108543"/>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Luke 10:38-42</a:t>
            </a:r>
          </a:p>
          <a:p>
            <a:r>
              <a:rPr lang="en-US" sz="2400" b="1" baseline="30000" dirty="0">
                <a:effectLst>
                  <a:outerShdw blurRad="50800" dist="38100" dir="2700000" algn="tl" rotWithShape="0">
                    <a:prstClr val="black">
                      <a:alpha val="40000"/>
                    </a:prstClr>
                  </a:outerShdw>
                </a:effectLst>
              </a:rPr>
              <a:t>40 </a:t>
            </a:r>
            <a:r>
              <a:rPr lang="en-US" sz="2400" dirty="0">
                <a:effectLst>
                  <a:outerShdw blurRad="50800" dist="38100" dir="2700000" algn="tl" rotWithShape="0">
                    <a:prstClr val="black">
                      <a:alpha val="40000"/>
                    </a:prstClr>
                  </a:outerShdw>
                </a:effectLst>
              </a:rPr>
              <a:t>And she went up to him and said, “Lord, do you not care that my sister has left me to serve alone? Tell her then to help me.” </a:t>
            </a:r>
            <a:r>
              <a:rPr lang="en-US" sz="2400" b="1" baseline="30000" dirty="0">
                <a:effectLst>
                  <a:outerShdw blurRad="50800" dist="38100" dir="2700000" algn="tl" rotWithShape="0">
                    <a:prstClr val="black">
                      <a:alpha val="40000"/>
                    </a:prstClr>
                  </a:outerShdw>
                </a:effectLst>
              </a:rPr>
              <a:t>41 </a:t>
            </a:r>
            <a:r>
              <a:rPr lang="en-US" sz="2400" dirty="0">
                <a:effectLst>
                  <a:outerShdw blurRad="50800" dist="38100" dir="2700000" algn="tl" rotWithShape="0">
                    <a:prstClr val="black">
                      <a:alpha val="40000"/>
                    </a:prstClr>
                  </a:outerShdw>
                </a:effectLst>
              </a:rPr>
              <a:t>But the Lord answered her, “Martha, Martha, you are anxious and troubled about many things, </a:t>
            </a:r>
            <a:r>
              <a:rPr lang="en-US" sz="2400" b="1" baseline="30000" dirty="0">
                <a:effectLst>
                  <a:outerShdw blurRad="50800" dist="38100" dir="2700000" algn="tl" rotWithShape="0">
                    <a:prstClr val="black">
                      <a:alpha val="40000"/>
                    </a:prstClr>
                  </a:outerShdw>
                </a:effectLst>
              </a:rPr>
              <a:t>42 </a:t>
            </a:r>
            <a:r>
              <a:rPr lang="en-US" sz="2400" dirty="0">
                <a:effectLst>
                  <a:outerShdw blurRad="50800" dist="38100" dir="2700000" algn="tl" rotWithShape="0">
                    <a:prstClr val="black">
                      <a:alpha val="40000"/>
                    </a:prstClr>
                  </a:outerShdw>
                </a:effectLst>
              </a:rPr>
              <a:t>but one thing is necessary. Mary has chosen the good portion, which will not be taken away from her.” </a:t>
            </a:r>
          </a:p>
        </p:txBody>
      </p:sp>
    </p:spTree>
    <p:extLst>
      <p:ext uri="{BB962C8B-B14F-4D97-AF65-F5344CB8AC3E}">
        <p14:creationId xmlns:p14="http://schemas.microsoft.com/office/powerpoint/2010/main" val="309117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1261884"/>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Luke 8:7, 14</a:t>
            </a:r>
          </a:p>
          <a:p>
            <a:r>
              <a:rPr lang="en-US" sz="2400" b="1" baseline="30000" dirty="0">
                <a:effectLst>
                  <a:outerShdw blurRad="50800" dist="38100" dir="2700000" algn="tl" rotWithShape="0">
                    <a:prstClr val="black">
                      <a:alpha val="40000"/>
                    </a:prstClr>
                  </a:outerShdw>
                </a:effectLst>
              </a:rPr>
              <a:t>7 </a:t>
            </a:r>
            <a:r>
              <a:rPr lang="en-US" sz="2400" dirty="0">
                <a:effectLst>
                  <a:outerShdw blurRad="50800" dist="38100" dir="2700000" algn="tl" rotWithShape="0">
                    <a:prstClr val="black">
                      <a:alpha val="40000"/>
                    </a:prstClr>
                  </a:outerShdw>
                </a:effectLst>
              </a:rPr>
              <a:t>“And some fell among thorns, and the thorns grew up with it and choked it.”</a:t>
            </a:r>
          </a:p>
        </p:txBody>
      </p:sp>
    </p:spTree>
    <p:extLst>
      <p:ext uri="{BB962C8B-B14F-4D97-AF65-F5344CB8AC3E}">
        <p14:creationId xmlns:p14="http://schemas.microsoft.com/office/powerpoint/2010/main" val="750642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3354765"/>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Luke 8:7, 14</a:t>
            </a:r>
          </a:p>
          <a:p>
            <a:r>
              <a:rPr lang="en-US" sz="2400" b="1" baseline="30000" dirty="0">
                <a:effectLst>
                  <a:outerShdw blurRad="50800" dist="38100" dir="2700000" algn="tl" rotWithShape="0">
                    <a:prstClr val="black">
                      <a:alpha val="40000"/>
                    </a:prstClr>
                  </a:outerShdw>
                </a:effectLst>
              </a:rPr>
              <a:t>7 </a:t>
            </a:r>
            <a:r>
              <a:rPr lang="en-US" sz="2400" dirty="0">
                <a:effectLst>
                  <a:outerShdw blurRad="50800" dist="38100" dir="2700000" algn="tl" rotWithShape="0">
                    <a:prstClr val="black">
                      <a:alpha val="40000"/>
                    </a:prstClr>
                  </a:outerShdw>
                </a:effectLst>
              </a:rPr>
              <a:t>“And some fell among thorns, and the thorns grew up with it and choked it.”</a:t>
            </a:r>
          </a:p>
          <a:p>
            <a:br>
              <a:rPr lang="en-US" sz="2400" b="1" baseline="30000" dirty="0">
                <a:effectLst>
                  <a:outerShdw blurRad="50800" dist="38100" dir="2700000" algn="tl" rotWithShape="0">
                    <a:prstClr val="black">
                      <a:alpha val="40000"/>
                    </a:prstClr>
                  </a:outerShdw>
                </a:effectLst>
              </a:rPr>
            </a:br>
            <a:r>
              <a:rPr lang="en-US" sz="2400" b="1" baseline="30000" dirty="0">
                <a:effectLst>
                  <a:outerShdw blurRad="50800" dist="38100" dir="2700000" algn="tl" rotWithShape="0">
                    <a:prstClr val="black">
                      <a:alpha val="40000"/>
                    </a:prstClr>
                  </a:outerShdw>
                </a:effectLst>
              </a:rPr>
              <a:t>14 </a:t>
            </a:r>
            <a:r>
              <a:rPr lang="en-US" sz="2400" dirty="0">
                <a:effectLst>
                  <a:outerShdw blurRad="50800" dist="38100" dir="2700000" algn="tl" rotWithShape="0">
                    <a:prstClr val="black">
                      <a:alpha val="40000"/>
                    </a:prstClr>
                  </a:outerShdw>
                </a:effectLst>
              </a:rPr>
              <a:t>“And as for what fell among the thorns, they are those who hear, but as they go on their way they are choked by the cares and riches and pleasures of life, and their fruit does not mature.” </a:t>
            </a:r>
          </a:p>
        </p:txBody>
      </p:sp>
    </p:spTree>
    <p:extLst>
      <p:ext uri="{BB962C8B-B14F-4D97-AF65-F5344CB8AC3E}">
        <p14:creationId xmlns:p14="http://schemas.microsoft.com/office/powerpoint/2010/main" val="798646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2000548"/>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Matthew 6:24</a:t>
            </a:r>
          </a:p>
          <a:p>
            <a:r>
              <a:rPr lang="en-US" sz="2400" b="1" baseline="30000" dirty="0">
                <a:effectLst>
                  <a:outerShdw blurRad="50800" dist="38100" dir="2700000" algn="tl" rotWithShape="0">
                    <a:prstClr val="black">
                      <a:alpha val="40000"/>
                    </a:prstClr>
                  </a:outerShdw>
                </a:effectLst>
              </a:rPr>
              <a:t>24 </a:t>
            </a:r>
            <a:r>
              <a:rPr lang="en-US" sz="2400" dirty="0">
                <a:effectLst>
                  <a:outerShdw blurRad="50800" dist="38100" dir="2700000" algn="tl" rotWithShape="0">
                    <a:prstClr val="black">
                      <a:alpha val="40000"/>
                    </a:prstClr>
                  </a:outerShdw>
                </a:effectLst>
              </a:rPr>
              <a:t>“No one can serve two masters, for either he will hate the one and love the other, or he will be devoted to the one and despise the other. You cannot serve God and money.”</a:t>
            </a:r>
          </a:p>
        </p:txBody>
      </p:sp>
    </p:spTree>
    <p:extLst>
      <p:ext uri="{BB962C8B-B14F-4D97-AF65-F5344CB8AC3E}">
        <p14:creationId xmlns:p14="http://schemas.microsoft.com/office/powerpoint/2010/main" val="1187933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1631216"/>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Matthew 18:7-9</a:t>
            </a:r>
          </a:p>
          <a:p>
            <a:r>
              <a:rPr lang="en-US" sz="2400" b="1" baseline="30000" dirty="0">
                <a:effectLst>
                  <a:outerShdw blurRad="50800" dist="38100" dir="2700000" algn="tl" rotWithShape="0">
                    <a:prstClr val="black">
                      <a:alpha val="40000"/>
                    </a:prstClr>
                  </a:outerShdw>
                </a:effectLst>
              </a:rPr>
              <a:t>7 </a:t>
            </a:r>
            <a:r>
              <a:rPr lang="en-US" sz="2400" dirty="0">
                <a:effectLst>
                  <a:outerShdw blurRad="50800" dist="38100" dir="2700000" algn="tl" rotWithShape="0">
                    <a:prstClr val="black">
                      <a:alpha val="40000"/>
                    </a:prstClr>
                  </a:outerShdw>
                </a:effectLst>
              </a:rPr>
              <a:t>“Woe to the world for temptations to sin! For it is necessary that temptations come, but woe to the one by whom the temptation comes!</a:t>
            </a:r>
          </a:p>
        </p:txBody>
      </p:sp>
    </p:spTree>
    <p:extLst>
      <p:ext uri="{BB962C8B-B14F-4D97-AF65-F5344CB8AC3E}">
        <p14:creationId xmlns:p14="http://schemas.microsoft.com/office/powerpoint/2010/main" val="762255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6858000" cy="5143500"/>
          </a:xfrm>
          <a:prstGeom prst="rect">
            <a:avLst/>
          </a:prstGeom>
        </p:spPr>
      </p:pic>
      <p:sp>
        <p:nvSpPr>
          <p:cNvPr id="4" name="TextBox 3"/>
          <p:cNvSpPr txBox="1"/>
          <p:nvPr/>
        </p:nvSpPr>
        <p:spPr>
          <a:xfrm>
            <a:off x="285750" y="1581150"/>
            <a:ext cx="6286500" cy="2893100"/>
          </a:xfrm>
          <a:prstGeom prst="rect">
            <a:avLst/>
          </a:prstGeom>
          <a:solidFill>
            <a:schemeClr val="bg1"/>
          </a:solidFill>
          <a:effectLst>
            <a:outerShdw blurRad="50800" dist="38100" dir="2700000" algn="tl" rotWithShape="0">
              <a:prstClr val="black"/>
            </a:outerShdw>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Matthew 18:7-9</a:t>
            </a:r>
          </a:p>
          <a:p>
            <a:r>
              <a:rPr lang="en-US" sz="2200" b="1" baseline="30000" dirty="0">
                <a:effectLst>
                  <a:outerShdw blurRad="50800" dist="38100" dir="2700000" algn="tl" rotWithShape="0">
                    <a:prstClr val="black">
                      <a:alpha val="40000"/>
                    </a:prstClr>
                  </a:outerShdw>
                </a:effectLst>
              </a:rPr>
              <a:t>8 </a:t>
            </a:r>
            <a:r>
              <a:rPr lang="en-US" sz="2200" dirty="0">
                <a:effectLst>
                  <a:outerShdw blurRad="50800" dist="38100" dir="2700000" algn="tl" rotWithShape="0">
                    <a:prstClr val="black">
                      <a:alpha val="40000"/>
                    </a:prstClr>
                  </a:outerShdw>
                </a:effectLst>
              </a:rPr>
              <a:t>“And if your hand or your foot causes you to sin, cut it off and throw it away. It is better for you to enter life crippled or lame than with two hands or two feet to be thrown into the eternal fire. </a:t>
            </a:r>
            <a:r>
              <a:rPr lang="en-US" sz="2200" b="1" baseline="30000" dirty="0">
                <a:effectLst>
                  <a:outerShdw blurRad="50800" dist="38100" dir="2700000" algn="tl" rotWithShape="0">
                    <a:prstClr val="black">
                      <a:alpha val="40000"/>
                    </a:prstClr>
                  </a:outerShdw>
                </a:effectLst>
              </a:rPr>
              <a:t>9 </a:t>
            </a:r>
            <a:r>
              <a:rPr lang="en-US" sz="2200" dirty="0">
                <a:effectLst>
                  <a:outerShdw blurRad="50800" dist="38100" dir="2700000" algn="tl" rotWithShape="0">
                    <a:prstClr val="black">
                      <a:alpha val="40000"/>
                    </a:prstClr>
                  </a:outerShdw>
                </a:effectLst>
              </a:rPr>
              <a:t>And if your eye causes you to sin, tear it out and throw it away. It is better for you to enter life with one eye than with two eyes to be thrown into the hell of fire.”</a:t>
            </a:r>
          </a:p>
        </p:txBody>
      </p:sp>
    </p:spTree>
    <p:extLst>
      <p:ext uri="{BB962C8B-B14F-4D97-AF65-F5344CB8AC3E}">
        <p14:creationId xmlns:p14="http://schemas.microsoft.com/office/powerpoint/2010/main" val="3350503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37278" y="2457450"/>
            <a:ext cx="3563570" cy="2043113"/>
          </a:xfrm>
          <a:prstGeom prst="rect">
            <a:avLst/>
          </a:prstGeom>
        </p:spPr>
      </p:pic>
      <p:sp>
        <p:nvSpPr>
          <p:cNvPr id="4" name="TextBox 3"/>
          <p:cNvSpPr txBox="1"/>
          <p:nvPr/>
        </p:nvSpPr>
        <p:spPr>
          <a:xfrm>
            <a:off x="3580140" y="3098133"/>
            <a:ext cx="2877847"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Vanities</a:t>
            </a:r>
            <a:endParaRPr lang="en-US" sz="4500" b="1" dirty="0">
              <a:solidFill>
                <a:schemeClr val="bg1"/>
              </a:solidFill>
              <a:effectLst>
                <a:outerShdw blurRad="38100" dist="38100" dir="2700000" algn="tl">
                  <a:srgbClr val="000000">
                    <a:alpha val="43137"/>
                  </a:srgbClr>
                </a:outerShdw>
              </a:effectLst>
              <a:latin typeface="Trajan Pro" pitchFamily="18" charset="0"/>
            </a:endParaRPr>
          </a:p>
        </p:txBody>
      </p:sp>
      <p:sp>
        <p:nvSpPr>
          <p:cNvPr id="7" name="TextBox 6"/>
          <p:cNvSpPr txBox="1"/>
          <p:nvPr/>
        </p:nvSpPr>
        <p:spPr>
          <a:xfrm>
            <a:off x="56696" y="726284"/>
            <a:ext cx="6744152" cy="1338828"/>
          </a:xfrm>
          <a:prstGeom prst="rect">
            <a:avLst/>
          </a:prstGeom>
          <a:noFill/>
        </p:spPr>
        <p:txBody>
          <a:bodyPr wrap="square" rtlCol="0">
            <a:spAutoFit/>
          </a:bodyPr>
          <a:lstStyle/>
          <a:p>
            <a:r>
              <a:rPr lang="en-US" sz="2700" b="1" dirty="0">
                <a:solidFill>
                  <a:srgbClr val="C00000"/>
                </a:solidFill>
                <a:effectLst>
                  <a:outerShdw blurRad="38100" dist="38100" dir="2700000" algn="tl">
                    <a:srgbClr val="000000">
                      <a:alpha val="43137"/>
                    </a:srgbClr>
                  </a:outerShdw>
                </a:effectLst>
                <a:latin typeface="Amerigo BT" pitchFamily="34" charset="0"/>
              </a:rPr>
              <a:t>Ecclesiastes 1:2</a:t>
            </a:r>
            <a:br>
              <a:rPr lang="en-US" sz="2700" b="1" dirty="0">
                <a:solidFill>
                  <a:srgbClr val="C00000"/>
                </a:solidFill>
                <a:effectLst>
                  <a:outerShdw blurRad="38100" dist="38100" dir="2700000" algn="tl">
                    <a:srgbClr val="000000">
                      <a:alpha val="43137"/>
                    </a:srgbClr>
                  </a:outerShdw>
                </a:effectLst>
                <a:latin typeface="Amerigo BT" pitchFamily="34" charset="0"/>
              </a:rPr>
            </a:br>
            <a:r>
              <a:rPr lang="en-US" sz="2700" b="1" baseline="30000" dirty="0">
                <a:effectLst>
                  <a:outerShdw blurRad="38100" dist="38100" dir="2700000" algn="tl">
                    <a:srgbClr val="000000">
                      <a:alpha val="43137"/>
                    </a:srgbClr>
                  </a:outerShdw>
                </a:effectLst>
                <a:latin typeface="Amerigo BT" pitchFamily="34" charset="0"/>
              </a:rPr>
              <a:t>2</a:t>
            </a:r>
            <a:r>
              <a:rPr lang="en-US" sz="2700" b="1" dirty="0">
                <a:effectLst>
                  <a:outerShdw blurRad="38100" dist="38100" dir="2700000" algn="tl">
                    <a:srgbClr val="000000">
                      <a:alpha val="43137"/>
                    </a:srgbClr>
                  </a:outerShdw>
                </a:effectLst>
                <a:latin typeface="Amerigo BT" pitchFamily="34" charset="0"/>
              </a:rPr>
              <a:t>Vanity of vanities, says the Preacher, </a:t>
            </a:r>
          </a:p>
          <a:p>
            <a:r>
              <a:rPr lang="en-US" sz="2700" b="1" dirty="0">
                <a:effectLst>
                  <a:outerShdw blurRad="38100" dist="38100" dir="2700000" algn="tl">
                    <a:srgbClr val="000000">
                      <a:alpha val="43137"/>
                    </a:srgbClr>
                  </a:outerShdw>
                </a:effectLst>
                <a:latin typeface="Amerigo BT" pitchFamily="34" charset="0"/>
              </a:rPr>
              <a:t>	vanity of vanities! All is vanity.</a:t>
            </a:r>
          </a:p>
        </p:txBody>
      </p:sp>
    </p:spTree>
    <p:extLst>
      <p:ext uri="{BB962C8B-B14F-4D97-AF65-F5344CB8AC3E}">
        <p14:creationId xmlns:p14="http://schemas.microsoft.com/office/powerpoint/2010/main" val="2910745436"/>
      </p:ext>
    </p:extLst>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2431" y="642938"/>
            <a:ext cx="6728417" cy="3857625"/>
          </a:xfrm>
          <a:prstGeom prst="rect">
            <a:avLst/>
          </a:prstGeom>
        </p:spPr>
      </p:pic>
      <p:sp>
        <p:nvSpPr>
          <p:cNvPr id="6" name="TextBox 5"/>
          <p:cNvSpPr txBox="1"/>
          <p:nvPr/>
        </p:nvSpPr>
        <p:spPr>
          <a:xfrm>
            <a:off x="1236281" y="1200150"/>
            <a:ext cx="4384766" cy="2169825"/>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rajan Pro" pitchFamily="18" charset="0"/>
              </a:rPr>
              <a:t>Discipleship in</a:t>
            </a:r>
            <a:br>
              <a:rPr lang="en-US" sz="3600" b="1" dirty="0">
                <a:solidFill>
                  <a:schemeClr val="bg1"/>
                </a:solidFill>
                <a:effectLst>
                  <a:outerShdw blurRad="38100" dist="38100" dir="2700000" algn="tl">
                    <a:srgbClr val="000000">
                      <a:alpha val="43137"/>
                    </a:srgbClr>
                  </a:outerShdw>
                </a:effectLst>
                <a:latin typeface="Trajan Pro" pitchFamily="18" charset="0"/>
              </a:rPr>
            </a:br>
            <a:r>
              <a:rPr lang="en-US" sz="3600" b="1" dirty="0">
                <a:solidFill>
                  <a:schemeClr val="bg1"/>
                </a:solidFill>
                <a:effectLst>
                  <a:outerShdw blurRad="38100" dist="38100" dir="2700000" algn="tl">
                    <a:srgbClr val="000000">
                      <a:alpha val="43137"/>
                    </a:srgbClr>
                  </a:outerShdw>
                </a:effectLst>
                <a:latin typeface="Trajan Pro" pitchFamily="18" charset="0"/>
              </a:rPr>
              <a:t>the Digital Age</a:t>
            </a:r>
            <a:br>
              <a:rPr lang="en-US" sz="2100" b="1" dirty="0">
                <a:solidFill>
                  <a:schemeClr val="bg1"/>
                </a:solidFill>
                <a:effectLst>
                  <a:outerShdw blurRad="38100" dist="38100" dir="2700000" algn="tl">
                    <a:srgbClr val="000000">
                      <a:alpha val="43137"/>
                    </a:srgbClr>
                  </a:outerShdw>
                </a:effectLst>
                <a:latin typeface="Trajan Pro" pitchFamily="18" charset="0"/>
              </a:rPr>
            </a:br>
            <a:br>
              <a:rPr lang="en-US" sz="2100" b="1" dirty="0">
                <a:solidFill>
                  <a:schemeClr val="bg1"/>
                </a:solidFill>
                <a:effectLst>
                  <a:outerShdw blurRad="38100" dist="38100" dir="2700000" algn="tl">
                    <a:srgbClr val="000000">
                      <a:alpha val="43137"/>
                    </a:srgbClr>
                  </a:outerShdw>
                </a:effectLst>
                <a:latin typeface="Trajan Pro" pitchFamily="18" charset="0"/>
              </a:rPr>
            </a:br>
            <a:r>
              <a:rPr lang="en-US" sz="2100" b="1" dirty="0">
                <a:solidFill>
                  <a:schemeClr val="bg1"/>
                </a:solidFill>
                <a:effectLst>
                  <a:outerShdw blurRad="38100" dist="38100" dir="2700000" algn="tl">
                    <a:srgbClr val="000000">
                      <a:alpha val="43137"/>
                    </a:srgbClr>
                  </a:outerShdw>
                </a:effectLst>
                <a:latin typeface="Trajan Pro" pitchFamily="18" charset="0"/>
              </a:rPr>
              <a:t>Technology: Great Tool, Horrible Master</a:t>
            </a:r>
          </a:p>
        </p:txBody>
      </p:sp>
    </p:spTree>
    <p:extLst>
      <p:ext uri="{BB962C8B-B14F-4D97-AF65-F5344CB8AC3E}">
        <p14:creationId xmlns:p14="http://schemas.microsoft.com/office/powerpoint/2010/main" val="4097694502"/>
      </p:ext>
    </p:extLst>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06528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671082-ED0B-8E43-BD19-5C923FFBD4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971550" y="2052378"/>
            <a:ext cx="5715001" cy="2354491"/>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Matthew 28:18–20</a:t>
            </a:r>
          </a:p>
          <a:p>
            <a:r>
              <a:rPr lang="en-US" sz="2100" b="1" baseline="30000" dirty="0">
                <a:effectLst>
                  <a:outerShdw blurRad="38100" dist="38100" dir="2700000" algn="tl">
                    <a:srgbClr val="000000">
                      <a:alpha val="43137"/>
                    </a:srgbClr>
                  </a:outerShdw>
                </a:effectLst>
                <a:latin typeface="Amerigo BT" pitchFamily="34" charset="0"/>
              </a:rPr>
              <a:t>18</a:t>
            </a:r>
            <a:r>
              <a:rPr lang="en-US" sz="2100" b="1" dirty="0">
                <a:effectLst>
                  <a:outerShdw blurRad="38100" dist="38100" dir="2700000" algn="tl">
                    <a:srgbClr val="000000">
                      <a:alpha val="43137"/>
                    </a:srgbClr>
                  </a:outerShdw>
                </a:effectLst>
                <a:latin typeface="Amerigo BT" pitchFamily="34" charset="0"/>
              </a:rPr>
              <a:t>And Jesus came and said to them, “All authority in heaven and on earth has been given to me. </a:t>
            </a:r>
            <a:r>
              <a:rPr lang="en-US" sz="2100" b="1" baseline="30000" dirty="0">
                <a:effectLst>
                  <a:outerShdw blurRad="38100" dist="38100" dir="2700000" algn="tl">
                    <a:srgbClr val="000000">
                      <a:alpha val="43137"/>
                    </a:srgbClr>
                  </a:outerShdw>
                </a:effectLst>
                <a:latin typeface="Amerigo BT" pitchFamily="34" charset="0"/>
              </a:rPr>
              <a:t>19</a:t>
            </a:r>
            <a:r>
              <a:rPr lang="en-US" sz="2100" b="1" dirty="0">
                <a:effectLst>
                  <a:outerShdw blurRad="38100" dist="38100" dir="2700000" algn="tl">
                    <a:srgbClr val="000000">
                      <a:alpha val="43137"/>
                    </a:srgbClr>
                  </a:outerShdw>
                </a:effectLst>
                <a:latin typeface="Amerigo BT" pitchFamily="34" charset="0"/>
              </a:rPr>
              <a:t>Go therefore and make disciples of all nations, baptizing them in the name of the Father and of the Son and of the Holy Spirit, </a:t>
            </a:r>
            <a:r>
              <a:rPr lang="en-US" sz="2100" b="1" baseline="30000" dirty="0">
                <a:effectLst>
                  <a:outerShdw blurRad="38100" dist="38100" dir="2700000" algn="tl">
                    <a:srgbClr val="000000">
                      <a:alpha val="43137"/>
                    </a:srgbClr>
                  </a:outerShdw>
                </a:effectLst>
                <a:latin typeface="Amerigo BT" pitchFamily="34" charset="0"/>
              </a:rPr>
              <a:t>20</a:t>
            </a:r>
            <a:r>
              <a:rPr lang="en-US" sz="2100" b="1" dirty="0">
                <a:effectLst>
                  <a:outerShdw blurRad="38100" dist="38100" dir="2700000" algn="tl">
                    <a:srgbClr val="000000">
                      <a:alpha val="43137"/>
                    </a:srgbClr>
                  </a:outerShdw>
                </a:effectLst>
                <a:latin typeface="Amerigo BT" pitchFamily="34" charset="0"/>
              </a:rPr>
              <a:t>teaching them to observe all that I have commanded you.”</a:t>
            </a:r>
          </a:p>
        </p:txBody>
      </p:sp>
      <p:cxnSp>
        <p:nvCxnSpPr>
          <p:cNvPr id="5" name="Straight Arrow Connector 4"/>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772821"/>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A43365-190C-0A41-AB8A-D61C1B2043C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1714500" y="2052378"/>
            <a:ext cx="4972051" cy="2354491"/>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John 20:30-31</a:t>
            </a:r>
          </a:p>
          <a:p>
            <a:r>
              <a:rPr lang="en-US" sz="2100" b="1" baseline="30000" dirty="0">
                <a:effectLst>
                  <a:outerShdw blurRad="38100" dist="38100" dir="2700000" algn="tl">
                    <a:srgbClr val="000000">
                      <a:alpha val="43137"/>
                    </a:srgbClr>
                  </a:outerShdw>
                </a:effectLst>
                <a:latin typeface="Amerigo BT" pitchFamily="34" charset="0"/>
              </a:rPr>
              <a:t>30</a:t>
            </a:r>
            <a:r>
              <a:rPr lang="en-US" sz="2100" b="1" dirty="0">
                <a:effectLst>
                  <a:outerShdw blurRad="38100" dist="38100" dir="2700000" algn="tl">
                    <a:srgbClr val="000000">
                      <a:alpha val="43137"/>
                    </a:srgbClr>
                  </a:outerShdw>
                </a:effectLst>
                <a:latin typeface="Amerigo BT" pitchFamily="34" charset="0"/>
              </a:rPr>
              <a:t>Now Jesus did many other signs in the presence of the disciples, which are not written in this book; </a:t>
            </a:r>
            <a:r>
              <a:rPr lang="en-US" sz="2100" b="1" baseline="30000" dirty="0">
                <a:effectLst>
                  <a:outerShdw blurRad="38100" dist="38100" dir="2700000" algn="tl">
                    <a:srgbClr val="000000">
                      <a:alpha val="43137"/>
                    </a:srgbClr>
                  </a:outerShdw>
                </a:effectLst>
                <a:latin typeface="Amerigo BT" pitchFamily="34" charset="0"/>
              </a:rPr>
              <a:t>31</a:t>
            </a:r>
            <a:r>
              <a:rPr lang="en-US" sz="2100" b="1" dirty="0">
                <a:effectLst>
                  <a:outerShdw blurRad="38100" dist="38100" dir="2700000" algn="tl">
                    <a:srgbClr val="000000">
                      <a:alpha val="43137"/>
                    </a:srgbClr>
                  </a:outerShdw>
                </a:effectLst>
                <a:latin typeface="Amerigo BT" pitchFamily="34" charset="0"/>
              </a:rPr>
              <a:t>but these are written so that you may believe that Jesus is the Christ, the Son of God, and that by believing you may have life in his name. </a:t>
            </a:r>
          </a:p>
        </p:txBody>
      </p:sp>
      <p:cxnSp>
        <p:nvCxnSpPr>
          <p:cNvPr id="8" name="Straight Arrow Connector 7">
            <a:extLst>
              <a:ext uri="{FF2B5EF4-FFF2-40B4-BE49-F238E27FC236}">
                <a16:creationId xmlns:a16="http://schemas.microsoft.com/office/drawing/2014/main" id="{DA5EBCEA-F169-6E47-A76D-1813FA0EFDE7}"/>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9007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601496-1078-7F4D-9444-FD44FA8A843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914400" y="2052378"/>
            <a:ext cx="5772151" cy="1708160"/>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Matthew 5:13-16</a:t>
            </a:r>
          </a:p>
          <a:p>
            <a:r>
              <a:rPr lang="en-US" sz="2100" b="1" baseline="30000" dirty="0">
                <a:effectLst>
                  <a:outerShdw blurRad="38100" dist="38100" dir="2700000" algn="tl">
                    <a:srgbClr val="000000">
                      <a:alpha val="43137"/>
                    </a:srgbClr>
                  </a:outerShdw>
                </a:effectLst>
                <a:latin typeface="Amerigo BT" pitchFamily="34" charset="0"/>
              </a:rPr>
              <a:t>13</a:t>
            </a:r>
            <a:r>
              <a:rPr lang="en-US" sz="2100" b="1" dirty="0">
                <a:effectLst>
                  <a:outerShdw blurRad="38100" dist="38100" dir="2700000" algn="tl">
                    <a:srgbClr val="000000">
                      <a:alpha val="43137"/>
                    </a:srgbClr>
                  </a:outerShdw>
                </a:effectLst>
                <a:latin typeface="Amerigo BT" pitchFamily="34" charset="0"/>
              </a:rPr>
              <a:t>“You are the salt of the earth, but if salt has lost its taste, how shall its saltiness be restored? It is no longer good for anything except to be thrown out and trampled under people’s feet.</a:t>
            </a:r>
          </a:p>
        </p:txBody>
      </p:sp>
      <p:cxnSp>
        <p:nvCxnSpPr>
          <p:cNvPr id="8" name="Straight Arrow Connector 7">
            <a:extLst>
              <a:ext uri="{FF2B5EF4-FFF2-40B4-BE49-F238E27FC236}">
                <a16:creationId xmlns:a16="http://schemas.microsoft.com/office/drawing/2014/main" id="{C74BD7FB-A446-2D45-B064-55004B50AC19}"/>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378078"/>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461A54-07A9-CC4E-B64F-2ACADBCFE78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914400" y="2052378"/>
            <a:ext cx="5772151" cy="1708160"/>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Matthew 5:13-16</a:t>
            </a:r>
          </a:p>
          <a:p>
            <a:r>
              <a:rPr lang="en-US" sz="2100" b="1" baseline="30000" dirty="0">
                <a:effectLst>
                  <a:outerShdw blurRad="38100" dist="38100" dir="2700000" algn="tl">
                    <a:srgbClr val="000000">
                      <a:alpha val="43137"/>
                    </a:srgbClr>
                  </a:outerShdw>
                </a:effectLst>
                <a:latin typeface="Amerigo BT" pitchFamily="34" charset="0"/>
              </a:rPr>
              <a:t>14</a:t>
            </a:r>
            <a:r>
              <a:rPr lang="en-US" sz="2100" b="1" dirty="0">
                <a:effectLst>
                  <a:outerShdw blurRad="38100" dist="38100" dir="2700000" algn="tl">
                    <a:srgbClr val="000000">
                      <a:alpha val="43137"/>
                    </a:srgbClr>
                  </a:outerShdw>
                </a:effectLst>
                <a:latin typeface="Amerigo BT" pitchFamily="34" charset="0"/>
              </a:rPr>
              <a:t>“You are the light of the world. A city set on a hill cannot be hidden. </a:t>
            </a:r>
            <a:r>
              <a:rPr lang="en-US" sz="2100" b="1" baseline="30000" dirty="0">
                <a:effectLst>
                  <a:outerShdw blurRad="38100" dist="38100" dir="2700000" algn="tl">
                    <a:srgbClr val="000000">
                      <a:alpha val="43137"/>
                    </a:srgbClr>
                  </a:outerShdw>
                </a:effectLst>
                <a:latin typeface="Amerigo BT" pitchFamily="34" charset="0"/>
              </a:rPr>
              <a:t>15</a:t>
            </a:r>
            <a:r>
              <a:rPr lang="en-US" sz="2100" b="1" dirty="0">
                <a:effectLst>
                  <a:outerShdw blurRad="38100" dist="38100" dir="2700000" algn="tl">
                    <a:srgbClr val="000000">
                      <a:alpha val="43137"/>
                    </a:srgbClr>
                  </a:outerShdw>
                </a:effectLst>
                <a:latin typeface="Amerigo BT" pitchFamily="34" charset="0"/>
              </a:rPr>
              <a:t>Nor do people light a lamp and put it under a basket, but on a stand, and it gives light to all in the house.</a:t>
            </a:r>
          </a:p>
        </p:txBody>
      </p:sp>
      <p:cxnSp>
        <p:nvCxnSpPr>
          <p:cNvPr id="8" name="Straight Arrow Connector 7">
            <a:extLst>
              <a:ext uri="{FF2B5EF4-FFF2-40B4-BE49-F238E27FC236}">
                <a16:creationId xmlns:a16="http://schemas.microsoft.com/office/drawing/2014/main" id="{D58E1821-EFFA-2E44-B54B-BE8E17E7CAB6}"/>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615667"/>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84DB29-0C20-6C4B-B1CB-277E7A40844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711" b="10344"/>
          <a:stretch/>
        </p:blipFill>
        <p:spPr>
          <a:xfrm>
            <a:off x="-5066" y="0"/>
            <a:ext cx="6863066" cy="5143500"/>
          </a:xfrm>
          <a:prstGeom prst="rect">
            <a:avLst/>
          </a:prstGeom>
        </p:spPr>
      </p:pic>
      <p:sp>
        <p:nvSpPr>
          <p:cNvPr id="3" name="TextBox 2"/>
          <p:cNvSpPr txBox="1"/>
          <p:nvPr/>
        </p:nvSpPr>
        <p:spPr>
          <a:xfrm>
            <a:off x="914400" y="2052378"/>
            <a:ext cx="5772151" cy="1384995"/>
          </a:xfrm>
          <a:prstGeom prst="rect">
            <a:avLst/>
          </a:prstGeom>
          <a:solidFill>
            <a:schemeClr val="bg1"/>
          </a:solidFill>
          <a:ln>
            <a:solidFill>
              <a:srgbClr val="C00000"/>
            </a:solidFill>
          </a:ln>
        </p:spPr>
        <p:txBody>
          <a:bodyPr wrap="square" rtlCol="0">
            <a:spAutoFit/>
          </a:bodyPr>
          <a:lstStyle/>
          <a:p>
            <a:r>
              <a:rPr lang="en-US" sz="2100" b="1" dirty="0">
                <a:solidFill>
                  <a:srgbClr val="C00000"/>
                </a:solidFill>
                <a:effectLst>
                  <a:outerShdw blurRad="38100" dist="38100" dir="2700000" algn="tl">
                    <a:srgbClr val="000000">
                      <a:alpha val="43137"/>
                    </a:srgbClr>
                  </a:outerShdw>
                </a:effectLst>
                <a:latin typeface="Amerigo BT" pitchFamily="34" charset="0"/>
              </a:rPr>
              <a:t>Matthew 5:13-16</a:t>
            </a:r>
          </a:p>
          <a:p>
            <a:r>
              <a:rPr lang="en-US" sz="2100" b="1" baseline="30000" dirty="0">
                <a:effectLst>
                  <a:outerShdw blurRad="38100" dist="38100" dir="2700000" algn="tl">
                    <a:srgbClr val="000000">
                      <a:alpha val="43137"/>
                    </a:srgbClr>
                  </a:outerShdw>
                </a:effectLst>
                <a:latin typeface="Amerigo BT" pitchFamily="34" charset="0"/>
              </a:rPr>
              <a:t>16</a:t>
            </a:r>
            <a:r>
              <a:rPr lang="en-US" sz="2100" b="1" dirty="0">
                <a:effectLst>
                  <a:outerShdw blurRad="38100" dist="38100" dir="2700000" algn="tl">
                    <a:srgbClr val="000000">
                      <a:alpha val="43137"/>
                    </a:srgbClr>
                  </a:outerShdw>
                </a:effectLst>
                <a:latin typeface="Amerigo BT" pitchFamily="34" charset="0"/>
              </a:rPr>
              <a:t>“In the same way, let your light shine before others, so that they may see your good works and give glory to your Father who is in heaven.”</a:t>
            </a:r>
          </a:p>
        </p:txBody>
      </p:sp>
      <p:cxnSp>
        <p:nvCxnSpPr>
          <p:cNvPr id="8" name="Straight Arrow Connector 7">
            <a:extLst>
              <a:ext uri="{FF2B5EF4-FFF2-40B4-BE49-F238E27FC236}">
                <a16:creationId xmlns:a16="http://schemas.microsoft.com/office/drawing/2014/main" id="{10B25852-9837-684E-9874-C30030995F0A}"/>
              </a:ext>
            </a:extLst>
          </p:cNvPr>
          <p:cNvCxnSpPr>
            <a:cxnSpLocks/>
          </p:cNvCxnSpPr>
          <p:nvPr/>
        </p:nvCxnSpPr>
        <p:spPr>
          <a:xfrm>
            <a:off x="1905000" y="1276350"/>
            <a:ext cx="266700" cy="8382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78252"/>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602</Words>
  <Application>Microsoft Office PowerPoint</Application>
  <PresentationFormat>Custom</PresentationFormat>
  <Paragraphs>145</Paragraphs>
  <Slides>48</Slides>
  <Notes>48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48</vt:i4>
      </vt:variant>
    </vt:vector>
  </HeadingPairs>
  <TitlesOfParts>
    <vt:vector size="56" baseType="lpstr">
      <vt:lpstr>Amerigo BT</vt:lpstr>
      <vt:lpstr>Arial</vt:lpstr>
      <vt:lpstr>Calibri</vt:lpstr>
      <vt:lpstr>Calibri Light</vt:lpstr>
      <vt:lpstr>Trajan Pro</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Michael Hepner</cp:lastModifiedBy>
  <cp:revision>45</cp:revision>
  <dcterms:created xsi:type="dcterms:W3CDTF">2012-08-10T18:45:02Z</dcterms:created>
  <dcterms:modified xsi:type="dcterms:W3CDTF">2018-06-30T19:14:11Z</dcterms:modified>
</cp:coreProperties>
</file>