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6"/>
  </p:notesMasterIdLst>
  <p:sldIdLst>
    <p:sldId id="257" r:id="rId3"/>
    <p:sldId id="256" r:id="rId4"/>
    <p:sldId id="261" r:id="rId5"/>
    <p:sldId id="262" r:id="rId6"/>
    <p:sldId id="265" r:id="rId7"/>
    <p:sldId id="266" r:id="rId8"/>
    <p:sldId id="267" r:id="rId9"/>
    <p:sldId id="258" r:id="rId10"/>
    <p:sldId id="260" r:id="rId11"/>
    <p:sldId id="264" r:id="rId12"/>
    <p:sldId id="268" r:id="rId13"/>
    <p:sldId id="269" r:id="rId14"/>
    <p:sldId id="25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87" d="100"/>
          <a:sy n="87" d="100"/>
        </p:scale>
        <p:origin x="1358" y="5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A952C2-33DB-4691-8B45-5ECDEAD725C1}" type="datetimeFigureOut">
              <a:rPr lang="en-US" smtClean="0"/>
              <a:t>5/28/2018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48177A-46E2-4153-BA84-85FF18D9BB64}" type="slidenum">
              <a:rPr lang="en-US" smtClean="0"/>
              <a:t>‹#›</a:t>
            </a:fld>
            <a:endParaRPr lang="en-US"/>
          </a:p>
        </p:txBody>
      </p:sp>
    </p:spTree>
    <p:extLst>
      <p:ext uri="{BB962C8B-B14F-4D97-AF65-F5344CB8AC3E}">
        <p14:creationId xmlns:p14="http://schemas.microsoft.com/office/powerpoint/2010/main" val="3627917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BDFFB1-7A0E-449A-9248-642FF4CD9A45}" type="datetimeFigureOut">
              <a:rPr lang="en-US" smtClean="0"/>
              <a:t>5/28/2018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1762736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BDFFB1-7A0E-449A-9248-642FF4CD9A45}" type="datetimeFigureOut">
              <a:rPr lang="en-US" smtClean="0"/>
              <a:t>5/28/2018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25323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BDFFB1-7A0E-449A-9248-642FF4CD9A45}" type="datetimeFigureOut">
              <a:rPr lang="en-US" smtClean="0"/>
              <a:t>5/28/2018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1423752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BDFFB1-7A0E-449A-9248-642FF4CD9A45}" type="datetimeFigureOut">
              <a:rPr lang="en-US" smtClean="0"/>
              <a:t>5/28/2018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3505353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BDFFB1-7A0E-449A-9248-642FF4CD9A45}" type="datetimeFigureOut">
              <a:rPr lang="en-US" smtClean="0"/>
              <a:t>5/28/2018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28750046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BDFFB1-7A0E-449A-9248-642FF4CD9A45}" type="datetimeFigureOut">
              <a:rPr lang="en-US" smtClean="0"/>
              <a:t>5/28/2018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25428163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BDFFB1-7A0E-449A-9248-642FF4CD9A45}" type="datetimeFigureOut">
              <a:rPr lang="en-US" smtClean="0"/>
              <a:t>5/28/2018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1971260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BDFFB1-7A0E-449A-9248-642FF4CD9A45}" type="datetimeFigureOut">
              <a:rPr lang="en-US" smtClean="0"/>
              <a:t>5/28/2018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15039809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BDFFB1-7A0E-449A-9248-642FF4CD9A45}" type="datetimeFigureOut">
              <a:rPr lang="en-US" smtClean="0"/>
              <a:t>5/28/2018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14920758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BDFFB1-7A0E-449A-9248-642FF4CD9A45}" type="datetimeFigureOut">
              <a:rPr lang="en-US" smtClean="0"/>
              <a:t>5/28/2018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9850883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BDFFB1-7A0E-449A-9248-642FF4CD9A45}" type="datetimeFigureOut">
              <a:rPr lang="en-US" smtClean="0"/>
              <a:t>5/28/2018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1444186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BDFFB1-7A0E-449A-9248-642FF4CD9A45}" type="datetimeFigureOut">
              <a:rPr lang="en-US" smtClean="0"/>
              <a:t>5/28/2018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18021287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BDFFB1-7A0E-449A-9248-642FF4CD9A45}" type="datetimeFigureOut">
              <a:rPr lang="en-US" smtClean="0"/>
              <a:t>5/28/2018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34531042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BDFFB1-7A0E-449A-9248-642FF4CD9A45}" type="datetimeFigureOut">
              <a:rPr lang="en-US" smtClean="0"/>
              <a:t>5/28/2018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34992118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BDFFB1-7A0E-449A-9248-642FF4CD9A45}" type="datetimeFigureOut">
              <a:rPr lang="en-US" smtClean="0"/>
              <a:t>5/28/2018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169653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BDFFB1-7A0E-449A-9248-642FF4CD9A45}" type="datetimeFigureOut">
              <a:rPr lang="en-US" smtClean="0"/>
              <a:t>5/28/2018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1111604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BDFFB1-7A0E-449A-9248-642FF4CD9A45}" type="datetimeFigureOut">
              <a:rPr lang="en-US" smtClean="0"/>
              <a:t>5/28/2018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2210755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BDFFB1-7A0E-449A-9248-642FF4CD9A45}" type="datetimeFigureOut">
              <a:rPr lang="en-US" smtClean="0"/>
              <a:t>5/28/2018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2299137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BDFFB1-7A0E-449A-9248-642FF4CD9A45}" type="datetimeFigureOut">
              <a:rPr lang="en-US" smtClean="0"/>
              <a:t>5/28/2018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60103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BDFFB1-7A0E-449A-9248-642FF4CD9A45}" type="datetimeFigureOut">
              <a:rPr lang="en-US" smtClean="0"/>
              <a:t>5/28/2018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4286106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BDFFB1-7A0E-449A-9248-642FF4CD9A45}" type="datetimeFigureOut">
              <a:rPr lang="en-US" smtClean="0"/>
              <a:t>5/28/2018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2679948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BDFFB1-7A0E-449A-9248-642FF4CD9A45}" type="datetimeFigureOut">
              <a:rPr lang="en-US" smtClean="0"/>
              <a:t>5/28/2018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888F1-C351-444A-AA99-EBEE0C1D84CF}" type="slidenum">
              <a:rPr lang="en-US" smtClean="0"/>
              <a:t>‹#›</a:t>
            </a:fld>
            <a:endParaRPr lang="en-US"/>
          </a:p>
        </p:txBody>
      </p:sp>
    </p:spTree>
    <p:extLst>
      <p:ext uri="{BB962C8B-B14F-4D97-AF65-F5344CB8AC3E}">
        <p14:creationId xmlns:p14="http://schemas.microsoft.com/office/powerpoint/2010/main" val="89042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BDFFB1-7A0E-449A-9248-642FF4CD9A45}" type="datetimeFigureOut">
              <a:rPr lang="en-US" smtClean="0"/>
              <a:t>5/28/2018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888F1-C351-444A-AA99-EBEE0C1D84CF}" type="slidenum">
              <a:rPr lang="en-US" smtClean="0"/>
              <a:t>‹#›</a:t>
            </a:fld>
            <a:endParaRPr lang="en-US"/>
          </a:p>
        </p:txBody>
      </p:sp>
    </p:spTree>
    <p:extLst>
      <p:ext uri="{BB962C8B-B14F-4D97-AF65-F5344CB8AC3E}">
        <p14:creationId xmlns:p14="http://schemas.microsoft.com/office/powerpoint/2010/main" val="36559874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BDFFB1-7A0E-449A-9248-642FF4CD9A45}" type="datetimeFigureOut">
              <a:rPr lang="en-US" smtClean="0"/>
              <a:t>5/28/2018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888F1-C351-444A-AA99-EBEE0C1D84CF}" type="slidenum">
              <a:rPr lang="en-US" smtClean="0"/>
              <a:t>‹#›</a:t>
            </a:fld>
            <a:endParaRPr lang="en-US"/>
          </a:p>
        </p:txBody>
      </p:sp>
    </p:spTree>
    <p:extLst>
      <p:ext uri="{BB962C8B-B14F-4D97-AF65-F5344CB8AC3E}">
        <p14:creationId xmlns:p14="http://schemas.microsoft.com/office/powerpoint/2010/main" val="163222033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1600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C21C1-2259-4A9C-A109-2627FC3FF914}"/>
              </a:ext>
            </a:extLst>
          </p:cNvPr>
          <p:cNvSpPr>
            <a:spLocks noGrp="1"/>
          </p:cNvSpPr>
          <p:nvPr>
            <p:ph type="title"/>
          </p:nvPr>
        </p:nvSpPr>
        <p:spPr>
          <a:xfrm>
            <a:off x="629841" y="418134"/>
            <a:ext cx="7886700" cy="1325563"/>
          </a:xfrm>
        </p:spPr>
        <p:txBody>
          <a:bodyPr>
            <a:normAutofit fontScale="90000"/>
          </a:bodyPr>
          <a:lstStyle/>
          <a:p>
            <a:pPr algn="ctr"/>
            <a:r>
              <a:rPr lang="en-US" b="1" dirty="0">
                <a:solidFill>
                  <a:schemeClr val="bg1"/>
                </a:solidFill>
                <a:latin typeface="Times New Roman" panose="02020603050405020304" pitchFamily="18" charset="0"/>
                <a:cs typeface="Times New Roman" panose="02020603050405020304" pitchFamily="18" charset="0"/>
              </a:rPr>
              <a:t>The effect that parent’s attendance has upon their children. </a:t>
            </a:r>
          </a:p>
        </p:txBody>
      </p:sp>
      <p:sp>
        <p:nvSpPr>
          <p:cNvPr id="4" name="Text Placeholder 3">
            <a:extLst>
              <a:ext uri="{FF2B5EF4-FFF2-40B4-BE49-F238E27FC236}">
                <a16:creationId xmlns:a16="http://schemas.microsoft.com/office/drawing/2014/main" id="{F22AC791-4901-41B6-AAF6-74B9E5A43C34}"/>
              </a:ext>
            </a:extLst>
          </p:cNvPr>
          <p:cNvSpPr>
            <a:spLocks noGrp="1"/>
          </p:cNvSpPr>
          <p:nvPr>
            <p:ph type="body" idx="1"/>
          </p:nvPr>
        </p:nvSpPr>
        <p:spPr/>
        <p:txBody>
          <a:bodyPr>
            <a:normAutofit/>
          </a:bodyPr>
          <a:lstStyle/>
          <a:p>
            <a:r>
              <a:rPr lang="en-US" sz="2800" dirty="0">
                <a:solidFill>
                  <a:schemeClr val="bg1"/>
                </a:solidFill>
                <a:latin typeface="Times New Roman" panose="02020603050405020304" pitchFamily="18" charset="0"/>
                <a:cs typeface="Times New Roman" panose="02020603050405020304" pitchFamily="18" charset="0"/>
              </a:rPr>
              <a:t>Attendance of Parents</a:t>
            </a:r>
          </a:p>
        </p:txBody>
      </p:sp>
      <p:sp>
        <p:nvSpPr>
          <p:cNvPr id="3" name="Content Placeholder 2">
            <a:extLst>
              <a:ext uri="{FF2B5EF4-FFF2-40B4-BE49-F238E27FC236}">
                <a16:creationId xmlns:a16="http://schemas.microsoft.com/office/drawing/2014/main" id="{72C8AE85-30BD-47C2-A9DA-62C70D8980B8}"/>
              </a:ext>
            </a:extLst>
          </p:cNvPr>
          <p:cNvSpPr>
            <a:spLocks noGrp="1"/>
          </p:cNvSpPr>
          <p:nvPr>
            <p:ph sz="half" idx="2"/>
          </p:nvPr>
        </p:nvSpPr>
        <p:spPr>
          <a:xfrm>
            <a:off x="629842" y="2611091"/>
            <a:ext cx="3999308" cy="3684588"/>
          </a:xfrm>
        </p:spPr>
        <p:txBody>
          <a:bodyPr/>
          <a:lstStyle/>
          <a:p>
            <a:r>
              <a:rPr lang="en-US" b="1" dirty="0">
                <a:solidFill>
                  <a:schemeClr val="bg1"/>
                </a:solidFill>
                <a:latin typeface="Times New Roman" panose="02020603050405020304" pitchFamily="18" charset="0"/>
                <a:cs typeface="Times New Roman" panose="02020603050405020304" pitchFamily="18" charset="0"/>
              </a:rPr>
              <a:t>If both parents attend -</a:t>
            </a:r>
          </a:p>
          <a:p>
            <a:r>
              <a:rPr lang="en-US" b="1" dirty="0">
                <a:solidFill>
                  <a:schemeClr val="bg1"/>
                </a:solidFill>
                <a:latin typeface="Times New Roman" panose="02020603050405020304" pitchFamily="18" charset="0"/>
                <a:cs typeface="Times New Roman" panose="02020603050405020304" pitchFamily="18" charset="0"/>
              </a:rPr>
              <a:t>If only Dad -</a:t>
            </a:r>
          </a:p>
          <a:p>
            <a:r>
              <a:rPr lang="en-US" b="1" dirty="0">
                <a:solidFill>
                  <a:schemeClr val="bg1"/>
                </a:solidFill>
                <a:latin typeface="Times New Roman" panose="02020603050405020304" pitchFamily="18" charset="0"/>
                <a:cs typeface="Times New Roman" panose="02020603050405020304" pitchFamily="18" charset="0"/>
              </a:rPr>
              <a:t>If only Mom -</a:t>
            </a:r>
          </a:p>
          <a:p>
            <a:r>
              <a:rPr lang="en-US" b="1" dirty="0">
                <a:solidFill>
                  <a:schemeClr val="bg1"/>
                </a:solidFill>
                <a:latin typeface="Times New Roman" panose="02020603050405020304" pitchFamily="18" charset="0"/>
                <a:cs typeface="Times New Roman" panose="02020603050405020304" pitchFamily="18" charset="0"/>
              </a:rPr>
              <a:t>If neither -</a:t>
            </a:r>
          </a:p>
        </p:txBody>
      </p:sp>
      <p:sp>
        <p:nvSpPr>
          <p:cNvPr id="5" name="Text Placeholder 4">
            <a:extLst>
              <a:ext uri="{FF2B5EF4-FFF2-40B4-BE49-F238E27FC236}">
                <a16:creationId xmlns:a16="http://schemas.microsoft.com/office/drawing/2014/main" id="{DF3FA9B4-84A6-4AAC-ADE4-3A5252D9C7FD}"/>
              </a:ext>
            </a:extLst>
          </p:cNvPr>
          <p:cNvSpPr>
            <a:spLocks noGrp="1"/>
          </p:cNvSpPr>
          <p:nvPr>
            <p:ph type="body" sz="quarter" idx="3"/>
          </p:nvPr>
        </p:nvSpPr>
        <p:spPr/>
        <p:txBody>
          <a:bodyPr>
            <a:normAutofit/>
          </a:bodyPr>
          <a:lstStyle/>
          <a:p>
            <a:pPr algn="r"/>
            <a:r>
              <a:rPr lang="en-US" sz="2800" dirty="0">
                <a:solidFill>
                  <a:schemeClr val="bg1"/>
                </a:solidFill>
                <a:latin typeface="Times New Roman" panose="02020603050405020304" pitchFamily="18" charset="0"/>
                <a:cs typeface="Times New Roman" panose="02020603050405020304" pitchFamily="18" charset="0"/>
              </a:rPr>
              <a:t>Faithfulness of Children</a:t>
            </a:r>
          </a:p>
        </p:txBody>
      </p:sp>
      <p:sp>
        <p:nvSpPr>
          <p:cNvPr id="6" name="Content Placeholder 5">
            <a:extLst>
              <a:ext uri="{FF2B5EF4-FFF2-40B4-BE49-F238E27FC236}">
                <a16:creationId xmlns:a16="http://schemas.microsoft.com/office/drawing/2014/main" id="{F9CA63D6-95DC-460F-9AFB-9082FD432541}"/>
              </a:ext>
            </a:extLst>
          </p:cNvPr>
          <p:cNvSpPr>
            <a:spLocks noGrp="1"/>
          </p:cNvSpPr>
          <p:nvPr>
            <p:ph sz="quarter" idx="4"/>
          </p:nvPr>
        </p:nvSpPr>
        <p:spPr>
          <a:xfrm>
            <a:off x="4629150" y="2611091"/>
            <a:ext cx="3887391" cy="3684588"/>
          </a:xfrm>
        </p:spPr>
        <p:txBody>
          <a:bodyPr/>
          <a:lstStyle/>
          <a:p>
            <a:pPr marL="0" indent="0">
              <a:buNone/>
            </a:pPr>
            <a:r>
              <a:rPr lang="en-US" b="1" dirty="0">
                <a:solidFill>
                  <a:schemeClr val="bg1"/>
                </a:solidFill>
                <a:latin typeface="Times New Roman" panose="02020603050405020304" pitchFamily="18" charset="0"/>
                <a:cs typeface="Times New Roman" panose="02020603050405020304" pitchFamily="18" charset="0"/>
              </a:rPr>
              <a:t>	72%</a:t>
            </a:r>
          </a:p>
          <a:p>
            <a:pPr marL="0" indent="0">
              <a:buNone/>
            </a:pPr>
            <a:r>
              <a:rPr lang="en-US" b="1" dirty="0">
                <a:solidFill>
                  <a:schemeClr val="bg1"/>
                </a:solidFill>
                <a:latin typeface="Times New Roman" panose="02020603050405020304" pitchFamily="18" charset="0"/>
                <a:cs typeface="Times New Roman" panose="02020603050405020304" pitchFamily="18" charset="0"/>
              </a:rPr>
              <a:t>	55%</a:t>
            </a:r>
          </a:p>
          <a:p>
            <a:pPr marL="0" indent="0">
              <a:buNone/>
            </a:pPr>
            <a:r>
              <a:rPr lang="en-US" b="1" dirty="0">
                <a:solidFill>
                  <a:schemeClr val="bg1"/>
                </a:solidFill>
                <a:latin typeface="Times New Roman" panose="02020603050405020304" pitchFamily="18" charset="0"/>
                <a:cs typeface="Times New Roman" panose="02020603050405020304" pitchFamily="18" charset="0"/>
              </a:rPr>
              <a:t>	15%</a:t>
            </a:r>
          </a:p>
          <a:p>
            <a:pPr marL="0" indent="0">
              <a:buNone/>
            </a:pPr>
            <a:r>
              <a:rPr lang="en-US" b="1" dirty="0">
                <a:solidFill>
                  <a:schemeClr val="bg1"/>
                </a:solidFill>
                <a:latin typeface="Times New Roman" panose="02020603050405020304" pitchFamily="18" charset="0"/>
                <a:cs typeface="Times New Roman" panose="02020603050405020304" pitchFamily="18" charset="0"/>
              </a:rPr>
              <a:t>	6%</a:t>
            </a:r>
          </a:p>
        </p:txBody>
      </p:sp>
    </p:spTree>
    <p:extLst>
      <p:ext uri="{BB962C8B-B14F-4D97-AF65-F5344CB8AC3E}">
        <p14:creationId xmlns:p14="http://schemas.microsoft.com/office/powerpoint/2010/main" val="1516129731"/>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C8AC0-513E-4DA0-B314-ACD7867F21AD}"/>
              </a:ext>
            </a:extLst>
          </p:cNvPr>
          <p:cNvSpPr>
            <a:spLocks noGrp="1"/>
          </p:cNvSpPr>
          <p:nvPr>
            <p:ph type="title"/>
          </p:nvPr>
        </p:nvSpPr>
        <p:spPr/>
        <p:txBody>
          <a:bodyPr/>
          <a:lstStyle/>
          <a:p>
            <a:r>
              <a:rPr lang="en-US" b="1" dirty="0">
                <a:latin typeface="+mn-lt"/>
              </a:rPr>
              <a:t>4. Physical Health</a:t>
            </a:r>
          </a:p>
        </p:txBody>
      </p:sp>
      <p:sp>
        <p:nvSpPr>
          <p:cNvPr id="3" name="Content Placeholder 2">
            <a:extLst>
              <a:ext uri="{FF2B5EF4-FFF2-40B4-BE49-F238E27FC236}">
                <a16:creationId xmlns:a16="http://schemas.microsoft.com/office/drawing/2014/main" id="{BA68A964-CE37-4249-A30C-C3C8202F7811}"/>
              </a:ext>
            </a:extLst>
          </p:cNvPr>
          <p:cNvSpPr>
            <a:spLocks noGrp="1"/>
          </p:cNvSpPr>
          <p:nvPr>
            <p:ph idx="1"/>
          </p:nvPr>
        </p:nvSpPr>
        <p:spPr/>
        <p:txBody>
          <a:bodyPr>
            <a:normAutofit/>
          </a:bodyPr>
          <a:lstStyle/>
          <a:p>
            <a:pPr lvl="0"/>
            <a:r>
              <a:rPr lang="en-US" b="1" dirty="0"/>
              <a:t>Job 2:9-10</a:t>
            </a:r>
          </a:p>
          <a:p>
            <a:pPr lvl="0"/>
            <a:endParaRPr lang="en-US" sz="800" b="1" dirty="0"/>
          </a:p>
          <a:p>
            <a:r>
              <a:rPr lang="en-US" b="1" dirty="0"/>
              <a:t>Job realized God is worthy of worship and service, not because of what He does for us, but because of who He is! </a:t>
            </a:r>
          </a:p>
          <a:p>
            <a:pPr lvl="0"/>
            <a:r>
              <a:rPr lang="en-US" b="1" dirty="0"/>
              <a:t>Jesus suffered as an innocent man (1 Pet. 2:21-22). </a:t>
            </a:r>
          </a:p>
          <a:p>
            <a:pPr lvl="0"/>
            <a:r>
              <a:rPr lang="en-US" b="1" dirty="0"/>
              <a:t>Paul suffered a thorn in the flesh (2 Cor. 12:7-9). </a:t>
            </a:r>
          </a:p>
          <a:p>
            <a:pPr lvl="0"/>
            <a:r>
              <a:rPr lang="en-US" b="1" dirty="0"/>
              <a:t>It is in Heaven that all pain and sorrow will be taken away (Rev. 21:4). </a:t>
            </a:r>
          </a:p>
        </p:txBody>
      </p:sp>
      <p:pic>
        <p:nvPicPr>
          <p:cNvPr id="4" name="Picture 2" descr="Image result for price tag">
            <a:extLst>
              <a:ext uri="{FF2B5EF4-FFF2-40B4-BE49-F238E27FC236}">
                <a16:creationId xmlns:a16="http://schemas.microsoft.com/office/drawing/2014/main" id="{BB0851AB-64CA-4E40-956D-607C45EA0B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1232424">
            <a:off x="6071894" y="108549"/>
            <a:ext cx="2337352" cy="183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2515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left)">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FFC7-5239-4A0A-B0EA-CB22F07B367D}"/>
              </a:ext>
            </a:extLst>
          </p:cNvPr>
          <p:cNvSpPr>
            <a:spLocks noGrp="1"/>
          </p:cNvSpPr>
          <p:nvPr>
            <p:ph type="ctrTitle"/>
          </p:nvPr>
        </p:nvSpPr>
        <p:spPr>
          <a:xfrm>
            <a:off x="685800" y="1122363"/>
            <a:ext cx="7772400" cy="1238940"/>
          </a:xfrm>
        </p:spPr>
        <p:txBody>
          <a:bodyPr>
            <a:normAutofit/>
          </a:bodyPr>
          <a:lstStyle/>
          <a:p>
            <a:r>
              <a:rPr lang="en-US" sz="6600" b="1" dirty="0">
                <a:latin typeface="+mn-lt"/>
              </a:rPr>
              <a:t>What Is Your Price?</a:t>
            </a:r>
          </a:p>
        </p:txBody>
      </p:sp>
      <p:pic>
        <p:nvPicPr>
          <p:cNvPr id="1026" name="Picture 2" descr="Image result for price tag">
            <a:extLst>
              <a:ext uri="{FF2B5EF4-FFF2-40B4-BE49-F238E27FC236}">
                <a16:creationId xmlns:a16="http://schemas.microsoft.com/office/drawing/2014/main" id="{D03DA9D0-2F84-4279-8CAA-D99AEF6A94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4648" y="2887362"/>
            <a:ext cx="4674704" cy="3677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38183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050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FFC7-5239-4A0A-B0EA-CB22F07B367D}"/>
              </a:ext>
            </a:extLst>
          </p:cNvPr>
          <p:cNvSpPr>
            <a:spLocks noGrp="1"/>
          </p:cNvSpPr>
          <p:nvPr>
            <p:ph type="ctrTitle"/>
          </p:nvPr>
        </p:nvSpPr>
        <p:spPr>
          <a:xfrm>
            <a:off x="685800" y="1122363"/>
            <a:ext cx="7772400" cy="1238940"/>
          </a:xfrm>
        </p:spPr>
        <p:txBody>
          <a:bodyPr>
            <a:normAutofit/>
          </a:bodyPr>
          <a:lstStyle/>
          <a:p>
            <a:r>
              <a:rPr lang="en-US" sz="6600" b="1" dirty="0">
                <a:latin typeface="+mn-lt"/>
              </a:rPr>
              <a:t>What Is Your Price?</a:t>
            </a:r>
          </a:p>
        </p:txBody>
      </p:sp>
      <p:pic>
        <p:nvPicPr>
          <p:cNvPr id="1026" name="Picture 2" descr="Image result for price tag">
            <a:extLst>
              <a:ext uri="{FF2B5EF4-FFF2-40B4-BE49-F238E27FC236}">
                <a16:creationId xmlns:a16="http://schemas.microsoft.com/office/drawing/2014/main" id="{D03DA9D0-2F84-4279-8CAA-D99AEF6A94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4648" y="2887362"/>
            <a:ext cx="4674704" cy="3677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352780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FFAD78-3D49-4D71-BB7F-3584338789D9}"/>
              </a:ext>
            </a:extLst>
          </p:cNvPr>
          <p:cNvSpPr>
            <a:spLocks noGrp="1"/>
          </p:cNvSpPr>
          <p:nvPr>
            <p:ph idx="1"/>
          </p:nvPr>
        </p:nvSpPr>
        <p:spPr>
          <a:xfrm>
            <a:off x="628650" y="649356"/>
            <a:ext cx="7886700" cy="5936973"/>
          </a:xfrm>
        </p:spPr>
        <p:txBody>
          <a:bodyPr>
            <a:noAutofit/>
          </a:bodyPr>
          <a:lstStyle/>
          <a:p>
            <a:pPr marL="514350" indent="-514350">
              <a:buFont typeface="+mj-lt"/>
              <a:buAutoNum type="arabicPeriod" startAt="8"/>
            </a:pPr>
            <a:r>
              <a:rPr lang="en-US" sz="2700" b="1" dirty="0"/>
              <a:t>Then the Lord said to Satan, “Have you considered My servant Job, that there is none like him on the earth, a blameless and upright man, one who fears God and shuns evil?” </a:t>
            </a:r>
          </a:p>
          <a:p>
            <a:pPr marL="514350" indent="-514350">
              <a:buFont typeface="+mj-lt"/>
              <a:buAutoNum type="arabicPeriod" startAt="8"/>
            </a:pPr>
            <a:r>
              <a:rPr lang="en-US" sz="2700" b="1" dirty="0"/>
              <a:t>So Satan answered the Lord and said, “Does Job fear God for nothing? </a:t>
            </a:r>
          </a:p>
          <a:p>
            <a:pPr marL="514350" indent="-514350">
              <a:buFont typeface="+mj-lt"/>
              <a:buAutoNum type="arabicPeriod" startAt="8"/>
            </a:pPr>
            <a:r>
              <a:rPr lang="en-US" sz="2700" b="1" dirty="0"/>
              <a:t>Have You not made a hedge around him, around his household, and around all that he has on every side? You have blessed the work of his hands, and his possessions have increased in the land. </a:t>
            </a:r>
          </a:p>
          <a:p>
            <a:pPr marL="514350" indent="-514350">
              <a:buFont typeface="+mj-lt"/>
              <a:buAutoNum type="arabicPeriod" startAt="8"/>
            </a:pPr>
            <a:r>
              <a:rPr lang="en-US" sz="2700" b="1" dirty="0"/>
              <a:t>But now, stretch out Your hand and touch all that he has, and he will surely curse You to Your face!” </a:t>
            </a:r>
          </a:p>
          <a:p>
            <a:pPr marL="0" indent="0" algn="r">
              <a:buNone/>
            </a:pPr>
            <a:endParaRPr lang="en-US" sz="800" b="1" dirty="0"/>
          </a:p>
          <a:p>
            <a:pPr marL="0" indent="0" algn="r">
              <a:buNone/>
            </a:pPr>
            <a:r>
              <a:rPr lang="en-US" sz="2700" b="1" dirty="0"/>
              <a:t>Job 1:8-11</a:t>
            </a:r>
          </a:p>
        </p:txBody>
      </p:sp>
    </p:spTree>
    <p:extLst>
      <p:ext uri="{BB962C8B-B14F-4D97-AF65-F5344CB8AC3E}">
        <p14:creationId xmlns:p14="http://schemas.microsoft.com/office/powerpoint/2010/main" val="764850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FFAD78-3D49-4D71-BB7F-3584338789D9}"/>
              </a:ext>
            </a:extLst>
          </p:cNvPr>
          <p:cNvSpPr>
            <a:spLocks noGrp="1"/>
          </p:cNvSpPr>
          <p:nvPr>
            <p:ph idx="1"/>
          </p:nvPr>
        </p:nvSpPr>
        <p:spPr>
          <a:xfrm>
            <a:off x="628650" y="649356"/>
            <a:ext cx="7886700" cy="5936973"/>
          </a:xfrm>
        </p:spPr>
        <p:txBody>
          <a:bodyPr>
            <a:noAutofit/>
          </a:bodyPr>
          <a:lstStyle/>
          <a:p>
            <a:pPr marL="514350" indent="-514350">
              <a:buFont typeface="+mj-lt"/>
              <a:buAutoNum type="arabicPeriod" startAt="3"/>
            </a:pPr>
            <a:r>
              <a:rPr lang="en-US" b="1" dirty="0"/>
              <a:t>Then the Lord said to Satan, “Have you considered My servant Job, that there is none like him on the earth, a blameless and upright man, one who fears God and shuns evil? And still he holds fast to his integrity, although you incited Me against him, to destroy him without cause.” </a:t>
            </a:r>
          </a:p>
          <a:p>
            <a:pPr marL="514350" indent="-514350">
              <a:buFont typeface="+mj-lt"/>
              <a:buAutoNum type="arabicPeriod" startAt="3"/>
            </a:pPr>
            <a:r>
              <a:rPr lang="en-US" b="1" dirty="0"/>
              <a:t>So Satan answered the Lord and said, “Skin for skin! Yes, all that a man has he will give for his life. </a:t>
            </a:r>
          </a:p>
          <a:p>
            <a:pPr marL="514350" indent="-514350">
              <a:buFont typeface="+mj-lt"/>
              <a:buAutoNum type="arabicPeriod" startAt="3"/>
            </a:pPr>
            <a:r>
              <a:rPr lang="en-US" b="1" dirty="0"/>
              <a:t>But stretch out Your hand now, and touch his bone and his flesh, and he will surely curse You to Your face!” </a:t>
            </a:r>
          </a:p>
          <a:p>
            <a:pPr marL="0" indent="0" algn="r">
              <a:buNone/>
            </a:pPr>
            <a:r>
              <a:rPr lang="en-US" sz="2700" b="1" dirty="0"/>
              <a:t>Job 2:3-5</a:t>
            </a:r>
          </a:p>
        </p:txBody>
      </p:sp>
    </p:spTree>
    <p:extLst>
      <p:ext uri="{BB962C8B-B14F-4D97-AF65-F5344CB8AC3E}">
        <p14:creationId xmlns:p14="http://schemas.microsoft.com/office/powerpoint/2010/main" val="2842823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C8AC0-513E-4DA0-B314-ACD7867F21AD}"/>
              </a:ext>
            </a:extLst>
          </p:cNvPr>
          <p:cNvSpPr>
            <a:spLocks noGrp="1"/>
          </p:cNvSpPr>
          <p:nvPr>
            <p:ph type="title"/>
          </p:nvPr>
        </p:nvSpPr>
        <p:spPr/>
        <p:txBody>
          <a:bodyPr/>
          <a:lstStyle/>
          <a:p>
            <a:r>
              <a:rPr lang="en-US" b="1" dirty="0">
                <a:latin typeface="+mn-lt"/>
              </a:rPr>
              <a:t>1. Money</a:t>
            </a:r>
          </a:p>
        </p:txBody>
      </p:sp>
      <p:sp>
        <p:nvSpPr>
          <p:cNvPr id="3" name="Content Placeholder 2">
            <a:extLst>
              <a:ext uri="{FF2B5EF4-FFF2-40B4-BE49-F238E27FC236}">
                <a16:creationId xmlns:a16="http://schemas.microsoft.com/office/drawing/2014/main" id="{BA68A964-CE37-4249-A30C-C3C8202F7811}"/>
              </a:ext>
            </a:extLst>
          </p:cNvPr>
          <p:cNvSpPr>
            <a:spLocks noGrp="1"/>
          </p:cNvSpPr>
          <p:nvPr>
            <p:ph idx="1"/>
          </p:nvPr>
        </p:nvSpPr>
        <p:spPr/>
        <p:txBody>
          <a:bodyPr/>
          <a:lstStyle/>
          <a:p>
            <a:pPr lvl="0"/>
            <a:r>
              <a:rPr lang="en-US" b="1" dirty="0"/>
              <a:t>Matthew 16:26</a:t>
            </a:r>
          </a:p>
          <a:p>
            <a:pPr lvl="0"/>
            <a:endParaRPr lang="en-US" sz="800" b="1" dirty="0"/>
          </a:p>
          <a:p>
            <a:pPr lvl="0"/>
            <a:r>
              <a:rPr lang="en-US" b="1" dirty="0"/>
              <a:t>Those who trust in riches (Mark 10:23-24).</a:t>
            </a:r>
          </a:p>
          <a:p>
            <a:pPr lvl="0"/>
            <a:r>
              <a:rPr lang="en-US" b="1" dirty="0"/>
              <a:t>Those who desire to be rich (1 Tim. 6:9-10). </a:t>
            </a:r>
          </a:p>
        </p:txBody>
      </p:sp>
      <p:pic>
        <p:nvPicPr>
          <p:cNvPr id="4" name="Picture 2" descr="Image result for price tag">
            <a:extLst>
              <a:ext uri="{FF2B5EF4-FFF2-40B4-BE49-F238E27FC236}">
                <a16:creationId xmlns:a16="http://schemas.microsoft.com/office/drawing/2014/main" id="{AF06D217-22A7-4903-AF5A-A525D587AB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1232424">
            <a:off x="6071894" y="108549"/>
            <a:ext cx="2337352" cy="183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0609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C8AC0-513E-4DA0-B314-ACD7867F21AD}"/>
              </a:ext>
            </a:extLst>
          </p:cNvPr>
          <p:cNvSpPr>
            <a:spLocks noGrp="1"/>
          </p:cNvSpPr>
          <p:nvPr>
            <p:ph type="title"/>
          </p:nvPr>
        </p:nvSpPr>
        <p:spPr/>
        <p:txBody>
          <a:bodyPr/>
          <a:lstStyle/>
          <a:p>
            <a:r>
              <a:rPr lang="en-US" b="1" dirty="0">
                <a:latin typeface="+mn-lt"/>
              </a:rPr>
              <a:t>2. The Praise of Men</a:t>
            </a:r>
          </a:p>
        </p:txBody>
      </p:sp>
      <p:sp>
        <p:nvSpPr>
          <p:cNvPr id="3" name="Content Placeholder 2">
            <a:extLst>
              <a:ext uri="{FF2B5EF4-FFF2-40B4-BE49-F238E27FC236}">
                <a16:creationId xmlns:a16="http://schemas.microsoft.com/office/drawing/2014/main" id="{BA68A964-CE37-4249-A30C-C3C8202F7811}"/>
              </a:ext>
            </a:extLst>
          </p:cNvPr>
          <p:cNvSpPr>
            <a:spLocks noGrp="1"/>
          </p:cNvSpPr>
          <p:nvPr>
            <p:ph idx="1"/>
          </p:nvPr>
        </p:nvSpPr>
        <p:spPr>
          <a:xfrm>
            <a:off x="628650" y="1825625"/>
            <a:ext cx="7481680" cy="4351338"/>
          </a:xfrm>
        </p:spPr>
        <p:txBody>
          <a:bodyPr/>
          <a:lstStyle/>
          <a:p>
            <a:pPr lvl="0"/>
            <a:r>
              <a:rPr lang="en-US" b="1" dirty="0"/>
              <a:t>John 12:42-43</a:t>
            </a:r>
          </a:p>
          <a:p>
            <a:pPr lvl="0"/>
            <a:endParaRPr lang="en-US" sz="800" b="1" dirty="0"/>
          </a:p>
          <a:p>
            <a:pPr lvl="0"/>
            <a:r>
              <a:rPr lang="en-US" b="1" i="1" dirty="0"/>
              <a:t>“You will be hated by all for My name’s sake. But he who endures to the end will be saved.”</a:t>
            </a:r>
            <a:r>
              <a:rPr lang="en-US" b="1" dirty="0"/>
              <a:t> (Matt. 10:22). </a:t>
            </a:r>
          </a:p>
          <a:p>
            <a:pPr lvl="0"/>
            <a:r>
              <a:rPr lang="en-US" b="1" dirty="0"/>
              <a:t>We are not to fear what man can do, but be willing to confess Christ (Matt. 10:28-34).</a:t>
            </a:r>
          </a:p>
          <a:p>
            <a:pPr lvl="0"/>
            <a:r>
              <a:rPr lang="en-US" b="1" dirty="0"/>
              <a:t>Some are not willing to survive this pressure (Matt. 13:20-21). </a:t>
            </a:r>
          </a:p>
        </p:txBody>
      </p:sp>
      <p:pic>
        <p:nvPicPr>
          <p:cNvPr id="4" name="Picture 2" descr="Image result for price tag">
            <a:extLst>
              <a:ext uri="{FF2B5EF4-FFF2-40B4-BE49-F238E27FC236}">
                <a16:creationId xmlns:a16="http://schemas.microsoft.com/office/drawing/2014/main" id="{AB3B63EB-FBAA-4733-9EFB-AF488482D4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1232424">
            <a:off x="6071894" y="108549"/>
            <a:ext cx="2337352" cy="183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350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left)">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C8AC0-513E-4DA0-B314-ACD7867F21AD}"/>
              </a:ext>
            </a:extLst>
          </p:cNvPr>
          <p:cNvSpPr>
            <a:spLocks noGrp="1"/>
          </p:cNvSpPr>
          <p:nvPr>
            <p:ph type="title"/>
          </p:nvPr>
        </p:nvSpPr>
        <p:spPr/>
        <p:txBody>
          <a:bodyPr/>
          <a:lstStyle/>
          <a:p>
            <a:r>
              <a:rPr lang="en-US" b="1" dirty="0">
                <a:latin typeface="+mn-lt"/>
              </a:rPr>
              <a:t>3. Family</a:t>
            </a:r>
          </a:p>
        </p:txBody>
      </p:sp>
      <p:sp>
        <p:nvSpPr>
          <p:cNvPr id="3" name="Content Placeholder 2">
            <a:extLst>
              <a:ext uri="{FF2B5EF4-FFF2-40B4-BE49-F238E27FC236}">
                <a16:creationId xmlns:a16="http://schemas.microsoft.com/office/drawing/2014/main" id="{BA68A964-CE37-4249-A30C-C3C8202F7811}"/>
              </a:ext>
            </a:extLst>
          </p:cNvPr>
          <p:cNvSpPr>
            <a:spLocks noGrp="1"/>
          </p:cNvSpPr>
          <p:nvPr>
            <p:ph idx="1"/>
          </p:nvPr>
        </p:nvSpPr>
        <p:spPr>
          <a:xfrm>
            <a:off x="628650" y="2289449"/>
            <a:ext cx="7886700" cy="4351338"/>
          </a:xfrm>
        </p:spPr>
        <p:txBody>
          <a:bodyPr/>
          <a:lstStyle/>
          <a:p>
            <a:pPr marL="0" lvl="0" indent="0">
              <a:buNone/>
            </a:pPr>
            <a:r>
              <a:rPr lang="en-US" b="1" dirty="0"/>
              <a:t>“He who loves father or mother more than Me is not worthy of Me. And he who loves son or daughter more than Me is not worthy of Me.”</a:t>
            </a:r>
          </a:p>
          <a:p>
            <a:pPr marL="0" lvl="0" indent="0" algn="r">
              <a:buNone/>
            </a:pPr>
            <a:r>
              <a:rPr lang="en-US" b="1" dirty="0"/>
              <a:t>Matthew 10:37</a:t>
            </a:r>
          </a:p>
        </p:txBody>
      </p:sp>
      <p:pic>
        <p:nvPicPr>
          <p:cNvPr id="4" name="Picture 2" descr="Image result for price tag">
            <a:extLst>
              <a:ext uri="{FF2B5EF4-FFF2-40B4-BE49-F238E27FC236}">
                <a16:creationId xmlns:a16="http://schemas.microsoft.com/office/drawing/2014/main" id="{AF6F4932-A88D-43B1-B433-7EB41AE35D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1232424">
            <a:off x="6071894" y="108549"/>
            <a:ext cx="2337352" cy="18387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6252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4C6CA-0D5A-40B7-802B-B8ADDBA7F513}"/>
              </a:ext>
            </a:extLst>
          </p:cNvPr>
          <p:cNvSpPr>
            <a:spLocks noGrp="1"/>
          </p:cNvSpPr>
          <p:nvPr>
            <p:ph type="title"/>
          </p:nvPr>
        </p:nvSpPr>
        <p:spPr/>
        <p:txBody>
          <a:bodyPr/>
          <a:lstStyle/>
          <a:p>
            <a:pPr algn="ctr"/>
            <a:r>
              <a:rPr lang="en-US" b="1" dirty="0">
                <a:solidFill>
                  <a:schemeClr val="bg1"/>
                </a:solidFill>
                <a:latin typeface="Times New Roman" panose="02020603050405020304" pitchFamily="18" charset="0"/>
                <a:cs typeface="Times New Roman" panose="02020603050405020304" pitchFamily="18" charset="0"/>
              </a:rPr>
              <a:t>Probability of Competing in College Athletics	</a:t>
            </a:r>
            <a:r>
              <a:rPr lang="en-US" sz="4000" b="1" dirty="0">
                <a:solidFill>
                  <a:schemeClr val="bg1"/>
                </a:solidFill>
                <a:latin typeface="Times New Roman" panose="02020603050405020304" pitchFamily="18" charset="0"/>
                <a:cs typeface="Times New Roman" panose="02020603050405020304" pitchFamily="18" charset="0"/>
              </a:rPr>
              <a:t>ncaa.org</a:t>
            </a:r>
            <a:endParaRPr lang="en-US" b="1" dirty="0">
              <a:solidFill>
                <a:schemeClr val="bg1"/>
              </a:solidFill>
              <a:latin typeface="Times New Roman" panose="02020603050405020304" pitchFamily="18" charset="0"/>
              <a:cs typeface="Times New Roman" panose="02020603050405020304" pitchFamily="18" charset="0"/>
            </a:endParaRPr>
          </a:p>
        </p:txBody>
      </p:sp>
      <p:sp>
        <p:nvSpPr>
          <p:cNvPr id="4" name="Text Placeholder 3">
            <a:extLst>
              <a:ext uri="{FF2B5EF4-FFF2-40B4-BE49-F238E27FC236}">
                <a16:creationId xmlns:a16="http://schemas.microsoft.com/office/drawing/2014/main" id="{5B97C15D-F800-47F6-A356-15C5EBFA9FEC}"/>
              </a:ext>
            </a:extLst>
          </p:cNvPr>
          <p:cNvSpPr>
            <a:spLocks noGrp="1"/>
          </p:cNvSpPr>
          <p:nvPr>
            <p:ph type="body" idx="1"/>
          </p:nvPr>
        </p:nvSpPr>
        <p:spPr/>
        <p:txBody>
          <a:bodyPr/>
          <a:lstStyle/>
          <a:p>
            <a:pPr algn="ctr"/>
            <a:r>
              <a:rPr lang="en-US" sz="2800" dirty="0">
                <a:solidFill>
                  <a:schemeClr val="bg1"/>
                </a:solidFill>
                <a:latin typeface="Times New Roman" panose="02020603050405020304" pitchFamily="18" charset="0"/>
                <a:cs typeface="Times New Roman" panose="02020603050405020304" pitchFamily="18" charset="0"/>
              </a:rPr>
              <a:t>Men</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2FC44281-114F-4E7B-B5B5-EA2EB8BC799C}"/>
              </a:ext>
            </a:extLst>
          </p:cNvPr>
          <p:cNvSpPr>
            <a:spLocks noGrp="1"/>
          </p:cNvSpPr>
          <p:nvPr>
            <p:ph sz="half" idx="2"/>
          </p:nvPr>
        </p:nvSpPr>
        <p:spPr/>
        <p:txBody>
          <a:bodyPr/>
          <a:lstStyle/>
          <a:p>
            <a:pPr marL="0" indent="0">
              <a:buNone/>
            </a:pPr>
            <a:r>
              <a:rPr lang="en-US" b="1" dirty="0">
                <a:solidFill>
                  <a:schemeClr val="bg1"/>
                </a:solidFill>
                <a:latin typeface="Times New Roman" panose="02020603050405020304" pitchFamily="18" charset="0"/>
                <a:cs typeface="Times New Roman" panose="02020603050405020304" pitchFamily="18" charset="0"/>
              </a:rPr>
              <a:t>Football	  6.9%</a:t>
            </a:r>
          </a:p>
          <a:p>
            <a:pPr marL="0" indent="0">
              <a:buNone/>
            </a:pPr>
            <a:r>
              <a:rPr lang="en-US" b="1" dirty="0">
                <a:solidFill>
                  <a:schemeClr val="bg1"/>
                </a:solidFill>
                <a:latin typeface="Times New Roman" panose="02020603050405020304" pitchFamily="18" charset="0"/>
                <a:cs typeface="Times New Roman" panose="02020603050405020304" pitchFamily="18" charset="0"/>
              </a:rPr>
              <a:t>Baseball	  7.1%</a:t>
            </a:r>
          </a:p>
          <a:p>
            <a:pPr marL="0" indent="0">
              <a:buNone/>
            </a:pPr>
            <a:r>
              <a:rPr lang="en-US" b="1" dirty="0">
                <a:solidFill>
                  <a:schemeClr val="bg1"/>
                </a:solidFill>
                <a:latin typeface="Times New Roman" panose="02020603050405020304" pitchFamily="18" charset="0"/>
                <a:cs typeface="Times New Roman" panose="02020603050405020304" pitchFamily="18" charset="0"/>
              </a:rPr>
              <a:t>Basketball	  3.4%</a:t>
            </a:r>
          </a:p>
          <a:p>
            <a:pPr marL="0" indent="0">
              <a:buNone/>
            </a:pPr>
            <a:r>
              <a:rPr lang="en-US" b="1" dirty="0">
                <a:solidFill>
                  <a:schemeClr val="bg1"/>
                </a:solidFill>
                <a:latin typeface="Times New Roman" panose="02020603050405020304" pitchFamily="18" charset="0"/>
                <a:cs typeface="Times New Roman" panose="02020603050405020304" pitchFamily="18" charset="0"/>
              </a:rPr>
              <a:t>Soccer	  5.5%</a:t>
            </a:r>
          </a:p>
          <a:p>
            <a:pPr marL="0" indent="0">
              <a:buNone/>
            </a:pPr>
            <a:r>
              <a:rPr lang="en-US" b="1" dirty="0">
                <a:solidFill>
                  <a:schemeClr val="bg1"/>
                </a:solidFill>
                <a:latin typeface="Times New Roman" panose="02020603050405020304" pitchFamily="18" charset="0"/>
                <a:cs typeface="Times New Roman" panose="02020603050405020304" pitchFamily="18" charset="0"/>
              </a:rPr>
              <a:t>Ice Hockey	  11.9%</a:t>
            </a:r>
          </a:p>
          <a:p>
            <a:pPr marL="0" indent="0">
              <a:buNone/>
            </a:pPr>
            <a:r>
              <a:rPr lang="en-US" b="1" dirty="0">
                <a:solidFill>
                  <a:schemeClr val="bg1"/>
                </a:solidFill>
                <a:latin typeface="Times New Roman" panose="02020603050405020304" pitchFamily="18" charset="0"/>
                <a:cs typeface="Times New Roman" panose="02020603050405020304" pitchFamily="18" charset="0"/>
              </a:rPr>
              <a:t>Tennis	  5.0%</a:t>
            </a:r>
          </a:p>
          <a:p>
            <a:pPr marL="0" indent="0">
              <a:buNone/>
            </a:pPr>
            <a:r>
              <a:rPr lang="en-US" b="1" dirty="0">
                <a:solidFill>
                  <a:schemeClr val="bg1"/>
                </a:solidFill>
                <a:latin typeface="Times New Roman" panose="02020603050405020304" pitchFamily="18" charset="0"/>
                <a:cs typeface="Times New Roman" panose="02020603050405020304" pitchFamily="18" charset="0"/>
              </a:rPr>
              <a:t>Volleyball	  3.5%</a:t>
            </a:r>
          </a:p>
        </p:txBody>
      </p:sp>
      <p:sp>
        <p:nvSpPr>
          <p:cNvPr id="6" name="Text Placeholder 5">
            <a:extLst>
              <a:ext uri="{FF2B5EF4-FFF2-40B4-BE49-F238E27FC236}">
                <a16:creationId xmlns:a16="http://schemas.microsoft.com/office/drawing/2014/main" id="{4142B801-954F-4BEF-AB84-F1C2C87CA076}"/>
              </a:ext>
            </a:extLst>
          </p:cNvPr>
          <p:cNvSpPr>
            <a:spLocks noGrp="1"/>
          </p:cNvSpPr>
          <p:nvPr>
            <p:ph type="body" sz="quarter" idx="3"/>
          </p:nvPr>
        </p:nvSpPr>
        <p:spPr/>
        <p:txBody>
          <a:bodyPr/>
          <a:lstStyle/>
          <a:p>
            <a:pPr algn="ctr"/>
            <a:r>
              <a:rPr lang="en-US" sz="2800" dirty="0">
                <a:solidFill>
                  <a:schemeClr val="bg1"/>
                </a:solidFill>
                <a:latin typeface="Times New Roman" panose="02020603050405020304" pitchFamily="18" charset="0"/>
                <a:cs typeface="Times New Roman" panose="02020603050405020304" pitchFamily="18" charset="0"/>
              </a:rPr>
              <a:t>Women</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7" name="Content Placeholder 6">
            <a:extLst>
              <a:ext uri="{FF2B5EF4-FFF2-40B4-BE49-F238E27FC236}">
                <a16:creationId xmlns:a16="http://schemas.microsoft.com/office/drawing/2014/main" id="{34B57800-7F0B-488A-A50E-9F68B3A73A20}"/>
              </a:ext>
            </a:extLst>
          </p:cNvPr>
          <p:cNvSpPr>
            <a:spLocks noGrp="1"/>
          </p:cNvSpPr>
          <p:nvPr>
            <p:ph sz="quarter" idx="4"/>
          </p:nvPr>
        </p:nvSpPr>
        <p:spPr>
          <a:xfrm>
            <a:off x="4761670" y="2505075"/>
            <a:ext cx="3887391" cy="3684588"/>
          </a:xfrm>
        </p:spPr>
        <p:txBody>
          <a:bodyPr/>
          <a:lstStyle/>
          <a:p>
            <a:pPr marL="0" indent="0">
              <a:buNone/>
            </a:pPr>
            <a:endParaRPr lang="en-US" b="1" dirty="0">
              <a:solidFill>
                <a:schemeClr val="bg1"/>
              </a:solidFill>
              <a:latin typeface="Times New Roman" panose="02020603050405020304" pitchFamily="18" charset="0"/>
              <a:cs typeface="Times New Roman" panose="02020603050405020304" pitchFamily="18" charset="0"/>
            </a:endParaRPr>
          </a:p>
          <a:p>
            <a:pPr marL="0" indent="0">
              <a:buNone/>
            </a:pPr>
            <a:r>
              <a:rPr lang="en-US" b="1" dirty="0">
                <a:solidFill>
                  <a:schemeClr val="bg1"/>
                </a:solidFill>
                <a:latin typeface="Times New Roman" panose="02020603050405020304" pitchFamily="18" charset="0"/>
                <a:cs typeface="Times New Roman" panose="02020603050405020304" pitchFamily="18" charset="0"/>
              </a:rPr>
              <a:t>Softball	  5.4%</a:t>
            </a:r>
          </a:p>
          <a:p>
            <a:pPr marL="0" indent="0">
              <a:buNone/>
            </a:pPr>
            <a:r>
              <a:rPr lang="en-US" b="1" dirty="0">
                <a:solidFill>
                  <a:schemeClr val="bg1"/>
                </a:solidFill>
                <a:latin typeface="Times New Roman" panose="02020603050405020304" pitchFamily="18" charset="0"/>
                <a:cs typeface="Times New Roman" panose="02020603050405020304" pitchFamily="18" charset="0"/>
              </a:rPr>
              <a:t>Basketball	  3.8%</a:t>
            </a:r>
          </a:p>
          <a:p>
            <a:pPr marL="0" indent="0">
              <a:buNone/>
            </a:pPr>
            <a:r>
              <a:rPr lang="en-US" b="1" dirty="0">
                <a:solidFill>
                  <a:schemeClr val="bg1"/>
                </a:solidFill>
                <a:latin typeface="Times New Roman" panose="02020603050405020304" pitchFamily="18" charset="0"/>
                <a:cs typeface="Times New Roman" panose="02020603050405020304" pitchFamily="18" charset="0"/>
              </a:rPr>
              <a:t>Soccer	  7.1%</a:t>
            </a:r>
          </a:p>
          <a:p>
            <a:pPr marL="0" indent="0">
              <a:buNone/>
            </a:pPr>
            <a:r>
              <a:rPr lang="en-US" b="1" dirty="0">
                <a:solidFill>
                  <a:schemeClr val="bg1"/>
                </a:solidFill>
                <a:latin typeface="Times New Roman" panose="02020603050405020304" pitchFamily="18" charset="0"/>
                <a:cs typeface="Times New Roman" panose="02020603050405020304" pitchFamily="18" charset="0"/>
              </a:rPr>
              <a:t>Ice Hockey	  24.5%</a:t>
            </a:r>
          </a:p>
          <a:p>
            <a:pPr marL="0" indent="0">
              <a:buNone/>
            </a:pPr>
            <a:r>
              <a:rPr lang="en-US" b="1" dirty="0">
                <a:solidFill>
                  <a:schemeClr val="bg1"/>
                </a:solidFill>
                <a:latin typeface="Times New Roman" panose="02020603050405020304" pitchFamily="18" charset="0"/>
                <a:cs typeface="Times New Roman" panose="02020603050405020304" pitchFamily="18" charset="0"/>
              </a:rPr>
              <a:t>Tennis	  4.7%</a:t>
            </a:r>
          </a:p>
          <a:p>
            <a:pPr marL="0" indent="0">
              <a:buNone/>
            </a:pPr>
            <a:r>
              <a:rPr lang="en-US" b="1" dirty="0">
                <a:solidFill>
                  <a:schemeClr val="bg1"/>
                </a:solidFill>
                <a:latin typeface="Times New Roman" panose="02020603050405020304" pitchFamily="18" charset="0"/>
                <a:cs typeface="Times New Roman" panose="02020603050405020304" pitchFamily="18" charset="0"/>
              </a:rPr>
              <a:t>Volleyball	  3.9%</a:t>
            </a:r>
          </a:p>
        </p:txBody>
      </p:sp>
    </p:spTree>
    <p:extLst>
      <p:ext uri="{BB962C8B-B14F-4D97-AF65-F5344CB8AC3E}">
        <p14:creationId xmlns:p14="http://schemas.microsoft.com/office/powerpoint/2010/main" val="959556273"/>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4C6CA-0D5A-40B7-802B-B8ADDBA7F513}"/>
              </a:ext>
            </a:extLst>
          </p:cNvPr>
          <p:cNvSpPr>
            <a:spLocks noGrp="1"/>
          </p:cNvSpPr>
          <p:nvPr>
            <p:ph type="title"/>
          </p:nvPr>
        </p:nvSpPr>
        <p:spPr>
          <a:xfrm>
            <a:off x="629841" y="365126"/>
            <a:ext cx="7886700" cy="1325563"/>
          </a:xfrm>
        </p:spPr>
        <p:txBody>
          <a:bodyPr>
            <a:normAutofit fontScale="90000"/>
          </a:bodyPr>
          <a:lstStyle/>
          <a:p>
            <a:pPr algn="ctr"/>
            <a:r>
              <a:rPr lang="en-US" b="1" dirty="0">
                <a:solidFill>
                  <a:schemeClr val="bg1"/>
                </a:solidFill>
                <a:latin typeface="Times New Roman" panose="02020603050405020304" pitchFamily="18" charset="0"/>
                <a:cs typeface="Times New Roman" panose="02020603050405020304" pitchFamily="18" charset="0"/>
              </a:rPr>
              <a:t>Probability of College Athletes Competing Professionally   </a:t>
            </a:r>
            <a:r>
              <a:rPr lang="en-US" sz="3100" b="1" dirty="0">
                <a:solidFill>
                  <a:schemeClr val="bg1"/>
                </a:solidFill>
                <a:latin typeface="Times New Roman" panose="02020603050405020304" pitchFamily="18" charset="0"/>
                <a:cs typeface="Times New Roman" panose="02020603050405020304" pitchFamily="18" charset="0"/>
              </a:rPr>
              <a:t>ncaa.org</a:t>
            </a:r>
            <a:endParaRPr lang="en-US" b="1" dirty="0">
              <a:solidFill>
                <a:schemeClr val="bg1"/>
              </a:solidFill>
              <a:latin typeface="Times New Roman" panose="02020603050405020304" pitchFamily="18" charset="0"/>
              <a:cs typeface="Times New Roman" panose="02020603050405020304" pitchFamily="18" charset="0"/>
            </a:endParaRPr>
          </a:p>
        </p:txBody>
      </p:sp>
      <p:sp>
        <p:nvSpPr>
          <p:cNvPr id="4" name="Text Placeholder 3">
            <a:extLst>
              <a:ext uri="{FF2B5EF4-FFF2-40B4-BE49-F238E27FC236}">
                <a16:creationId xmlns:a16="http://schemas.microsoft.com/office/drawing/2014/main" id="{5B97C15D-F800-47F6-A356-15C5EBFA9FEC}"/>
              </a:ext>
            </a:extLst>
          </p:cNvPr>
          <p:cNvSpPr>
            <a:spLocks noGrp="1"/>
          </p:cNvSpPr>
          <p:nvPr>
            <p:ph type="body" idx="1"/>
          </p:nvPr>
        </p:nvSpPr>
        <p:spPr/>
        <p:txBody>
          <a:bodyPr/>
          <a:lstStyle/>
          <a:p>
            <a:pPr algn="ctr"/>
            <a:r>
              <a:rPr lang="en-US" sz="2800" dirty="0">
                <a:solidFill>
                  <a:schemeClr val="bg1"/>
                </a:solidFill>
                <a:latin typeface="Times New Roman" panose="02020603050405020304" pitchFamily="18" charset="0"/>
                <a:cs typeface="Times New Roman" panose="02020603050405020304" pitchFamily="18" charset="0"/>
              </a:rPr>
              <a:t>Men</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2FC44281-114F-4E7B-B5B5-EA2EB8BC799C}"/>
              </a:ext>
            </a:extLst>
          </p:cNvPr>
          <p:cNvSpPr>
            <a:spLocks noGrp="1"/>
          </p:cNvSpPr>
          <p:nvPr>
            <p:ph sz="half" idx="2"/>
          </p:nvPr>
        </p:nvSpPr>
        <p:spPr/>
        <p:txBody>
          <a:bodyPr/>
          <a:lstStyle/>
          <a:p>
            <a:pPr marL="0" indent="0">
              <a:buNone/>
            </a:pPr>
            <a:r>
              <a:rPr lang="en-US" b="1" dirty="0">
                <a:solidFill>
                  <a:schemeClr val="bg1"/>
                </a:solidFill>
                <a:latin typeface="Times New Roman" panose="02020603050405020304" pitchFamily="18" charset="0"/>
                <a:cs typeface="Times New Roman" panose="02020603050405020304" pitchFamily="18" charset="0"/>
              </a:rPr>
              <a:t>Football	  1.6%</a:t>
            </a:r>
          </a:p>
          <a:p>
            <a:pPr marL="0" indent="0">
              <a:buNone/>
            </a:pPr>
            <a:r>
              <a:rPr lang="en-US" b="1" dirty="0">
                <a:solidFill>
                  <a:schemeClr val="bg1"/>
                </a:solidFill>
                <a:latin typeface="Times New Roman" panose="02020603050405020304" pitchFamily="18" charset="0"/>
                <a:cs typeface="Times New Roman" panose="02020603050405020304" pitchFamily="18" charset="0"/>
              </a:rPr>
              <a:t>Baseball	  9.5%</a:t>
            </a:r>
          </a:p>
          <a:p>
            <a:pPr marL="0" indent="0">
              <a:buNone/>
            </a:pPr>
            <a:r>
              <a:rPr lang="en-US" b="1" dirty="0">
                <a:solidFill>
                  <a:schemeClr val="bg1"/>
                </a:solidFill>
                <a:latin typeface="Times New Roman" panose="02020603050405020304" pitchFamily="18" charset="0"/>
                <a:cs typeface="Times New Roman" panose="02020603050405020304" pitchFamily="18" charset="0"/>
              </a:rPr>
              <a:t>Basketball	  1.2%</a:t>
            </a:r>
          </a:p>
          <a:p>
            <a:pPr marL="0" indent="0">
              <a:buNone/>
            </a:pPr>
            <a:r>
              <a:rPr lang="en-US" b="1" dirty="0">
                <a:solidFill>
                  <a:schemeClr val="bg1"/>
                </a:solidFill>
                <a:latin typeface="Times New Roman" panose="02020603050405020304" pitchFamily="18" charset="0"/>
                <a:cs typeface="Times New Roman" panose="02020603050405020304" pitchFamily="18" charset="0"/>
              </a:rPr>
              <a:t>Soccer	  1.4%</a:t>
            </a:r>
          </a:p>
          <a:p>
            <a:pPr marL="0" indent="0">
              <a:buNone/>
            </a:pPr>
            <a:r>
              <a:rPr lang="en-US" b="1" dirty="0">
                <a:solidFill>
                  <a:schemeClr val="bg1"/>
                </a:solidFill>
                <a:latin typeface="Times New Roman" panose="02020603050405020304" pitchFamily="18" charset="0"/>
                <a:cs typeface="Times New Roman" panose="02020603050405020304" pitchFamily="18" charset="0"/>
              </a:rPr>
              <a:t>Ice Hockey	  6.4%</a:t>
            </a:r>
          </a:p>
        </p:txBody>
      </p:sp>
      <p:sp>
        <p:nvSpPr>
          <p:cNvPr id="6" name="Text Placeholder 5">
            <a:extLst>
              <a:ext uri="{FF2B5EF4-FFF2-40B4-BE49-F238E27FC236}">
                <a16:creationId xmlns:a16="http://schemas.microsoft.com/office/drawing/2014/main" id="{4142B801-954F-4BEF-AB84-F1C2C87CA076}"/>
              </a:ext>
            </a:extLst>
          </p:cNvPr>
          <p:cNvSpPr>
            <a:spLocks noGrp="1"/>
          </p:cNvSpPr>
          <p:nvPr>
            <p:ph type="body" sz="quarter" idx="3"/>
          </p:nvPr>
        </p:nvSpPr>
        <p:spPr/>
        <p:txBody>
          <a:bodyPr/>
          <a:lstStyle/>
          <a:p>
            <a:pPr algn="ctr"/>
            <a:r>
              <a:rPr lang="en-US" sz="2800" dirty="0">
                <a:solidFill>
                  <a:schemeClr val="bg1"/>
                </a:solidFill>
                <a:latin typeface="Times New Roman" panose="02020603050405020304" pitchFamily="18" charset="0"/>
                <a:cs typeface="Times New Roman" panose="02020603050405020304" pitchFamily="18" charset="0"/>
              </a:rPr>
              <a:t>Women</a:t>
            </a:r>
            <a:endParaRPr lang="en-US" dirty="0">
              <a:solidFill>
                <a:schemeClr val="bg1"/>
              </a:solidFill>
              <a:latin typeface="Times New Roman" panose="02020603050405020304" pitchFamily="18" charset="0"/>
              <a:cs typeface="Times New Roman" panose="02020603050405020304" pitchFamily="18" charset="0"/>
            </a:endParaRPr>
          </a:p>
        </p:txBody>
      </p:sp>
      <p:sp>
        <p:nvSpPr>
          <p:cNvPr id="7" name="Content Placeholder 6">
            <a:extLst>
              <a:ext uri="{FF2B5EF4-FFF2-40B4-BE49-F238E27FC236}">
                <a16:creationId xmlns:a16="http://schemas.microsoft.com/office/drawing/2014/main" id="{34B57800-7F0B-488A-A50E-9F68B3A73A20}"/>
              </a:ext>
            </a:extLst>
          </p:cNvPr>
          <p:cNvSpPr>
            <a:spLocks noGrp="1"/>
          </p:cNvSpPr>
          <p:nvPr>
            <p:ph sz="quarter" idx="4"/>
          </p:nvPr>
        </p:nvSpPr>
        <p:spPr>
          <a:xfrm>
            <a:off x="4761670" y="2505075"/>
            <a:ext cx="3887391" cy="3684588"/>
          </a:xfrm>
        </p:spPr>
        <p:txBody>
          <a:bodyPr/>
          <a:lstStyle/>
          <a:p>
            <a:pPr marL="0" indent="0">
              <a:buNone/>
            </a:pPr>
            <a:endParaRPr lang="en-US" b="1" dirty="0">
              <a:solidFill>
                <a:schemeClr val="bg1"/>
              </a:solidFill>
              <a:latin typeface="Times New Roman" panose="02020603050405020304" pitchFamily="18" charset="0"/>
              <a:cs typeface="Times New Roman" panose="02020603050405020304" pitchFamily="18" charset="0"/>
            </a:endParaRPr>
          </a:p>
          <a:p>
            <a:pPr marL="0" indent="0">
              <a:buNone/>
            </a:pPr>
            <a:endParaRPr lang="en-US" b="1" dirty="0">
              <a:solidFill>
                <a:schemeClr val="bg1"/>
              </a:solidFill>
              <a:latin typeface="Times New Roman" panose="02020603050405020304" pitchFamily="18" charset="0"/>
              <a:cs typeface="Times New Roman" panose="02020603050405020304" pitchFamily="18" charset="0"/>
            </a:endParaRPr>
          </a:p>
          <a:p>
            <a:pPr marL="0" indent="0">
              <a:buNone/>
            </a:pPr>
            <a:r>
              <a:rPr lang="en-US" b="1" dirty="0">
                <a:solidFill>
                  <a:schemeClr val="bg1"/>
                </a:solidFill>
                <a:latin typeface="Times New Roman" panose="02020603050405020304" pitchFamily="18" charset="0"/>
                <a:cs typeface="Times New Roman" panose="02020603050405020304" pitchFamily="18" charset="0"/>
              </a:rPr>
              <a:t>Basketball	  0.9%</a:t>
            </a:r>
          </a:p>
          <a:p>
            <a:pPr marL="0" indent="0">
              <a:buNone/>
            </a:pPr>
            <a:endParaRPr lang="en-US"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586488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141</TotalTime>
  <Words>510</Words>
  <Application>Microsoft Office PowerPoint</Application>
  <PresentationFormat>On-screen Show (4:3)</PresentationFormat>
  <Paragraphs>72</Paragraphs>
  <Slides>13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Calibri Light</vt:lpstr>
      <vt:lpstr>Times New Roman</vt:lpstr>
      <vt:lpstr>Office Theme</vt:lpstr>
      <vt:lpstr>1_Office Theme</vt:lpstr>
      <vt:lpstr>PowerPoint Presentation</vt:lpstr>
      <vt:lpstr>What Is Your Price?</vt:lpstr>
      <vt:lpstr>PowerPoint Presentation</vt:lpstr>
      <vt:lpstr>PowerPoint Presentation</vt:lpstr>
      <vt:lpstr>1. Money</vt:lpstr>
      <vt:lpstr>2. The Praise of Men</vt:lpstr>
      <vt:lpstr>3. Family</vt:lpstr>
      <vt:lpstr>Probability of Competing in College Athletics ncaa.org</vt:lpstr>
      <vt:lpstr>Probability of College Athletes Competing Professionally   ncaa.org</vt:lpstr>
      <vt:lpstr>The effect that parent’s attendance has upon their children. </vt:lpstr>
      <vt:lpstr>4. Physical Health</vt:lpstr>
      <vt:lpstr>What Is Your Price?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Your Price?</dc:title>
  <dc:creator>Heath Rogers</dc:creator>
  <cp:lastModifiedBy>Michael Hepner</cp:lastModifiedBy>
  <cp:revision>12</cp:revision>
  <dcterms:created xsi:type="dcterms:W3CDTF">2018-05-24T19:01:10Z</dcterms:created>
  <dcterms:modified xsi:type="dcterms:W3CDTF">2018-05-28T14:25:43Z</dcterms:modified>
</cp:coreProperties>
</file>