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4" r:id="rId3"/>
    <p:sldId id="267" r:id="rId4"/>
    <p:sldId id="287" r:id="rId5"/>
    <p:sldId id="289" r:id="rId6"/>
    <p:sldId id="290" r:id="rId7"/>
    <p:sldId id="291" r:id="rId8"/>
    <p:sldId id="269" r:id="rId9"/>
    <p:sldId id="270" r:id="rId10"/>
    <p:sldId id="272" r:id="rId11"/>
    <p:sldId id="271" r:id="rId12"/>
    <p:sldId id="274" r:id="rId13"/>
    <p:sldId id="295" r:id="rId14"/>
    <p:sldId id="296" r:id="rId15"/>
    <p:sldId id="297" r:id="rId16"/>
    <p:sldId id="298" r:id="rId17"/>
    <p:sldId id="299" r:id="rId18"/>
    <p:sldId id="301" r:id="rId19"/>
    <p:sldId id="300" r:id="rId20"/>
    <p:sldId id="293" r:id="rId21"/>
    <p:sldId id="26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20685-81EC-48BA-B8E4-0F7A648A4607}" type="datetimeFigureOut">
              <a:rPr lang="en-US" smtClean="0"/>
              <a:t>5/6/2018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C648B5-6B07-46D8-8AC3-DE7413668165}" type="slidenum">
              <a:rPr lang="en-US" smtClean="0"/>
              <a:t>‹#›</a:t>
            </a:fld>
            <a:endParaRPr lang="en-US"/>
          </a:p>
        </p:txBody>
      </p:sp>
    </p:spTree>
    <p:extLst>
      <p:ext uri="{BB962C8B-B14F-4D97-AF65-F5344CB8AC3E}">
        <p14:creationId xmlns:p14="http://schemas.microsoft.com/office/powerpoint/2010/main" val="478591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BE861B-1AF5-45ED-843C-FB887E4E31D0}"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8F31E-D6DC-4C26-A5A6-2F26B980B81D}" type="slidenum">
              <a:rPr lang="en-US" smtClean="0"/>
              <a:t>‹#›</a:t>
            </a:fld>
            <a:endParaRPr lang="en-US"/>
          </a:p>
        </p:txBody>
      </p:sp>
    </p:spTree>
    <p:extLst>
      <p:ext uri="{BB962C8B-B14F-4D97-AF65-F5344CB8AC3E}">
        <p14:creationId xmlns:p14="http://schemas.microsoft.com/office/powerpoint/2010/main" val="1333821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E861B-1AF5-45ED-843C-FB887E4E31D0}"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8F31E-D6DC-4C26-A5A6-2F26B980B81D}" type="slidenum">
              <a:rPr lang="en-US" smtClean="0"/>
              <a:t>‹#›</a:t>
            </a:fld>
            <a:endParaRPr lang="en-US"/>
          </a:p>
        </p:txBody>
      </p:sp>
    </p:spTree>
    <p:extLst>
      <p:ext uri="{BB962C8B-B14F-4D97-AF65-F5344CB8AC3E}">
        <p14:creationId xmlns:p14="http://schemas.microsoft.com/office/powerpoint/2010/main" val="869856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E861B-1AF5-45ED-843C-FB887E4E31D0}"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8F31E-D6DC-4C26-A5A6-2F26B980B81D}" type="slidenum">
              <a:rPr lang="en-US" smtClean="0"/>
              <a:t>‹#›</a:t>
            </a:fld>
            <a:endParaRPr lang="en-US"/>
          </a:p>
        </p:txBody>
      </p:sp>
    </p:spTree>
    <p:extLst>
      <p:ext uri="{BB962C8B-B14F-4D97-AF65-F5344CB8AC3E}">
        <p14:creationId xmlns:p14="http://schemas.microsoft.com/office/powerpoint/2010/main" val="1985241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E861B-1AF5-45ED-843C-FB887E4E31D0}"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8F31E-D6DC-4C26-A5A6-2F26B980B81D}" type="slidenum">
              <a:rPr lang="en-US" smtClean="0"/>
              <a:t>‹#›</a:t>
            </a:fld>
            <a:endParaRPr lang="en-US"/>
          </a:p>
        </p:txBody>
      </p:sp>
    </p:spTree>
    <p:extLst>
      <p:ext uri="{BB962C8B-B14F-4D97-AF65-F5344CB8AC3E}">
        <p14:creationId xmlns:p14="http://schemas.microsoft.com/office/powerpoint/2010/main" val="3914751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BE861B-1AF5-45ED-843C-FB887E4E31D0}"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8F31E-D6DC-4C26-A5A6-2F26B980B81D}" type="slidenum">
              <a:rPr lang="en-US" smtClean="0"/>
              <a:t>‹#›</a:t>
            </a:fld>
            <a:endParaRPr lang="en-US"/>
          </a:p>
        </p:txBody>
      </p:sp>
    </p:spTree>
    <p:extLst>
      <p:ext uri="{BB962C8B-B14F-4D97-AF65-F5344CB8AC3E}">
        <p14:creationId xmlns:p14="http://schemas.microsoft.com/office/powerpoint/2010/main" val="511080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BE861B-1AF5-45ED-843C-FB887E4E31D0}"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8F31E-D6DC-4C26-A5A6-2F26B980B81D}" type="slidenum">
              <a:rPr lang="en-US" smtClean="0"/>
              <a:t>‹#›</a:t>
            </a:fld>
            <a:endParaRPr lang="en-US"/>
          </a:p>
        </p:txBody>
      </p:sp>
    </p:spTree>
    <p:extLst>
      <p:ext uri="{BB962C8B-B14F-4D97-AF65-F5344CB8AC3E}">
        <p14:creationId xmlns:p14="http://schemas.microsoft.com/office/powerpoint/2010/main" val="2477704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BE861B-1AF5-45ED-843C-FB887E4E31D0}" type="datetimeFigureOut">
              <a:rPr lang="en-US" smtClean="0"/>
              <a:t>5/6/2018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88F31E-D6DC-4C26-A5A6-2F26B980B81D}" type="slidenum">
              <a:rPr lang="en-US" smtClean="0"/>
              <a:t>‹#›</a:t>
            </a:fld>
            <a:endParaRPr lang="en-US"/>
          </a:p>
        </p:txBody>
      </p:sp>
    </p:spTree>
    <p:extLst>
      <p:ext uri="{BB962C8B-B14F-4D97-AF65-F5344CB8AC3E}">
        <p14:creationId xmlns:p14="http://schemas.microsoft.com/office/powerpoint/2010/main" val="250050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BE861B-1AF5-45ED-843C-FB887E4E31D0}" type="datetimeFigureOut">
              <a:rPr lang="en-US" smtClean="0"/>
              <a:t>5/6/2018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88F31E-D6DC-4C26-A5A6-2F26B980B81D}" type="slidenum">
              <a:rPr lang="en-US" smtClean="0"/>
              <a:t>‹#›</a:t>
            </a:fld>
            <a:endParaRPr lang="en-US"/>
          </a:p>
        </p:txBody>
      </p:sp>
    </p:spTree>
    <p:extLst>
      <p:ext uri="{BB962C8B-B14F-4D97-AF65-F5344CB8AC3E}">
        <p14:creationId xmlns:p14="http://schemas.microsoft.com/office/powerpoint/2010/main" val="760840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E861B-1AF5-45ED-843C-FB887E4E31D0}" type="datetimeFigureOut">
              <a:rPr lang="en-US" smtClean="0"/>
              <a:t>5/6/2018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88F31E-D6DC-4C26-A5A6-2F26B980B81D}" type="slidenum">
              <a:rPr lang="en-US" smtClean="0"/>
              <a:t>‹#›</a:t>
            </a:fld>
            <a:endParaRPr lang="en-US"/>
          </a:p>
        </p:txBody>
      </p:sp>
    </p:spTree>
    <p:extLst>
      <p:ext uri="{BB962C8B-B14F-4D97-AF65-F5344CB8AC3E}">
        <p14:creationId xmlns:p14="http://schemas.microsoft.com/office/powerpoint/2010/main" val="129084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BE861B-1AF5-45ED-843C-FB887E4E31D0}"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8F31E-D6DC-4C26-A5A6-2F26B980B81D}" type="slidenum">
              <a:rPr lang="en-US" smtClean="0"/>
              <a:t>‹#›</a:t>
            </a:fld>
            <a:endParaRPr lang="en-US"/>
          </a:p>
        </p:txBody>
      </p:sp>
    </p:spTree>
    <p:extLst>
      <p:ext uri="{BB962C8B-B14F-4D97-AF65-F5344CB8AC3E}">
        <p14:creationId xmlns:p14="http://schemas.microsoft.com/office/powerpoint/2010/main" val="3996516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BE861B-1AF5-45ED-843C-FB887E4E31D0}"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8F31E-D6DC-4C26-A5A6-2F26B980B81D}" type="slidenum">
              <a:rPr lang="en-US" smtClean="0"/>
              <a:t>‹#›</a:t>
            </a:fld>
            <a:endParaRPr lang="en-US"/>
          </a:p>
        </p:txBody>
      </p:sp>
    </p:spTree>
    <p:extLst>
      <p:ext uri="{BB962C8B-B14F-4D97-AF65-F5344CB8AC3E}">
        <p14:creationId xmlns:p14="http://schemas.microsoft.com/office/powerpoint/2010/main" val="4023092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E861B-1AF5-45ED-843C-FB887E4E31D0}" type="datetimeFigureOut">
              <a:rPr lang="en-US" smtClean="0"/>
              <a:t>5/6/2018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88F31E-D6DC-4C26-A5A6-2F26B980B81D}" type="slidenum">
              <a:rPr lang="en-US" smtClean="0"/>
              <a:t>‹#›</a:t>
            </a:fld>
            <a:endParaRPr lang="en-US"/>
          </a:p>
        </p:txBody>
      </p:sp>
    </p:spTree>
    <p:extLst>
      <p:ext uri="{BB962C8B-B14F-4D97-AF65-F5344CB8AC3E}">
        <p14:creationId xmlns:p14="http://schemas.microsoft.com/office/powerpoint/2010/main" val="1110894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9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2. Instruments Are Not Authorized</a:t>
            </a:r>
          </a:p>
        </p:txBody>
      </p:sp>
      <p:sp>
        <p:nvSpPr>
          <p:cNvPr id="7" name="Rounded Rectangular Callout 6"/>
          <p:cNvSpPr/>
          <p:nvPr/>
        </p:nvSpPr>
        <p:spPr>
          <a:xfrm>
            <a:off x="3657600" y="3810000"/>
            <a:ext cx="4800600" cy="2057400"/>
          </a:xfrm>
          <a:prstGeom prst="wedgeRoundRectCallout">
            <a:avLst>
              <a:gd name="adj1" fmla="val 50063"/>
              <a:gd name="adj2" fmla="val 84633"/>
              <a:gd name="adj3" fmla="val 16667"/>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3962400" y="4038600"/>
            <a:ext cx="4343400" cy="1752600"/>
          </a:xfrm>
        </p:spPr>
        <p:txBody>
          <a:bodyPr>
            <a:normAutofit/>
          </a:bodyPr>
          <a:lstStyle/>
          <a:p>
            <a:pPr marL="0" indent="0">
              <a:buNone/>
            </a:pPr>
            <a:r>
              <a:rPr lang="en-US" sz="3200" dirty="0"/>
              <a:t>“Where does the Bible say that we can use musical instruments?”</a:t>
            </a:r>
          </a:p>
        </p:txBody>
      </p:sp>
      <p:sp>
        <p:nvSpPr>
          <p:cNvPr id="4" name="Rounded Rectangular Callout 3"/>
          <p:cNvSpPr/>
          <p:nvPr/>
        </p:nvSpPr>
        <p:spPr>
          <a:xfrm>
            <a:off x="838200" y="1447800"/>
            <a:ext cx="4419600" cy="2057400"/>
          </a:xfrm>
          <a:prstGeom prst="wedgeRoundRectCallout">
            <a:avLst>
              <a:gd name="adj1" fmla="val -48733"/>
              <a:gd name="adj2" fmla="val 79246"/>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
          </p:nvPr>
        </p:nvSpPr>
        <p:spPr>
          <a:xfrm>
            <a:off x="1066800" y="1676400"/>
            <a:ext cx="4038600" cy="2057400"/>
          </a:xfrm>
        </p:spPr>
        <p:txBody>
          <a:bodyPr>
            <a:normAutofit/>
          </a:bodyPr>
          <a:lstStyle/>
          <a:p>
            <a:pPr marL="0" indent="0">
              <a:buNone/>
            </a:pPr>
            <a:r>
              <a:rPr lang="en-US" sz="3200" dirty="0"/>
              <a:t>“Show me where the Bible says, ‘Thou shalt not use instruments?’”</a:t>
            </a:r>
          </a:p>
        </p:txBody>
      </p:sp>
    </p:spTree>
    <p:extLst>
      <p:ext uri="{BB962C8B-B14F-4D97-AF65-F5344CB8AC3E}">
        <p14:creationId xmlns:p14="http://schemas.microsoft.com/office/powerpoint/2010/main" val="76221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2. Instruments Are Not Authorized</a:t>
            </a:r>
          </a:p>
        </p:txBody>
      </p:sp>
      <p:sp>
        <p:nvSpPr>
          <p:cNvPr id="6" name="Content Placeholder 5"/>
          <p:cNvSpPr>
            <a:spLocks noGrp="1"/>
          </p:cNvSpPr>
          <p:nvPr>
            <p:ph idx="1"/>
          </p:nvPr>
        </p:nvSpPr>
        <p:spPr/>
        <p:txBody>
          <a:bodyPr>
            <a:normAutofit/>
          </a:bodyPr>
          <a:lstStyle/>
          <a:p>
            <a:r>
              <a:rPr lang="en-US" dirty="0">
                <a:solidFill>
                  <a:srgbClr val="002060"/>
                </a:solidFill>
              </a:rPr>
              <a:t>Hebrews 7:12-14 </a:t>
            </a:r>
            <a:r>
              <a:rPr lang="en-US" dirty="0"/>
              <a:t>- silence of Scripture is prohibitive, not permissive.</a:t>
            </a:r>
          </a:p>
          <a:p>
            <a:r>
              <a:rPr lang="en-US" dirty="0">
                <a:solidFill>
                  <a:srgbClr val="002060"/>
                </a:solidFill>
              </a:rPr>
              <a:t>Genesis 6:14-16 </a:t>
            </a:r>
            <a:r>
              <a:rPr lang="en-US" dirty="0"/>
              <a:t>- gopher wood automatically excluded all other types of wood. </a:t>
            </a:r>
          </a:p>
          <a:p>
            <a:r>
              <a:rPr lang="en-US" dirty="0">
                <a:solidFill>
                  <a:srgbClr val="002060"/>
                </a:solidFill>
              </a:rPr>
              <a:t>Numbers 19:2 </a:t>
            </a:r>
            <a:r>
              <a:rPr lang="en-US" dirty="0"/>
              <a:t>- animal specified by God automatically excluded all other animals. </a:t>
            </a:r>
          </a:p>
          <a:p>
            <a:r>
              <a:rPr lang="en-US" dirty="0"/>
              <a:t>“Singing” automatically excludes all other types of music. </a:t>
            </a:r>
          </a:p>
        </p:txBody>
      </p:sp>
    </p:spTree>
    <p:extLst>
      <p:ext uri="{BB962C8B-B14F-4D97-AF65-F5344CB8AC3E}">
        <p14:creationId xmlns:p14="http://schemas.microsoft.com/office/powerpoint/2010/main" val="319556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US" b="1" dirty="0"/>
              <a:t>3. Historical Evidence Argues Against the Use of the Instrument</a:t>
            </a:r>
          </a:p>
        </p:txBody>
      </p:sp>
      <p:sp>
        <p:nvSpPr>
          <p:cNvPr id="3" name="Content Placeholder 2"/>
          <p:cNvSpPr>
            <a:spLocks noGrp="1"/>
          </p:cNvSpPr>
          <p:nvPr>
            <p:ph idx="1"/>
          </p:nvPr>
        </p:nvSpPr>
        <p:spPr>
          <a:xfrm>
            <a:off x="457200" y="1752600"/>
            <a:ext cx="8229600" cy="4830762"/>
          </a:xfrm>
        </p:spPr>
        <p:txBody>
          <a:bodyPr>
            <a:normAutofit fontScale="92500"/>
          </a:bodyPr>
          <a:lstStyle/>
          <a:p>
            <a:pPr marL="0" indent="0">
              <a:buNone/>
            </a:pPr>
            <a:r>
              <a:rPr lang="en-US" dirty="0"/>
              <a:t>“The use of organs in churches is ascribed to Pope </a:t>
            </a:r>
            <a:r>
              <a:rPr lang="en-US" dirty="0" err="1"/>
              <a:t>Vitalian</a:t>
            </a:r>
            <a:r>
              <a:rPr lang="en-US" dirty="0"/>
              <a:t> (657-672)… The attitude of the churches toward the organ varies… The Greek church disapproved the use of organs. The Latin church introduced it pretty generally, but not without the protest of eminent men, so that even in the Council of Trent a motion was made, though not carried, to prohibit the organ at least in the mass.” </a:t>
            </a:r>
          </a:p>
          <a:p>
            <a:pPr marL="0" indent="0" algn="r">
              <a:buNone/>
            </a:pPr>
            <a:r>
              <a:rPr lang="en-US" sz="3000" dirty="0"/>
              <a:t>Schaff, History of the Christian Church, </a:t>
            </a:r>
            <a:br>
              <a:rPr lang="en-US" sz="3000" dirty="0"/>
            </a:br>
            <a:r>
              <a:rPr lang="en-US" sz="3000" dirty="0"/>
              <a:t>vol. 4, p. 4309 </a:t>
            </a:r>
          </a:p>
        </p:txBody>
      </p:sp>
    </p:spTree>
    <p:extLst>
      <p:ext uri="{BB962C8B-B14F-4D97-AF65-F5344CB8AC3E}">
        <p14:creationId xmlns:p14="http://schemas.microsoft.com/office/powerpoint/2010/main" val="24875191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US" b="1" dirty="0"/>
              <a:t>3. Historical Evidence Argues Against the Use of the Instrument</a:t>
            </a:r>
          </a:p>
        </p:txBody>
      </p:sp>
      <p:sp>
        <p:nvSpPr>
          <p:cNvPr id="3" name="Content Placeholder 2"/>
          <p:cNvSpPr>
            <a:spLocks noGrp="1"/>
          </p:cNvSpPr>
          <p:nvPr>
            <p:ph idx="1"/>
          </p:nvPr>
        </p:nvSpPr>
        <p:spPr>
          <a:xfrm>
            <a:off x="457200" y="1752600"/>
            <a:ext cx="8229600" cy="4830762"/>
          </a:xfrm>
        </p:spPr>
        <p:txBody>
          <a:bodyPr>
            <a:normAutofit/>
          </a:bodyPr>
          <a:lstStyle/>
          <a:p>
            <a:pPr marL="0" indent="0">
              <a:buNone/>
            </a:pPr>
            <a:r>
              <a:rPr lang="en-US" dirty="0"/>
              <a:t>“…as a general rule, the use of instruments in worship was condemned. Many of the fathers, speaking of religious song, make no mention of instruments; others like Clement of Alexandria and St. Chrysostom, refer to them only to denounce them.” </a:t>
            </a:r>
          </a:p>
          <a:p>
            <a:pPr marL="0" indent="0" algn="r">
              <a:buNone/>
            </a:pPr>
            <a:r>
              <a:rPr lang="en-US" dirty="0"/>
              <a:t>Edwin Dickinson, History of Music in the Western Church, p. 54 </a:t>
            </a:r>
          </a:p>
        </p:txBody>
      </p:sp>
    </p:spTree>
    <p:extLst>
      <p:ext uri="{BB962C8B-B14F-4D97-AF65-F5344CB8AC3E}">
        <p14:creationId xmlns:p14="http://schemas.microsoft.com/office/powerpoint/2010/main" val="119108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US" b="1" dirty="0"/>
              <a:t>3. Historical Evidence Argues Against the Use of the Instrument</a:t>
            </a:r>
          </a:p>
        </p:txBody>
      </p:sp>
      <p:sp>
        <p:nvSpPr>
          <p:cNvPr id="3" name="Content Placeholder 2"/>
          <p:cNvSpPr>
            <a:spLocks noGrp="1"/>
          </p:cNvSpPr>
          <p:nvPr>
            <p:ph idx="1"/>
          </p:nvPr>
        </p:nvSpPr>
        <p:spPr>
          <a:xfrm>
            <a:off x="457200" y="1752600"/>
            <a:ext cx="8229600" cy="4830762"/>
          </a:xfrm>
        </p:spPr>
        <p:txBody>
          <a:bodyPr>
            <a:normAutofit/>
          </a:bodyPr>
          <a:lstStyle/>
          <a:p>
            <a:pPr marL="0" indent="0">
              <a:buNone/>
            </a:pPr>
            <a:r>
              <a:rPr lang="en-US" sz="2800" dirty="0"/>
              <a:t>“Musical instruments, in celebrating the praises of God would be no more suitable than the burning of incense, the lighting up of lamps, and the restoration of the other shadows of the law. The papists, therefore, have foolishly borrowed this, as well as many of other things, from the Jews. Men who are fond of outward pomp may delight in that noise, but the simplicity which God recommends to us by the apostle is far more pleasing to Him.”</a:t>
            </a:r>
          </a:p>
          <a:p>
            <a:pPr marL="0" indent="0" algn="r">
              <a:buNone/>
            </a:pPr>
            <a:r>
              <a:rPr lang="en-US" sz="2800" dirty="0"/>
              <a:t>John Calvin, founder of Presbyterian Church </a:t>
            </a:r>
          </a:p>
        </p:txBody>
      </p:sp>
    </p:spTree>
    <p:extLst>
      <p:ext uri="{BB962C8B-B14F-4D97-AF65-F5344CB8AC3E}">
        <p14:creationId xmlns:p14="http://schemas.microsoft.com/office/powerpoint/2010/main" val="239624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US" b="1" dirty="0"/>
              <a:t>3. Historical Evidence Argues Against the Use of the Instrument</a:t>
            </a:r>
          </a:p>
        </p:txBody>
      </p:sp>
      <p:sp>
        <p:nvSpPr>
          <p:cNvPr id="3" name="Content Placeholder 2"/>
          <p:cNvSpPr>
            <a:spLocks noGrp="1"/>
          </p:cNvSpPr>
          <p:nvPr>
            <p:ph idx="1"/>
          </p:nvPr>
        </p:nvSpPr>
        <p:spPr>
          <a:xfrm>
            <a:off x="457200" y="1752600"/>
            <a:ext cx="8229600" cy="4830762"/>
          </a:xfrm>
        </p:spPr>
        <p:txBody>
          <a:bodyPr>
            <a:normAutofit lnSpcReduction="10000"/>
          </a:bodyPr>
          <a:lstStyle/>
          <a:p>
            <a:pPr marL="0" indent="0">
              <a:buNone/>
            </a:pPr>
            <a:r>
              <a:rPr lang="en-US" dirty="0"/>
              <a:t>“It has been proved, by an appeal to historical facts, that the church, although lapsing more and more into defection from the truth and into a corruption of apostolic practice, had no instrumental music for twelve hundred years; and that the Calvinistic Reformed Church ejected it from its services as an element of Popery, even the Church of England having come very nigh to its extrusion from her worship.” </a:t>
            </a:r>
            <a:endParaRPr lang="en-US" sz="2800" dirty="0"/>
          </a:p>
        </p:txBody>
      </p:sp>
    </p:spTree>
    <p:extLst>
      <p:ext uri="{BB962C8B-B14F-4D97-AF65-F5344CB8AC3E}">
        <p14:creationId xmlns:p14="http://schemas.microsoft.com/office/powerpoint/2010/main" val="170642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US" b="1" dirty="0"/>
              <a:t>3. Historical Evidence Argues Against the Use of the Instrument</a:t>
            </a:r>
          </a:p>
        </p:txBody>
      </p:sp>
      <p:sp>
        <p:nvSpPr>
          <p:cNvPr id="3" name="Content Placeholder 2"/>
          <p:cNvSpPr>
            <a:spLocks noGrp="1"/>
          </p:cNvSpPr>
          <p:nvPr>
            <p:ph idx="1"/>
          </p:nvPr>
        </p:nvSpPr>
        <p:spPr>
          <a:xfrm>
            <a:off x="457200" y="1752600"/>
            <a:ext cx="8229600" cy="4830762"/>
          </a:xfrm>
        </p:spPr>
        <p:txBody>
          <a:bodyPr>
            <a:normAutofit/>
          </a:bodyPr>
          <a:lstStyle/>
          <a:p>
            <a:pPr marL="0" indent="0">
              <a:buNone/>
            </a:pPr>
            <a:r>
              <a:rPr lang="en-US" dirty="0"/>
              <a:t>“The historical argument, therefore, combines with the Scriptural and the confessional to raise a solemn and powerful protest against its employment by the Presbyterian Church. It is heresy in the sphere of worship” </a:t>
            </a:r>
          </a:p>
          <a:p>
            <a:pPr marL="0" indent="0">
              <a:buNone/>
            </a:pPr>
            <a:endParaRPr lang="en-US" sz="800" dirty="0"/>
          </a:p>
          <a:p>
            <a:pPr marL="0" indent="0" algn="r">
              <a:buNone/>
            </a:pPr>
            <a:r>
              <a:rPr lang="en-US" sz="2800" dirty="0"/>
              <a:t>John Girardeau (Presbyterian)</a:t>
            </a:r>
          </a:p>
          <a:p>
            <a:pPr marL="0" indent="0" algn="r">
              <a:buNone/>
            </a:pPr>
            <a:r>
              <a:rPr lang="en-US" sz="2800" dirty="0"/>
              <a:t>“Instrumental Music,” p. 179 </a:t>
            </a:r>
          </a:p>
        </p:txBody>
      </p:sp>
    </p:spTree>
    <p:extLst>
      <p:ext uri="{BB962C8B-B14F-4D97-AF65-F5344CB8AC3E}">
        <p14:creationId xmlns:p14="http://schemas.microsoft.com/office/powerpoint/2010/main" val="405327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US" b="1" dirty="0"/>
              <a:t>3. Historical Evidence Argues Against the Use of the Instrument</a:t>
            </a:r>
          </a:p>
        </p:txBody>
      </p:sp>
      <p:sp>
        <p:nvSpPr>
          <p:cNvPr id="3" name="Content Placeholder 2"/>
          <p:cNvSpPr>
            <a:spLocks noGrp="1"/>
          </p:cNvSpPr>
          <p:nvPr>
            <p:ph idx="1"/>
          </p:nvPr>
        </p:nvSpPr>
        <p:spPr>
          <a:xfrm>
            <a:off x="457200" y="1752600"/>
            <a:ext cx="8229600" cy="4830762"/>
          </a:xfrm>
        </p:spPr>
        <p:txBody>
          <a:bodyPr>
            <a:normAutofit/>
          </a:bodyPr>
          <a:lstStyle/>
          <a:p>
            <a:pPr marL="0" indent="0">
              <a:buNone/>
            </a:pPr>
            <a:r>
              <a:rPr lang="en-US" dirty="0"/>
              <a:t>“I have no objection to instruments of music in our chapels, provided they are neither heard nor seen.”</a:t>
            </a:r>
          </a:p>
          <a:p>
            <a:pPr marL="0" indent="0">
              <a:buNone/>
            </a:pPr>
            <a:endParaRPr lang="en-US" sz="800" dirty="0"/>
          </a:p>
          <a:p>
            <a:pPr marL="0" indent="0" algn="r">
              <a:buNone/>
            </a:pPr>
            <a:r>
              <a:rPr lang="en-US" sz="2800" dirty="0"/>
              <a:t>John Wesley, founder of Methodist Church</a:t>
            </a:r>
          </a:p>
          <a:p>
            <a:pPr marL="0" indent="0" algn="r">
              <a:buNone/>
            </a:pPr>
            <a:r>
              <a:rPr lang="en-US" sz="2800" dirty="0"/>
              <a:t>Clarke’s Commentary, vol. 4, p. 684</a:t>
            </a:r>
          </a:p>
        </p:txBody>
      </p:sp>
      <p:pic>
        <p:nvPicPr>
          <p:cNvPr id="1026" name="Picture 2" descr="Image result for John Wesley">
            <a:extLst>
              <a:ext uri="{FF2B5EF4-FFF2-40B4-BE49-F238E27FC236}">
                <a16:creationId xmlns:a16="http://schemas.microsoft.com/office/drawing/2014/main" id="{3720221A-2A26-4BD1-9468-BBC84DFB1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152900"/>
            <a:ext cx="2324100" cy="23241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15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US" b="1" dirty="0"/>
              <a:t>3. Historical Evidence Argues Against the Use of the Instrument</a:t>
            </a:r>
          </a:p>
        </p:txBody>
      </p:sp>
      <p:sp>
        <p:nvSpPr>
          <p:cNvPr id="3" name="Content Placeholder 2"/>
          <p:cNvSpPr>
            <a:spLocks noGrp="1"/>
          </p:cNvSpPr>
          <p:nvPr>
            <p:ph idx="1"/>
          </p:nvPr>
        </p:nvSpPr>
        <p:spPr>
          <a:xfrm>
            <a:off x="457200" y="1752600"/>
            <a:ext cx="8229600" cy="4830762"/>
          </a:xfrm>
        </p:spPr>
        <p:txBody>
          <a:bodyPr>
            <a:normAutofit/>
          </a:bodyPr>
          <a:lstStyle/>
          <a:p>
            <a:pPr marL="0" indent="0">
              <a:buNone/>
            </a:pPr>
            <a:r>
              <a:rPr lang="en-US" sz="2800" dirty="0"/>
              <a:t>“What a degradation to supplant the intelligent song of the whole congregation by the theatrical </a:t>
            </a:r>
            <a:r>
              <a:rPr lang="en-US" sz="2800" dirty="0" err="1"/>
              <a:t>prettinesses</a:t>
            </a:r>
            <a:r>
              <a:rPr lang="en-US" sz="2800" dirty="0"/>
              <a:t> of a quartette, the refined niceties of a choir, or the blowing off of wind from inanimate bellows and pipes! We might as well pray by machinery as praise by it.” </a:t>
            </a:r>
          </a:p>
          <a:p>
            <a:pPr marL="0" indent="0">
              <a:buNone/>
            </a:pPr>
            <a:endParaRPr lang="en-US" sz="800" dirty="0"/>
          </a:p>
          <a:p>
            <a:pPr marL="0" indent="0" algn="r">
              <a:buNone/>
            </a:pPr>
            <a:r>
              <a:rPr lang="en-US" sz="2800" dirty="0"/>
              <a:t>Charles Spurgeon, Baptist </a:t>
            </a:r>
            <a:br>
              <a:rPr lang="en-US" sz="2800" dirty="0"/>
            </a:br>
            <a:r>
              <a:rPr lang="en-US" sz="2800" dirty="0"/>
              <a:t>(1833-1892) </a:t>
            </a:r>
          </a:p>
        </p:txBody>
      </p:sp>
      <p:pic>
        <p:nvPicPr>
          <p:cNvPr id="2050" name="Picture 2" descr="Charles Spurgeon">
            <a:extLst>
              <a:ext uri="{FF2B5EF4-FFF2-40B4-BE49-F238E27FC236}">
                <a16:creationId xmlns:a16="http://schemas.microsoft.com/office/drawing/2014/main" id="{0381965C-9079-4024-B606-019AA4987A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384" r="14308" b="20439"/>
          <a:stretch/>
        </p:blipFill>
        <p:spPr bwMode="auto">
          <a:xfrm>
            <a:off x="609600" y="4267200"/>
            <a:ext cx="2743091" cy="2410701"/>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97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US" b="1" dirty="0"/>
              <a:t>3. Historical Evidence Argues Against the Use of the Instrument</a:t>
            </a:r>
          </a:p>
        </p:txBody>
      </p:sp>
      <p:sp>
        <p:nvSpPr>
          <p:cNvPr id="3" name="Content Placeholder 2"/>
          <p:cNvSpPr>
            <a:spLocks noGrp="1"/>
          </p:cNvSpPr>
          <p:nvPr>
            <p:ph idx="1"/>
          </p:nvPr>
        </p:nvSpPr>
        <p:spPr>
          <a:xfrm>
            <a:off x="457200" y="1752600"/>
            <a:ext cx="8229600" cy="4830762"/>
          </a:xfrm>
        </p:spPr>
        <p:txBody>
          <a:bodyPr>
            <a:normAutofit lnSpcReduction="10000"/>
          </a:bodyPr>
          <a:lstStyle/>
          <a:p>
            <a:r>
              <a:rPr lang="en-US" dirty="0"/>
              <a:t>The word “a cappella” is a strong argument against the use of musical instruments in worship. </a:t>
            </a:r>
          </a:p>
          <a:p>
            <a:r>
              <a:rPr lang="en-US" dirty="0"/>
              <a:t>It comes from a Latin word that literally means “in chapel style.”</a:t>
            </a:r>
          </a:p>
          <a:p>
            <a:pPr marL="400050" lvl="1" indent="0">
              <a:buNone/>
            </a:pPr>
            <a:r>
              <a:rPr lang="en-US" sz="3200" b="1" i="1" dirty="0"/>
              <a:t>ad</a:t>
            </a:r>
            <a:r>
              <a:rPr lang="en-US" sz="3200" dirty="0"/>
              <a:t> – according to</a:t>
            </a:r>
          </a:p>
          <a:p>
            <a:pPr marL="400050" lvl="1" indent="0">
              <a:buNone/>
            </a:pPr>
            <a:r>
              <a:rPr lang="en-US" sz="3200" b="1" i="1" dirty="0" err="1"/>
              <a:t>capella</a:t>
            </a:r>
            <a:r>
              <a:rPr lang="en-US" sz="3200" dirty="0"/>
              <a:t> – chapel</a:t>
            </a:r>
          </a:p>
          <a:p>
            <a:endParaRPr lang="en-US" sz="900" dirty="0"/>
          </a:p>
          <a:p>
            <a:r>
              <a:rPr lang="en-US" dirty="0"/>
              <a:t>This is the kind of music one would find in the chapel as God was being worshipped. </a:t>
            </a:r>
            <a:endParaRPr lang="en-US" sz="3200" dirty="0"/>
          </a:p>
        </p:txBody>
      </p:sp>
    </p:spTree>
    <p:extLst>
      <p:ext uri="{BB962C8B-B14F-4D97-AF65-F5344CB8AC3E}">
        <p14:creationId xmlns:p14="http://schemas.microsoft.com/office/powerpoint/2010/main" val="58310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579438"/>
            <a:ext cx="8153400" cy="2697162"/>
          </a:xfrm>
        </p:spPr>
        <p:txBody>
          <a:bodyPr>
            <a:normAutofit/>
          </a:bodyPr>
          <a:lstStyle/>
          <a:p>
            <a:r>
              <a:rPr lang="en-US" b="1" dirty="0">
                <a:solidFill>
                  <a:schemeClr val="bg1"/>
                </a:solidFill>
              </a:rPr>
              <a:t>Why We Oppose the Use of Musical Instruments in Worship</a:t>
            </a:r>
          </a:p>
        </p:txBody>
      </p:sp>
      <p:pic>
        <p:nvPicPr>
          <p:cNvPr id="5" name="Picture 2" descr="Teacher Feature: Anthony Phillips â Piano Instructor">
            <a:extLst>
              <a:ext uri="{FF2B5EF4-FFF2-40B4-BE49-F238E27FC236}">
                <a16:creationId xmlns:a16="http://schemas.microsoft.com/office/drawing/2014/main" id="{9733B028-FCC8-42D3-969D-99D6627EDFA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811" b="28616"/>
          <a:stretch/>
        </p:blipFill>
        <p:spPr bwMode="auto">
          <a:xfrm>
            <a:off x="723900" y="3572827"/>
            <a:ext cx="7696200" cy="2629535"/>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46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bg1"/>
                </a:solidFill>
              </a:rPr>
              <a:t>Why We Oppose Instrumental Music in Worship To God</a:t>
            </a:r>
          </a:p>
        </p:txBody>
      </p:sp>
      <p:sp>
        <p:nvSpPr>
          <p:cNvPr id="3" name="Content Placeholder 2"/>
          <p:cNvSpPr>
            <a:spLocks noGrp="1"/>
          </p:cNvSpPr>
          <p:nvPr>
            <p:ph idx="1"/>
          </p:nvPr>
        </p:nvSpPr>
        <p:spPr>
          <a:xfrm>
            <a:off x="457200" y="1722437"/>
            <a:ext cx="8229600" cy="4525963"/>
          </a:xfrm>
        </p:spPr>
        <p:txBody>
          <a:bodyPr>
            <a:normAutofit/>
          </a:bodyPr>
          <a:lstStyle/>
          <a:p>
            <a:r>
              <a:rPr lang="en-US" b="1" dirty="0">
                <a:solidFill>
                  <a:schemeClr val="bg1"/>
                </a:solidFill>
              </a:rPr>
              <a:t>It is not authorized in the New Testament.</a:t>
            </a:r>
          </a:p>
          <a:p>
            <a:r>
              <a:rPr lang="en-US" b="1" dirty="0">
                <a:solidFill>
                  <a:schemeClr val="bg1"/>
                </a:solidFill>
              </a:rPr>
              <a:t>We are told to “sing.” Anything else is beyond the limitations of the doctrine of Christ. </a:t>
            </a:r>
          </a:p>
          <a:p>
            <a:r>
              <a:rPr lang="en-US" b="1" dirty="0">
                <a:solidFill>
                  <a:schemeClr val="bg1"/>
                </a:solidFill>
              </a:rPr>
              <a:t>In addition to the teaching of Scripture, secular history </a:t>
            </a:r>
            <a:br>
              <a:rPr lang="en-US" b="1" dirty="0">
                <a:solidFill>
                  <a:schemeClr val="bg1"/>
                </a:solidFill>
              </a:rPr>
            </a:br>
            <a:r>
              <a:rPr lang="en-US" b="1" dirty="0">
                <a:solidFill>
                  <a:schemeClr val="bg1"/>
                </a:solidFill>
              </a:rPr>
              <a:t>argues strongly </a:t>
            </a:r>
            <a:br>
              <a:rPr lang="en-US" b="1" dirty="0">
                <a:solidFill>
                  <a:schemeClr val="bg1"/>
                </a:solidFill>
              </a:rPr>
            </a:br>
            <a:r>
              <a:rPr lang="en-US" b="1" dirty="0">
                <a:solidFill>
                  <a:schemeClr val="bg1"/>
                </a:solidFill>
              </a:rPr>
              <a:t>against the use </a:t>
            </a:r>
            <a:br>
              <a:rPr lang="en-US" b="1" dirty="0">
                <a:solidFill>
                  <a:schemeClr val="bg1"/>
                </a:solidFill>
              </a:rPr>
            </a:br>
            <a:r>
              <a:rPr lang="en-US" b="1" dirty="0">
                <a:solidFill>
                  <a:schemeClr val="bg1"/>
                </a:solidFill>
              </a:rPr>
              <a:t>of the instrument. </a:t>
            </a:r>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467" b="18107"/>
          <a:stretch/>
        </p:blipFill>
        <p:spPr bwMode="auto">
          <a:xfrm>
            <a:off x="4343400" y="4229359"/>
            <a:ext cx="4495800" cy="2171441"/>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11571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00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1. We Are Told To Sing</a:t>
            </a:r>
          </a:p>
        </p:txBody>
      </p:sp>
    </p:spTree>
    <p:extLst>
      <p:ext uri="{BB962C8B-B14F-4D97-AF65-F5344CB8AC3E}">
        <p14:creationId xmlns:p14="http://schemas.microsoft.com/office/powerpoint/2010/main" val="28720329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1. We Are Told To Sing</a:t>
            </a:r>
          </a:p>
        </p:txBody>
      </p:sp>
      <p:sp>
        <p:nvSpPr>
          <p:cNvPr id="5" name="Content Placeholder 4"/>
          <p:cNvSpPr>
            <a:spLocks noGrp="1"/>
          </p:cNvSpPr>
          <p:nvPr>
            <p:ph sz="half" idx="1"/>
          </p:nvPr>
        </p:nvSpPr>
        <p:spPr>
          <a:xfrm>
            <a:off x="457200" y="1600200"/>
            <a:ext cx="4038600" cy="4876800"/>
          </a:xfrm>
        </p:spPr>
        <p:txBody>
          <a:bodyPr>
            <a:normAutofit lnSpcReduction="10000"/>
          </a:bodyPr>
          <a:lstStyle/>
          <a:p>
            <a:r>
              <a:rPr lang="en-US" sz="3200" b="1" dirty="0"/>
              <a:t>Matthew 26:30</a:t>
            </a:r>
          </a:p>
          <a:p>
            <a:r>
              <a:rPr lang="en-US" sz="3200" b="1" dirty="0"/>
              <a:t>Mark 14:26</a:t>
            </a:r>
          </a:p>
          <a:p>
            <a:r>
              <a:rPr lang="en-US" sz="3200" b="1" dirty="0"/>
              <a:t>Acts 16:25</a:t>
            </a:r>
          </a:p>
          <a:p>
            <a:r>
              <a:rPr lang="en-US" sz="3200" b="1" dirty="0"/>
              <a:t>Romans 15:9</a:t>
            </a:r>
          </a:p>
          <a:p>
            <a:r>
              <a:rPr lang="en-US" sz="3200" b="1" dirty="0"/>
              <a:t>1 Corinthians 14:15</a:t>
            </a:r>
          </a:p>
          <a:p>
            <a:r>
              <a:rPr lang="en-US" sz="3200" b="1" dirty="0"/>
              <a:t>Ephesians 5:19</a:t>
            </a:r>
          </a:p>
          <a:p>
            <a:r>
              <a:rPr lang="en-US" sz="3200" b="1" dirty="0"/>
              <a:t>Colossians 3:16</a:t>
            </a:r>
          </a:p>
          <a:p>
            <a:r>
              <a:rPr lang="en-US" sz="3200" b="1" dirty="0"/>
              <a:t>Hebrews 2:12, 13:15</a:t>
            </a:r>
          </a:p>
          <a:p>
            <a:r>
              <a:rPr lang="en-US" sz="3200" b="1" dirty="0"/>
              <a:t>James 5:13</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6900" y="4419600"/>
            <a:ext cx="28575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50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1. We Are Told To Sing</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6900" y="4648200"/>
            <a:ext cx="28575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5800" y="4414897"/>
            <a:ext cx="4648200" cy="2062103"/>
          </a:xfrm>
          <a:prstGeom prst="rect">
            <a:avLst/>
          </a:prstGeom>
          <a:noFill/>
        </p:spPr>
        <p:txBody>
          <a:bodyPr wrap="square" rtlCol="0">
            <a:spAutoFit/>
          </a:bodyPr>
          <a:lstStyle/>
          <a:p>
            <a:r>
              <a:rPr lang="en-US" sz="3200" b="1" dirty="0"/>
              <a:t>“Whoever transgresses and does not abide in the doctrine of Christ does not have God…” (2 John 9)</a:t>
            </a:r>
          </a:p>
        </p:txBody>
      </p:sp>
    </p:spTree>
    <p:extLst>
      <p:ext uri="{BB962C8B-B14F-4D97-AF65-F5344CB8AC3E}">
        <p14:creationId xmlns:p14="http://schemas.microsoft.com/office/powerpoint/2010/main" val="62315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1. We Are Told To Sing</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6900" y="4648200"/>
            <a:ext cx="28575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5800" y="4414897"/>
            <a:ext cx="4648200" cy="2062103"/>
          </a:xfrm>
          <a:prstGeom prst="rect">
            <a:avLst/>
          </a:prstGeom>
          <a:noFill/>
        </p:spPr>
        <p:txBody>
          <a:bodyPr wrap="square" rtlCol="0">
            <a:spAutoFit/>
          </a:bodyPr>
          <a:lstStyle/>
          <a:p>
            <a:r>
              <a:rPr lang="en-US" sz="3200" b="1" dirty="0"/>
              <a:t>“Whoever transgresses and does not abide in the doctrine of Christ does not have God…” (2 John 9)</a:t>
            </a:r>
          </a:p>
        </p:txBody>
      </p:sp>
      <p:sp>
        <p:nvSpPr>
          <p:cNvPr id="5" name="Oval 4"/>
          <p:cNvSpPr/>
          <p:nvPr/>
        </p:nvSpPr>
        <p:spPr>
          <a:xfrm>
            <a:off x="1676400" y="1524000"/>
            <a:ext cx="2743200" cy="27432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86000" y="2492514"/>
            <a:ext cx="1524000" cy="707886"/>
          </a:xfrm>
          <a:prstGeom prst="rect">
            <a:avLst/>
          </a:prstGeom>
          <a:noFill/>
        </p:spPr>
        <p:txBody>
          <a:bodyPr wrap="square" rtlCol="0">
            <a:spAutoFit/>
          </a:bodyPr>
          <a:lstStyle/>
          <a:p>
            <a:r>
              <a:rPr lang="en-US" sz="4000" b="1" dirty="0"/>
              <a:t>“sing”</a:t>
            </a:r>
          </a:p>
        </p:txBody>
      </p:sp>
      <p:cxnSp>
        <p:nvCxnSpPr>
          <p:cNvPr id="10" name="Straight Connector 9"/>
          <p:cNvCxnSpPr/>
          <p:nvPr/>
        </p:nvCxnSpPr>
        <p:spPr>
          <a:xfrm>
            <a:off x="838200" y="5867400"/>
            <a:ext cx="2819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32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1. We Are Told To Sing</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6900" y="4648200"/>
            <a:ext cx="28575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5800" y="4414897"/>
            <a:ext cx="4648200" cy="2062103"/>
          </a:xfrm>
          <a:prstGeom prst="rect">
            <a:avLst/>
          </a:prstGeom>
          <a:noFill/>
        </p:spPr>
        <p:txBody>
          <a:bodyPr wrap="square" rtlCol="0">
            <a:spAutoFit/>
          </a:bodyPr>
          <a:lstStyle/>
          <a:p>
            <a:r>
              <a:rPr lang="en-US" sz="3200" b="1" dirty="0"/>
              <a:t>“Whoever transgresses and does not abide in the doctrine of Christ does not have God…” (2 John 9)</a:t>
            </a:r>
          </a:p>
        </p:txBody>
      </p:sp>
      <p:sp>
        <p:nvSpPr>
          <p:cNvPr id="5" name="Oval 4"/>
          <p:cNvSpPr/>
          <p:nvPr/>
        </p:nvSpPr>
        <p:spPr>
          <a:xfrm>
            <a:off x="1676400" y="1524000"/>
            <a:ext cx="2743200" cy="27432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86000" y="2492514"/>
            <a:ext cx="1524000" cy="707886"/>
          </a:xfrm>
          <a:prstGeom prst="rect">
            <a:avLst/>
          </a:prstGeom>
          <a:noFill/>
        </p:spPr>
        <p:txBody>
          <a:bodyPr wrap="square" rtlCol="0">
            <a:spAutoFit/>
          </a:bodyPr>
          <a:lstStyle/>
          <a:p>
            <a:r>
              <a:rPr lang="en-US" sz="4000" b="1" dirty="0"/>
              <a:t>“sing”</a:t>
            </a:r>
          </a:p>
        </p:txBody>
      </p:sp>
      <p:sp>
        <p:nvSpPr>
          <p:cNvPr id="7" name="TextBox 6"/>
          <p:cNvSpPr txBox="1"/>
          <p:nvPr/>
        </p:nvSpPr>
        <p:spPr>
          <a:xfrm>
            <a:off x="5753100" y="2057400"/>
            <a:ext cx="2857500" cy="1323439"/>
          </a:xfrm>
          <a:prstGeom prst="rect">
            <a:avLst/>
          </a:prstGeom>
          <a:noFill/>
        </p:spPr>
        <p:txBody>
          <a:bodyPr wrap="square" rtlCol="0">
            <a:spAutoFit/>
          </a:bodyPr>
          <a:lstStyle/>
          <a:p>
            <a:pPr algn="ctr"/>
            <a:r>
              <a:rPr lang="en-US" sz="4000" b="1" dirty="0"/>
              <a:t>musical instruments</a:t>
            </a:r>
          </a:p>
        </p:txBody>
      </p:sp>
      <p:sp>
        <p:nvSpPr>
          <p:cNvPr id="8" name="Right Arrow 7"/>
          <p:cNvSpPr/>
          <p:nvPr/>
        </p:nvSpPr>
        <p:spPr>
          <a:xfrm>
            <a:off x="3962400" y="2438400"/>
            <a:ext cx="1714500" cy="5093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447800" y="5410200"/>
            <a:ext cx="3581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8200" y="5867400"/>
            <a:ext cx="2819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32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2. Instruments Are Not Authorized</a:t>
            </a:r>
          </a:p>
        </p:txBody>
      </p:sp>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val="35243707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2. Instruments Are Not Authorized</a:t>
            </a:r>
          </a:p>
        </p:txBody>
      </p:sp>
      <p:sp>
        <p:nvSpPr>
          <p:cNvPr id="4" name="Rounded Rectangular Callout 3"/>
          <p:cNvSpPr/>
          <p:nvPr/>
        </p:nvSpPr>
        <p:spPr>
          <a:xfrm>
            <a:off x="838200" y="1447800"/>
            <a:ext cx="4419600" cy="2057400"/>
          </a:xfrm>
          <a:prstGeom prst="wedgeRoundRectCallout">
            <a:avLst>
              <a:gd name="adj1" fmla="val -48733"/>
              <a:gd name="adj2" fmla="val 79246"/>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
          </p:nvPr>
        </p:nvSpPr>
        <p:spPr>
          <a:xfrm>
            <a:off x="1066800" y="1676400"/>
            <a:ext cx="4038600" cy="2057400"/>
          </a:xfrm>
        </p:spPr>
        <p:txBody>
          <a:bodyPr>
            <a:normAutofit/>
          </a:bodyPr>
          <a:lstStyle/>
          <a:p>
            <a:pPr marL="0" indent="0">
              <a:buNone/>
            </a:pPr>
            <a:r>
              <a:rPr lang="en-US" sz="3200" dirty="0"/>
              <a:t>“Show me where the Bible says, ‘Thou shalt not use instruments?’”</a:t>
            </a:r>
          </a:p>
        </p:txBody>
      </p:sp>
    </p:spTree>
    <p:extLst>
      <p:ext uri="{BB962C8B-B14F-4D97-AF65-F5344CB8AC3E}">
        <p14:creationId xmlns:p14="http://schemas.microsoft.com/office/powerpoint/2010/main" val="319556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917</Words>
  <Application>Microsoft Office PowerPoint</Application>
  <PresentationFormat>On-screen Show (4:3)</PresentationFormat>
  <Paragraphs>68</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PowerPoint Presentation</vt:lpstr>
      <vt:lpstr>Why We Oppose the Use of Musical Instruments in Worship</vt:lpstr>
      <vt:lpstr>1. We Are Told To Sing</vt:lpstr>
      <vt:lpstr>1. We Are Told To Sing</vt:lpstr>
      <vt:lpstr>1. We Are Told To Sing</vt:lpstr>
      <vt:lpstr>1. We Are Told To Sing</vt:lpstr>
      <vt:lpstr>1. We Are Told To Sing</vt:lpstr>
      <vt:lpstr>2. Instruments Are Not Authorized</vt:lpstr>
      <vt:lpstr>2. Instruments Are Not Authorized</vt:lpstr>
      <vt:lpstr>2. Instruments Are Not Authorized</vt:lpstr>
      <vt:lpstr>2. Instruments Are Not Authorized</vt:lpstr>
      <vt:lpstr>3. Historical Evidence Argues Against the Use of the Instrument</vt:lpstr>
      <vt:lpstr>3. Historical Evidence Argues Against the Use of the Instrument</vt:lpstr>
      <vt:lpstr>3. Historical Evidence Argues Against the Use of the Instrument</vt:lpstr>
      <vt:lpstr>3. Historical Evidence Argues Against the Use of the Instrument</vt:lpstr>
      <vt:lpstr>3. Historical Evidence Argues Against the Use of the Instrument</vt:lpstr>
      <vt:lpstr>3. Historical Evidence Argues Against the Use of the Instrument</vt:lpstr>
      <vt:lpstr>3. Historical Evidence Argues Against the Use of the Instrument</vt:lpstr>
      <vt:lpstr>3. Historical Evidence Argues Against the Use of the Instrument</vt:lpstr>
      <vt:lpstr>Why We Oppose Instrumental Music in Worship To God</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Instrumental Music</dc:title>
  <dc:creator>Heath</dc:creator>
  <cp:lastModifiedBy>Michael Hepner</cp:lastModifiedBy>
  <cp:revision>47</cp:revision>
  <dcterms:created xsi:type="dcterms:W3CDTF">2011-07-29T13:11:29Z</dcterms:created>
  <dcterms:modified xsi:type="dcterms:W3CDTF">2018-05-06T22:10:02Z</dcterms:modified>
</cp:coreProperties>
</file>