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8" r:id="rId3"/>
    <p:sldId id="256" r:id="rId4"/>
    <p:sldId id="260" r:id="rId5"/>
    <p:sldId id="264" r:id="rId6"/>
    <p:sldId id="263" r:id="rId7"/>
    <p:sldId id="262" r:id="rId8"/>
    <p:sldId id="261" r:id="rId9"/>
    <p:sldId id="257" r:id="rId10"/>
    <p:sldId id="259"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135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1D30522-C941-4262-AE40-1D9A7EF49A38}" type="datetimeFigureOut">
              <a:rPr lang="en-US" smtClean="0"/>
              <a:t>4/21/2018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C52A69-077A-4897-8363-CBF38BFC69CF}" type="slidenum">
              <a:rPr lang="en-US" smtClean="0"/>
              <a:t>‹#›</a:t>
            </a:fld>
            <a:endParaRPr lang="en-US"/>
          </a:p>
        </p:txBody>
      </p:sp>
    </p:spTree>
    <p:extLst>
      <p:ext uri="{BB962C8B-B14F-4D97-AF65-F5344CB8AC3E}">
        <p14:creationId xmlns:p14="http://schemas.microsoft.com/office/powerpoint/2010/main" val="2679767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D30522-C941-4262-AE40-1D9A7EF49A38}" type="datetimeFigureOut">
              <a:rPr lang="en-US" smtClean="0"/>
              <a:t>4/21/2018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C52A69-077A-4897-8363-CBF38BFC69CF}" type="slidenum">
              <a:rPr lang="en-US" smtClean="0"/>
              <a:t>‹#›</a:t>
            </a:fld>
            <a:endParaRPr lang="en-US"/>
          </a:p>
        </p:txBody>
      </p:sp>
    </p:spTree>
    <p:extLst>
      <p:ext uri="{BB962C8B-B14F-4D97-AF65-F5344CB8AC3E}">
        <p14:creationId xmlns:p14="http://schemas.microsoft.com/office/powerpoint/2010/main" val="2183546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D30522-C941-4262-AE40-1D9A7EF49A38}" type="datetimeFigureOut">
              <a:rPr lang="en-US" smtClean="0"/>
              <a:t>4/21/2018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C52A69-077A-4897-8363-CBF38BFC69CF}" type="slidenum">
              <a:rPr lang="en-US" smtClean="0"/>
              <a:t>‹#›</a:t>
            </a:fld>
            <a:endParaRPr lang="en-US"/>
          </a:p>
        </p:txBody>
      </p:sp>
    </p:spTree>
    <p:extLst>
      <p:ext uri="{BB962C8B-B14F-4D97-AF65-F5344CB8AC3E}">
        <p14:creationId xmlns:p14="http://schemas.microsoft.com/office/powerpoint/2010/main" val="38629144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1D30522-C941-4262-AE40-1D9A7EF49A38}" type="datetimeFigureOut">
              <a:rPr lang="en-US" smtClean="0"/>
              <a:t>4/21/2018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C52A69-077A-4897-8363-CBF38BFC69CF}" type="slidenum">
              <a:rPr lang="en-US" smtClean="0"/>
              <a:t>‹#›</a:t>
            </a:fld>
            <a:endParaRPr lang="en-US"/>
          </a:p>
        </p:txBody>
      </p:sp>
    </p:spTree>
    <p:extLst>
      <p:ext uri="{BB962C8B-B14F-4D97-AF65-F5344CB8AC3E}">
        <p14:creationId xmlns:p14="http://schemas.microsoft.com/office/powerpoint/2010/main" val="38209846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D30522-C941-4262-AE40-1D9A7EF49A38}" type="datetimeFigureOut">
              <a:rPr lang="en-US" smtClean="0"/>
              <a:t>4/21/2018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C52A69-077A-4897-8363-CBF38BFC69CF}" type="slidenum">
              <a:rPr lang="en-US" smtClean="0"/>
              <a:t>‹#›</a:t>
            </a:fld>
            <a:endParaRPr lang="en-US"/>
          </a:p>
        </p:txBody>
      </p:sp>
    </p:spTree>
    <p:extLst>
      <p:ext uri="{BB962C8B-B14F-4D97-AF65-F5344CB8AC3E}">
        <p14:creationId xmlns:p14="http://schemas.microsoft.com/office/powerpoint/2010/main" val="6935069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1D30522-C941-4262-AE40-1D9A7EF49A38}" type="datetimeFigureOut">
              <a:rPr lang="en-US" smtClean="0"/>
              <a:t>4/21/2018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C52A69-077A-4897-8363-CBF38BFC69CF}" type="slidenum">
              <a:rPr lang="en-US" smtClean="0"/>
              <a:t>‹#›</a:t>
            </a:fld>
            <a:endParaRPr lang="en-US"/>
          </a:p>
        </p:txBody>
      </p:sp>
    </p:spTree>
    <p:extLst>
      <p:ext uri="{BB962C8B-B14F-4D97-AF65-F5344CB8AC3E}">
        <p14:creationId xmlns:p14="http://schemas.microsoft.com/office/powerpoint/2010/main" val="29610313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1D30522-C941-4262-AE40-1D9A7EF49A38}" type="datetimeFigureOut">
              <a:rPr lang="en-US" smtClean="0"/>
              <a:t>4/21/2018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C52A69-077A-4897-8363-CBF38BFC69CF}" type="slidenum">
              <a:rPr lang="en-US" smtClean="0"/>
              <a:t>‹#›</a:t>
            </a:fld>
            <a:endParaRPr lang="en-US"/>
          </a:p>
        </p:txBody>
      </p:sp>
    </p:spTree>
    <p:extLst>
      <p:ext uri="{BB962C8B-B14F-4D97-AF65-F5344CB8AC3E}">
        <p14:creationId xmlns:p14="http://schemas.microsoft.com/office/powerpoint/2010/main" val="28307315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1D30522-C941-4262-AE40-1D9A7EF49A38}" type="datetimeFigureOut">
              <a:rPr lang="en-US" smtClean="0"/>
              <a:t>4/21/2018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C52A69-077A-4897-8363-CBF38BFC69CF}" type="slidenum">
              <a:rPr lang="en-US" smtClean="0"/>
              <a:t>‹#›</a:t>
            </a:fld>
            <a:endParaRPr lang="en-US"/>
          </a:p>
        </p:txBody>
      </p:sp>
    </p:spTree>
    <p:extLst>
      <p:ext uri="{BB962C8B-B14F-4D97-AF65-F5344CB8AC3E}">
        <p14:creationId xmlns:p14="http://schemas.microsoft.com/office/powerpoint/2010/main" val="33736537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1D30522-C941-4262-AE40-1D9A7EF49A38}" type="datetimeFigureOut">
              <a:rPr lang="en-US" smtClean="0"/>
              <a:t>4/21/2018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C52A69-077A-4897-8363-CBF38BFC69CF}" type="slidenum">
              <a:rPr lang="en-US" smtClean="0"/>
              <a:t>‹#›</a:t>
            </a:fld>
            <a:endParaRPr lang="en-US"/>
          </a:p>
        </p:txBody>
      </p:sp>
    </p:spTree>
    <p:extLst>
      <p:ext uri="{BB962C8B-B14F-4D97-AF65-F5344CB8AC3E}">
        <p14:creationId xmlns:p14="http://schemas.microsoft.com/office/powerpoint/2010/main" val="4302834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D30522-C941-4262-AE40-1D9A7EF49A38}" type="datetimeFigureOut">
              <a:rPr lang="en-US" smtClean="0"/>
              <a:t>4/21/2018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C52A69-077A-4897-8363-CBF38BFC69CF}" type="slidenum">
              <a:rPr lang="en-US" smtClean="0"/>
              <a:t>‹#›</a:t>
            </a:fld>
            <a:endParaRPr lang="en-US"/>
          </a:p>
        </p:txBody>
      </p:sp>
    </p:spTree>
    <p:extLst>
      <p:ext uri="{BB962C8B-B14F-4D97-AF65-F5344CB8AC3E}">
        <p14:creationId xmlns:p14="http://schemas.microsoft.com/office/powerpoint/2010/main" val="40584871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1D30522-C941-4262-AE40-1D9A7EF49A38}" type="datetimeFigureOut">
              <a:rPr lang="en-US" smtClean="0"/>
              <a:t>4/21/2018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C52A69-077A-4897-8363-CBF38BFC69CF}" type="slidenum">
              <a:rPr lang="en-US" smtClean="0"/>
              <a:t>‹#›</a:t>
            </a:fld>
            <a:endParaRPr lang="en-US"/>
          </a:p>
        </p:txBody>
      </p:sp>
    </p:spTree>
    <p:extLst>
      <p:ext uri="{BB962C8B-B14F-4D97-AF65-F5344CB8AC3E}">
        <p14:creationId xmlns:p14="http://schemas.microsoft.com/office/powerpoint/2010/main" val="1572095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D30522-C941-4262-AE40-1D9A7EF49A38}" type="datetimeFigureOut">
              <a:rPr lang="en-US" smtClean="0"/>
              <a:t>4/21/2018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C52A69-077A-4897-8363-CBF38BFC69CF}" type="slidenum">
              <a:rPr lang="en-US" smtClean="0"/>
              <a:t>‹#›</a:t>
            </a:fld>
            <a:endParaRPr lang="en-US"/>
          </a:p>
        </p:txBody>
      </p:sp>
    </p:spTree>
    <p:extLst>
      <p:ext uri="{BB962C8B-B14F-4D97-AF65-F5344CB8AC3E}">
        <p14:creationId xmlns:p14="http://schemas.microsoft.com/office/powerpoint/2010/main" val="13615174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1D30522-C941-4262-AE40-1D9A7EF49A38}" type="datetimeFigureOut">
              <a:rPr lang="en-US" smtClean="0"/>
              <a:t>4/21/2018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C52A69-077A-4897-8363-CBF38BFC69CF}" type="slidenum">
              <a:rPr lang="en-US" smtClean="0"/>
              <a:t>‹#›</a:t>
            </a:fld>
            <a:endParaRPr lang="en-US"/>
          </a:p>
        </p:txBody>
      </p:sp>
    </p:spTree>
    <p:extLst>
      <p:ext uri="{BB962C8B-B14F-4D97-AF65-F5344CB8AC3E}">
        <p14:creationId xmlns:p14="http://schemas.microsoft.com/office/powerpoint/2010/main" val="27105317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D30522-C941-4262-AE40-1D9A7EF49A38}" type="datetimeFigureOut">
              <a:rPr lang="en-US" smtClean="0"/>
              <a:t>4/21/2018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C52A69-077A-4897-8363-CBF38BFC69CF}" type="slidenum">
              <a:rPr lang="en-US" smtClean="0"/>
              <a:t>‹#›</a:t>
            </a:fld>
            <a:endParaRPr lang="en-US"/>
          </a:p>
        </p:txBody>
      </p:sp>
    </p:spTree>
    <p:extLst>
      <p:ext uri="{BB962C8B-B14F-4D97-AF65-F5344CB8AC3E}">
        <p14:creationId xmlns:p14="http://schemas.microsoft.com/office/powerpoint/2010/main" val="27725712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D30522-C941-4262-AE40-1D9A7EF49A38}" type="datetimeFigureOut">
              <a:rPr lang="en-US" smtClean="0"/>
              <a:t>4/21/2018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C52A69-077A-4897-8363-CBF38BFC69CF}" type="slidenum">
              <a:rPr lang="en-US" smtClean="0"/>
              <a:t>‹#›</a:t>
            </a:fld>
            <a:endParaRPr lang="en-US"/>
          </a:p>
        </p:txBody>
      </p:sp>
    </p:spTree>
    <p:extLst>
      <p:ext uri="{BB962C8B-B14F-4D97-AF65-F5344CB8AC3E}">
        <p14:creationId xmlns:p14="http://schemas.microsoft.com/office/powerpoint/2010/main" val="2089717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1D30522-C941-4262-AE40-1D9A7EF49A38}" type="datetimeFigureOut">
              <a:rPr lang="en-US" smtClean="0"/>
              <a:t>4/21/2018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C52A69-077A-4897-8363-CBF38BFC69CF}" type="slidenum">
              <a:rPr lang="en-US" smtClean="0"/>
              <a:t>‹#›</a:t>
            </a:fld>
            <a:endParaRPr lang="en-US"/>
          </a:p>
        </p:txBody>
      </p:sp>
    </p:spTree>
    <p:extLst>
      <p:ext uri="{BB962C8B-B14F-4D97-AF65-F5344CB8AC3E}">
        <p14:creationId xmlns:p14="http://schemas.microsoft.com/office/powerpoint/2010/main" val="3563727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1D30522-C941-4262-AE40-1D9A7EF49A38}" type="datetimeFigureOut">
              <a:rPr lang="en-US" smtClean="0"/>
              <a:t>4/21/2018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C52A69-077A-4897-8363-CBF38BFC69CF}" type="slidenum">
              <a:rPr lang="en-US" smtClean="0"/>
              <a:t>‹#›</a:t>
            </a:fld>
            <a:endParaRPr lang="en-US"/>
          </a:p>
        </p:txBody>
      </p:sp>
    </p:spTree>
    <p:extLst>
      <p:ext uri="{BB962C8B-B14F-4D97-AF65-F5344CB8AC3E}">
        <p14:creationId xmlns:p14="http://schemas.microsoft.com/office/powerpoint/2010/main" val="3395089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1D30522-C941-4262-AE40-1D9A7EF49A38}" type="datetimeFigureOut">
              <a:rPr lang="en-US" smtClean="0"/>
              <a:t>4/21/2018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C52A69-077A-4897-8363-CBF38BFC69CF}" type="slidenum">
              <a:rPr lang="en-US" smtClean="0"/>
              <a:t>‹#›</a:t>
            </a:fld>
            <a:endParaRPr lang="en-US"/>
          </a:p>
        </p:txBody>
      </p:sp>
    </p:spTree>
    <p:extLst>
      <p:ext uri="{BB962C8B-B14F-4D97-AF65-F5344CB8AC3E}">
        <p14:creationId xmlns:p14="http://schemas.microsoft.com/office/powerpoint/2010/main" val="2370200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1D30522-C941-4262-AE40-1D9A7EF49A38}" type="datetimeFigureOut">
              <a:rPr lang="en-US" smtClean="0"/>
              <a:t>4/21/2018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C52A69-077A-4897-8363-CBF38BFC69CF}" type="slidenum">
              <a:rPr lang="en-US" smtClean="0"/>
              <a:t>‹#›</a:t>
            </a:fld>
            <a:endParaRPr lang="en-US"/>
          </a:p>
        </p:txBody>
      </p:sp>
    </p:spTree>
    <p:extLst>
      <p:ext uri="{BB962C8B-B14F-4D97-AF65-F5344CB8AC3E}">
        <p14:creationId xmlns:p14="http://schemas.microsoft.com/office/powerpoint/2010/main" val="544908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D30522-C941-4262-AE40-1D9A7EF49A38}" type="datetimeFigureOut">
              <a:rPr lang="en-US" smtClean="0"/>
              <a:t>4/21/2018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C52A69-077A-4897-8363-CBF38BFC69CF}" type="slidenum">
              <a:rPr lang="en-US" smtClean="0"/>
              <a:t>‹#›</a:t>
            </a:fld>
            <a:endParaRPr lang="en-US"/>
          </a:p>
        </p:txBody>
      </p:sp>
    </p:spTree>
    <p:extLst>
      <p:ext uri="{BB962C8B-B14F-4D97-AF65-F5344CB8AC3E}">
        <p14:creationId xmlns:p14="http://schemas.microsoft.com/office/powerpoint/2010/main" val="1056652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1D30522-C941-4262-AE40-1D9A7EF49A38}" type="datetimeFigureOut">
              <a:rPr lang="en-US" smtClean="0"/>
              <a:t>4/21/2018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C52A69-077A-4897-8363-CBF38BFC69CF}" type="slidenum">
              <a:rPr lang="en-US" smtClean="0"/>
              <a:t>‹#›</a:t>
            </a:fld>
            <a:endParaRPr lang="en-US"/>
          </a:p>
        </p:txBody>
      </p:sp>
    </p:spTree>
    <p:extLst>
      <p:ext uri="{BB962C8B-B14F-4D97-AF65-F5344CB8AC3E}">
        <p14:creationId xmlns:p14="http://schemas.microsoft.com/office/powerpoint/2010/main" val="2825444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1D30522-C941-4262-AE40-1D9A7EF49A38}" type="datetimeFigureOut">
              <a:rPr lang="en-US" smtClean="0"/>
              <a:t>4/21/2018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C52A69-077A-4897-8363-CBF38BFC69CF}" type="slidenum">
              <a:rPr lang="en-US" smtClean="0"/>
              <a:t>‹#›</a:t>
            </a:fld>
            <a:endParaRPr lang="en-US"/>
          </a:p>
        </p:txBody>
      </p:sp>
    </p:spTree>
    <p:extLst>
      <p:ext uri="{BB962C8B-B14F-4D97-AF65-F5344CB8AC3E}">
        <p14:creationId xmlns:p14="http://schemas.microsoft.com/office/powerpoint/2010/main" val="3856445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D30522-C941-4262-AE40-1D9A7EF49A38}" type="datetimeFigureOut">
              <a:rPr lang="en-US" smtClean="0"/>
              <a:t>4/21/2018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C52A69-077A-4897-8363-CBF38BFC69CF}" type="slidenum">
              <a:rPr lang="en-US" smtClean="0"/>
              <a:t>‹#›</a:t>
            </a:fld>
            <a:endParaRPr lang="en-US"/>
          </a:p>
        </p:txBody>
      </p:sp>
    </p:spTree>
    <p:extLst>
      <p:ext uri="{BB962C8B-B14F-4D97-AF65-F5344CB8AC3E}">
        <p14:creationId xmlns:p14="http://schemas.microsoft.com/office/powerpoint/2010/main" val="1849348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D30522-C941-4262-AE40-1D9A7EF49A38}" type="datetimeFigureOut">
              <a:rPr lang="en-US" smtClean="0"/>
              <a:t>4/21/2018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C52A69-077A-4897-8363-CBF38BFC69CF}" type="slidenum">
              <a:rPr lang="en-US" smtClean="0"/>
              <a:t>‹#›</a:t>
            </a:fld>
            <a:endParaRPr lang="en-US"/>
          </a:p>
        </p:txBody>
      </p:sp>
    </p:spTree>
    <p:extLst>
      <p:ext uri="{BB962C8B-B14F-4D97-AF65-F5344CB8AC3E}">
        <p14:creationId xmlns:p14="http://schemas.microsoft.com/office/powerpoint/2010/main" val="1272104879"/>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1616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Picture 2" descr="Related image">
            <a:extLst>
              <a:ext uri="{FF2B5EF4-FFF2-40B4-BE49-F238E27FC236}">
                <a16:creationId xmlns:a16="http://schemas.microsoft.com/office/drawing/2014/main" id="{E59D609A-EACF-4905-8C67-7A69D8F6A8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2423" y="2423053"/>
            <a:ext cx="8410575" cy="3983957"/>
          </a:xfrm>
          <a:prstGeom prst="rect">
            <a:avLst/>
          </a:prstGeom>
          <a:noFill/>
          <a:ln>
            <a:solidFill>
              <a:schemeClr val="bg1"/>
            </a:solidFill>
          </a:ln>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EDB52671-64E5-4549-9A39-0B73BF2A27C9}"/>
              </a:ext>
            </a:extLst>
          </p:cNvPr>
          <p:cNvSpPr>
            <a:spLocks noGrp="1"/>
          </p:cNvSpPr>
          <p:nvPr>
            <p:ph type="ctrTitle"/>
          </p:nvPr>
        </p:nvSpPr>
        <p:spPr>
          <a:xfrm>
            <a:off x="685800" y="486260"/>
            <a:ext cx="7772400" cy="1355792"/>
          </a:xfrm>
        </p:spPr>
        <p:txBody>
          <a:bodyPr>
            <a:normAutofit/>
          </a:bodyPr>
          <a:lstStyle/>
          <a:p>
            <a:r>
              <a:rPr lang="en-US" sz="4800" b="1" dirty="0">
                <a:solidFill>
                  <a:schemeClr val="bg1"/>
                </a:solidFill>
                <a:latin typeface="+mn-lt"/>
              </a:rPr>
              <a:t>Why We Lose Our Children</a:t>
            </a:r>
          </a:p>
        </p:txBody>
      </p:sp>
    </p:spTree>
    <p:extLst>
      <p:ext uri="{BB962C8B-B14F-4D97-AF65-F5344CB8AC3E}">
        <p14:creationId xmlns:p14="http://schemas.microsoft.com/office/powerpoint/2010/main" val="81665158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0C20D-C91A-4E01-80BF-3C84D373C9A0}"/>
              </a:ext>
            </a:extLst>
          </p:cNvPr>
          <p:cNvSpPr>
            <a:spLocks noGrp="1"/>
          </p:cNvSpPr>
          <p:nvPr>
            <p:ph type="title"/>
          </p:nvPr>
        </p:nvSpPr>
        <p:spPr/>
        <p:txBody>
          <a:bodyPr>
            <a:normAutofit/>
          </a:bodyPr>
          <a:lstStyle/>
          <a:p>
            <a:pPr algn="ctr"/>
            <a:r>
              <a:rPr lang="en-US" sz="4000" b="1" dirty="0">
                <a:latin typeface="Arial Narrow" panose="020B0606020202030204" pitchFamily="34" charset="0"/>
              </a:rPr>
              <a:t>Casual Attitude Towards Their Training</a:t>
            </a:r>
          </a:p>
        </p:txBody>
      </p:sp>
      <p:sp>
        <p:nvSpPr>
          <p:cNvPr id="3" name="Content Placeholder 2">
            <a:extLst>
              <a:ext uri="{FF2B5EF4-FFF2-40B4-BE49-F238E27FC236}">
                <a16:creationId xmlns:a16="http://schemas.microsoft.com/office/drawing/2014/main" id="{540B8215-345E-4E2E-8B3A-6E0BDBBC5599}"/>
              </a:ext>
            </a:extLst>
          </p:cNvPr>
          <p:cNvSpPr>
            <a:spLocks noGrp="1"/>
          </p:cNvSpPr>
          <p:nvPr>
            <p:ph idx="1"/>
          </p:nvPr>
        </p:nvSpPr>
        <p:spPr/>
        <p:txBody>
          <a:bodyPr>
            <a:normAutofit/>
          </a:bodyPr>
          <a:lstStyle/>
          <a:p>
            <a:pPr marL="0" indent="0">
              <a:buNone/>
            </a:pPr>
            <a:r>
              <a:rPr lang="en-US" b="1" i="1" dirty="0"/>
              <a:t>“Train up a child in the way he should go, and when he is old he will not depart from it” </a:t>
            </a:r>
            <a:r>
              <a:rPr lang="en-US" b="1" dirty="0"/>
              <a:t>(Prov. 22:6). </a:t>
            </a:r>
          </a:p>
          <a:p>
            <a:pPr marL="0" indent="0">
              <a:buNone/>
            </a:pPr>
            <a:endParaRPr lang="en-US" sz="900" b="1" dirty="0"/>
          </a:p>
          <a:p>
            <a:pPr marL="0" indent="0">
              <a:buNone/>
            </a:pPr>
            <a:r>
              <a:rPr lang="en-US" b="1" i="1" dirty="0"/>
              <a:t>“And you, fathers, do not provoke your children to wrath, but bring them up in the training and admonition of the Lord” </a:t>
            </a:r>
            <a:r>
              <a:rPr lang="en-US" b="1" dirty="0"/>
              <a:t>(Eph. 6:4). </a:t>
            </a:r>
          </a:p>
          <a:p>
            <a:pPr marL="0" indent="0">
              <a:buNone/>
            </a:pPr>
            <a:endParaRPr lang="en-US" sz="900" b="1" dirty="0"/>
          </a:p>
          <a:p>
            <a:pPr marL="0" indent="0">
              <a:buNone/>
            </a:pPr>
            <a:r>
              <a:rPr lang="en-US" b="1" i="1" dirty="0"/>
              <a:t>“And these words which I command you today shall be in your heart. You shall teach them diligently to your children…” </a:t>
            </a:r>
            <a:r>
              <a:rPr lang="en-US" b="1" dirty="0"/>
              <a:t>(Deut. 6:6-7). </a:t>
            </a:r>
          </a:p>
          <a:p>
            <a:endParaRPr lang="en-US" b="1" dirty="0"/>
          </a:p>
        </p:txBody>
      </p:sp>
    </p:spTree>
    <p:extLst>
      <p:ext uri="{BB962C8B-B14F-4D97-AF65-F5344CB8AC3E}">
        <p14:creationId xmlns:p14="http://schemas.microsoft.com/office/powerpoint/2010/main" val="375893315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0C20D-C91A-4E01-80BF-3C84D373C9A0}"/>
              </a:ext>
            </a:extLst>
          </p:cNvPr>
          <p:cNvSpPr>
            <a:spLocks noGrp="1"/>
          </p:cNvSpPr>
          <p:nvPr>
            <p:ph type="title"/>
          </p:nvPr>
        </p:nvSpPr>
        <p:spPr/>
        <p:txBody>
          <a:bodyPr>
            <a:normAutofit/>
          </a:bodyPr>
          <a:lstStyle/>
          <a:p>
            <a:pPr algn="ctr"/>
            <a:r>
              <a:rPr lang="en-US" sz="4000" b="1" dirty="0">
                <a:latin typeface="Arial Narrow" panose="020B0606020202030204" pitchFamily="34" charset="0"/>
              </a:rPr>
              <a:t>Casual Attitude Towards Their Training</a:t>
            </a:r>
          </a:p>
        </p:txBody>
      </p:sp>
      <p:sp>
        <p:nvSpPr>
          <p:cNvPr id="3" name="Content Placeholder 2">
            <a:extLst>
              <a:ext uri="{FF2B5EF4-FFF2-40B4-BE49-F238E27FC236}">
                <a16:creationId xmlns:a16="http://schemas.microsoft.com/office/drawing/2014/main" id="{540B8215-345E-4E2E-8B3A-6E0BDBBC5599}"/>
              </a:ext>
            </a:extLst>
          </p:cNvPr>
          <p:cNvSpPr>
            <a:spLocks noGrp="1"/>
          </p:cNvSpPr>
          <p:nvPr>
            <p:ph idx="1"/>
          </p:nvPr>
        </p:nvSpPr>
        <p:spPr/>
        <p:txBody>
          <a:bodyPr>
            <a:normAutofit/>
          </a:bodyPr>
          <a:lstStyle/>
          <a:p>
            <a:pPr marL="0" indent="0">
              <a:buNone/>
            </a:pPr>
            <a:r>
              <a:rPr lang="en-US" b="1" i="1" dirty="0"/>
              <a:t>“He who spares his rod hates his son, but he who loves him disciplines him promptly” </a:t>
            </a:r>
            <a:r>
              <a:rPr lang="en-US" b="1" dirty="0"/>
              <a:t>(Prov. 13:24). </a:t>
            </a:r>
          </a:p>
          <a:p>
            <a:pPr marL="0" indent="0">
              <a:buNone/>
            </a:pPr>
            <a:endParaRPr lang="en-US" sz="900" b="1" dirty="0"/>
          </a:p>
          <a:p>
            <a:pPr marL="0" indent="0">
              <a:buNone/>
            </a:pPr>
            <a:r>
              <a:rPr lang="en-US" b="1" i="1" dirty="0"/>
              <a:t>“Chasten your son while there is hope, and do not set your heart on his destruction” </a:t>
            </a:r>
            <a:r>
              <a:rPr lang="en-US" b="1" dirty="0"/>
              <a:t>(Prov. 19:18). </a:t>
            </a:r>
          </a:p>
          <a:p>
            <a:pPr marL="0" indent="0">
              <a:buNone/>
            </a:pPr>
            <a:endParaRPr lang="en-US" sz="900" b="1" dirty="0"/>
          </a:p>
          <a:p>
            <a:pPr marL="0" indent="0">
              <a:buNone/>
            </a:pPr>
            <a:r>
              <a:rPr lang="en-US" b="1" i="1" dirty="0"/>
              <a:t>“The rod and rebuke give wisdom, but a child left to himself brings shame to his mother” </a:t>
            </a:r>
            <a:r>
              <a:rPr lang="en-US" b="1" dirty="0"/>
              <a:t>(Prov. 29:15). </a:t>
            </a:r>
          </a:p>
          <a:p>
            <a:endParaRPr lang="en-US" b="1" dirty="0"/>
          </a:p>
        </p:txBody>
      </p:sp>
    </p:spTree>
    <p:extLst>
      <p:ext uri="{BB962C8B-B14F-4D97-AF65-F5344CB8AC3E}">
        <p14:creationId xmlns:p14="http://schemas.microsoft.com/office/powerpoint/2010/main" val="233675352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0C20D-C91A-4E01-80BF-3C84D373C9A0}"/>
              </a:ext>
            </a:extLst>
          </p:cNvPr>
          <p:cNvSpPr>
            <a:spLocks noGrp="1"/>
          </p:cNvSpPr>
          <p:nvPr>
            <p:ph type="title"/>
          </p:nvPr>
        </p:nvSpPr>
        <p:spPr>
          <a:xfrm>
            <a:off x="424070" y="365126"/>
            <a:ext cx="8256104" cy="1325563"/>
          </a:xfrm>
        </p:spPr>
        <p:txBody>
          <a:bodyPr>
            <a:normAutofit/>
          </a:bodyPr>
          <a:lstStyle/>
          <a:p>
            <a:pPr algn="ctr"/>
            <a:r>
              <a:rPr lang="en-US" sz="4000" b="1" dirty="0">
                <a:latin typeface="Arial Narrow" panose="020B0606020202030204" pitchFamily="34" charset="0"/>
              </a:rPr>
              <a:t>Lukewarm Attitude Towards the Church</a:t>
            </a:r>
          </a:p>
        </p:txBody>
      </p:sp>
      <p:sp>
        <p:nvSpPr>
          <p:cNvPr id="3" name="Content Placeholder 2">
            <a:extLst>
              <a:ext uri="{FF2B5EF4-FFF2-40B4-BE49-F238E27FC236}">
                <a16:creationId xmlns:a16="http://schemas.microsoft.com/office/drawing/2014/main" id="{540B8215-345E-4E2E-8B3A-6E0BDBBC5599}"/>
              </a:ext>
            </a:extLst>
          </p:cNvPr>
          <p:cNvSpPr>
            <a:spLocks noGrp="1"/>
          </p:cNvSpPr>
          <p:nvPr>
            <p:ph idx="1"/>
          </p:nvPr>
        </p:nvSpPr>
        <p:spPr/>
        <p:txBody>
          <a:bodyPr>
            <a:normAutofit/>
          </a:bodyPr>
          <a:lstStyle/>
          <a:p>
            <a:pPr marL="0" indent="0">
              <a:buNone/>
            </a:pPr>
            <a:r>
              <a:rPr lang="en-US" b="1" i="1" dirty="0"/>
              <a:t>“And they continued steadfastly in the apostles’ doctrine and fellowship, in the breaking of bread, and in prayers… Now all who believed were together… So continuing daily with one accord in the temple…” </a:t>
            </a:r>
            <a:r>
              <a:rPr lang="en-US" b="1" dirty="0"/>
              <a:t>(Acts 2:42-46). </a:t>
            </a:r>
          </a:p>
          <a:p>
            <a:pPr marL="0" indent="0">
              <a:buNone/>
            </a:pPr>
            <a:endParaRPr lang="en-US" sz="800" b="1" dirty="0"/>
          </a:p>
          <a:p>
            <a:pPr marL="0" indent="0">
              <a:buNone/>
            </a:pPr>
            <a:r>
              <a:rPr lang="en-US" b="1" i="1" dirty="0"/>
              <a:t>“Now the multitude of those who believed were of one heart and one soul…” </a:t>
            </a:r>
            <a:r>
              <a:rPr lang="en-US" b="1" dirty="0"/>
              <a:t>(Acts 4:32). </a:t>
            </a:r>
          </a:p>
          <a:p>
            <a:pPr marL="0" indent="0">
              <a:buNone/>
            </a:pPr>
            <a:endParaRPr lang="en-US" sz="900" b="1" dirty="0"/>
          </a:p>
          <a:p>
            <a:pPr marL="0" indent="0">
              <a:buNone/>
            </a:pPr>
            <a:r>
              <a:rPr lang="en-US" b="1" i="1" dirty="0"/>
              <a:t>“So he was with them at Jerusalem, coming in and going out” </a:t>
            </a:r>
            <a:r>
              <a:rPr lang="en-US" b="1" dirty="0"/>
              <a:t>(Acts 9:28). </a:t>
            </a:r>
          </a:p>
        </p:txBody>
      </p:sp>
    </p:spTree>
    <p:extLst>
      <p:ext uri="{BB962C8B-B14F-4D97-AF65-F5344CB8AC3E}">
        <p14:creationId xmlns:p14="http://schemas.microsoft.com/office/powerpoint/2010/main" val="20952375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0C20D-C91A-4E01-80BF-3C84D373C9A0}"/>
              </a:ext>
            </a:extLst>
          </p:cNvPr>
          <p:cNvSpPr>
            <a:spLocks noGrp="1"/>
          </p:cNvSpPr>
          <p:nvPr>
            <p:ph type="title"/>
          </p:nvPr>
        </p:nvSpPr>
        <p:spPr/>
        <p:txBody>
          <a:bodyPr>
            <a:normAutofit/>
          </a:bodyPr>
          <a:lstStyle/>
          <a:p>
            <a:pPr algn="ctr"/>
            <a:r>
              <a:rPr lang="en-US" sz="4000" b="1" dirty="0">
                <a:latin typeface="Arial Narrow" panose="020B0606020202030204" pitchFamily="34" charset="0"/>
              </a:rPr>
              <a:t>Bad Attitude Towards the Brethren</a:t>
            </a:r>
          </a:p>
        </p:txBody>
      </p:sp>
      <p:sp>
        <p:nvSpPr>
          <p:cNvPr id="3" name="Content Placeholder 2">
            <a:extLst>
              <a:ext uri="{FF2B5EF4-FFF2-40B4-BE49-F238E27FC236}">
                <a16:creationId xmlns:a16="http://schemas.microsoft.com/office/drawing/2014/main" id="{540B8215-345E-4E2E-8B3A-6E0BDBBC5599}"/>
              </a:ext>
            </a:extLst>
          </p:cNvPr>
          <p:cNvSpPr>
            <a:spLocks noGrp="1"/>
          </p:cNvSpPr>
          <p:nvPr>
            <p:ph idx="1"/>
          </p:nvPr>
        </p:nvSpPr>
        <p:spPr/>
        <p:txBody>
          <a:bodyPr/>
          <a:lstStyle/>
          <a:p>
            <a:r>
              <a:rPr lang="en-US" b="1" dirty="0"/>
              <a:t>Our speech must not be corrupting, but graceful and edifying (Eph. 4:29).</a:t>
            </a:r>
          </a:p>
          <a:p>
            <a:endParaRPr lang="en-US" sz="800" b="1" dirty="0"/>
          </a:p>
          <a:p>
            <a:r>
              <a:rPr lang="en-US" b="1" dirty="0"/>
              <a:t>We are to have genuine and fervent love for one another (1 Peter 1:22).</a:t>
            </a:r>
          </a:p>
          <a:p>
            <a:endParaRPr lang="en-US" sz="800" b="1" dirty="0"/>
          </a:p>
          <a:p>
            <a:r>
              <a:rPr lang="en-US" b="1" dirty="0"/>
              <a:t>We are to honor our elders, esteeming them very highly in love (1 Thess. 5:12-13). </a:t>
            </a:r>
          </a:p>
        </p:txBody>
      </p:sp>
    </p:spTree>
    <p:extLst>
      <p:ext uri="{BB962C8B-B14F-4D97-AF65-F5344CB8AC3E}">
        <p14:creationId xmlns:p14="http://schemas.microsoft.com/office/powerpoint/2010/main" val="172959421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0C20D-C91A-4E01-80BF-3C84D373C9A0}"/>
              </a:ext>
            </a:extLst>
          </p:cNvPr>
          <p:cNvSpPr>
            <a:spLocks noGrp="1"/>
          </p:cNvSpPr>
          <p:nvPr>
            <p:ph type="title"/>
          </p:nvPr>
        </p:nvSpPr>
        <p:spPr/>
        <p:txBody>
          <a:bodyPr>
            <a:normAutofit/>
          </a:bodyPr>
          <a:lstStyle/>
          <a:p>
            <a:pPr algn="ctr"/>
            <a:r>
              <a:rPr lang="en-US" sz="4000" b="1" dirty="0">
                <a:latin typeface="Arial Narrow" panose="020B0606020202030204" pitchFamily="34" charset="0"/>
              </a:rPr>
              <a:t>Careless Attitude Towards Their Influences and Associations</a:t>
            </a:r>
          </a:p>
        </p:txBody>
      </p:sp>
      <p:sp>
        <p:nvSpPr>
          <p:cNvPr id="3" name="Content Placeholder 2">
            <a:extLst>
              <a:ext uri="{FF2B5EF4-FFF2-40B4-BE49-F238E27FC236}">
                <a16:creationId xmlns:a16="http://schemas.microsoft.com/office/drawing/2014/main" id="{540B8215-345E-4E2E-8B3A-6E0BDBBC5599}"/>
              </a:ext>
            </a:extLst>
          </p:cNvPr>
          <p:cNvSpPr>
            <a:spLocks noGrp="1"/>
          </p:cNvSpPr>
          <p:nvPr>
            <p:ph idx="1"/>
          </p:nvPr>
        </p:nvSpPr>
        <p:spPr>
          <a:xfrm>
            <a:off x="628650" y="1997901"/>
            <a:ext cx="4844498" cy="2865645"/>
          </a:xfrm>
        </p:spPr>
        <p:txBody>
          <a:bodyPr/>
          <a:lstStyle/>
          <a:p>
            <a:r>
              <a:rPr lang="en-US" b="1" dirty="0"/>
              <a:t>Their friends and associates.</a:t>
            </a:r>
          </a:p>
          <a:p>
            <a:pPr lvl="1"/>
            <a:r>
              <a:rPr lang="en-US" sz="2800" b="1" dirty="0">
                <a:solidFill>
                  <a:srgbClr val="002060"/>
                </a:solidFill>
              </a:rPr>
              <a:t>Prov. 1:10, 15; 4:14-15</a:t>
            </a:r>
          </a:p>
          <a:p>
            <a:r>
              <a:rPr lang="en-US" b="1" dirty="0"/>
              <a:t>Their entertainment. </a:t>
            </a:r>
          </a:p>
          <a:p>
            <a:pPr lvl="1"/>
            <a:r>
              <a:rPr lang="en-US" sz="2800" b="1" dirty="0">
                <a:solidFill>
                  <a:srgbClr val="002060"/>
                </a:solidFill>
              </a:rPr>
              <a:t>Prov. 4:23; Psalm 101:3</a:t>
            </a:r>
          </a:p>
          <a:p>
            <a:r>
              <a:rPr lang="en-US" b="1" dirty="0"/>
              <a:t>Their school. </a:t>
            </a:r>
          </a:p>
        </p:txBody>
      </p:sp>
      <p:sp>
        <p:nvSpPr>
          <p:cNvPr id="4" name="Rectangle: Rounded Corners 3">
            <a:extLst>
              <a:ext uri="{FF2B5EF4-FFF2-40B4-BE49-F238E27FC236}">
                <a16:creationId xmlns:a16="http://schemas.microsoft.com/office/drawing/2014/main" id="{6EF45B10-69C9-49B9-B3C2-65FB673652DA}"/>
              </a:ext>
            </a:extLst>
          </p:cNvPr>
          <p:cNvSpPr/>
          <p:nvPr/>
        </p:nvSpPr>
        <p:spPr>
          <a:xfrm>
            <a:off x="4664764" y="4068417"/>
            <a:ext cx="3850585" cy="2213114"/>
          </a:xfrm>
          <a:prstGeom prst="roundRect">
            <a:avLst/>
          </a:prstGeom>
          <a:solidFill>
            <a:srgbClr val="FFFF00"/>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6A06E0C2-C51C-4319-AA00-D1CB026F1CA5}"/>
              </a:ext>
            </a:extLst>
          </p:cNvPr>
          <p:cNvSpPr txBox="1"/>
          <p:nvPr/>
        </p:nvSpPr>
        <p:spPr>
          <a:xfrm>
            <a:off x="5009321" y="4386471"/>
            <a:ext cx="3180522" cy="1692771"/>
          </a:xfrm>
          <a:prstGeom prst="rect">
            <a:avLst/>
          </a:prstGeom>
          <a:noFill/>
        </p:spPr>
        <p:txBody>
          <a:bodyPr wrap="square" rtlCol="0">
            <a:spAutoFit/>
          </a:bodyPr>
          <a:lstStyle/>
          <a:p>
            <a:pPr algn="ctr"/>
            <a:r>
              <a:rPr lang="en-US" sz="2400" b="1" dirty="0"/>
              <a:t>“Do not be deceived: ‘Bad company corrupts good morals.’”</a:t>
            </a:r>
          </a:p>
          <a:p>
            <a:pPr algn="ctr"/>
            <a:endParaRPr lang="en-US" sz="800" b="1" dirty="0"/>
          </a:p>
          <a:p>
            <a:pPr algn="ctr"/>
            <a:r>
              <a:rPr lang="en-US" sz="2400" b="1" dirty="0"/>
              <a:t>1 Cor. 15:33, NASU</a:t>
            </a:r>
          </a:p>
        </p:txBody>
      </p:sp>
    </p:spTree>
    <p:extLst>
      <p:ext uri="{BB962C8B-B14F-4D97-AF65-F5344CB8AC3E}">
        <p14:creationId xmlns:p14="http://schemas.microsoft.com/office/powerpoint/2010/main" val="329919213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41C8E-1E3E-4706-A265-4BEC95A858D2}"/>
              </a:ext>
            </a:extLst>
          </p:cNvPr>
          <p:cNvSpPr>
            <a:spLocks noGrp="1"/>
          </p:cNvSpPr>
          <p:nvPr>
            <p:ph type="title"/>
          </p:nvPr>
        </p:nvSpPr>
        <p:spPr/>
        <p:txBody>
          <a:bodyPr>
            <a:normAutofit/>
          </a:bodyPr>
          <a:lstStyle/>
          <a:p>
            <a:pPr algn="ctr"/>
            <a:r>
              <a:rPr lang="en-US" sz="4800" b="1" dirty="0">
                <a:solidFill>
                  <a:schemeClr val="bg1"/>
                </a:solidFill>
                <a:latin typeface="+mn-lt"/>
              </a:rPr>
              <a:t>Why We Lose Our Children</a:t>
            </a:r>
          </a:p>
        </p:txBody>
      </p:sp>
      <p:sp>
        <p:nvSpPr>
          <p:cNvPr id="3" name="Content Placeholder 2">
            <a:extLst>
              <a:ext uri="{FF2B5EF4-FFF2-40B4-BE49-F238E27FC236}">
                <a16:creationId xmlns:a16="http://schemas.microsoft.com/office/drawing/2014/main" id="{3B7BF143-750A-4CB7-9485-AC8A93C54255}"/>
              </a:ext>
            </a:extLst>
          </p:cNvPr>
          <p:cNvSpPr>
            <a:spLocks noGrp="1"/>
          </p:cNvSpPr>
          <p:nvPr>
            <p:ph idx="1"/>
          </p:nvPr>
        </p:nvSpPr>
        <p:spPr/>
        <p:txBody>
          <a:bodyPr>
            <a:normAutofit/>
          </a:bodyPr>
          <a:lstStyle/>
          <a:p>
            <a:r>
              <a:rPr lang="en-US" sz="3200" b="1" dirty="0">
                <a:solidFill>
                  <a:schemeClr val="bg1"/>
                </a:solidFill>
              </a:rPr>
              <a:t>Casual Attitude Towards Their Training </a:t>
            </a:r>
          </a:p>
          <a:p>
            <a:r>
              <a:rPr lang="en-US" sz="3200" b="1" dirty="0">
                <a:solidFill>
                  <a:schemeClr val="bg1"/>
                </a:solidFill>
              </a:rPr>
              <a:t>Lukewarm Attitude Towards the Lord and His Church</a:t>
            </a:r>
          </a:p>
          <a:p>
            <a:r>
              <a:rPr lang="en-US" sz="3200" b="1" dirty="0">
                <a:solidFill>
                  <a:schemeClr val="bg1"/>
                </a:solidFill>
              </a:rPr>
              <a:t>Bad Attitude Towards the Brethren</a:t>
            </a:r>
          </a:p>
          <a:p>
            <a:r>
              <a:rPr lang="en-US" sz="3200" b="1" dirty="0">
                <a:solidFill>
                  <a:schemeClr val="bg1"/>
                </a:solidFill>
              </a:rPr>
              <a:t>Careless Attitude Towards Their Influences and Associations</a:t>
            </a:r>
            <a:endParaRPr lang="en-US" sz="3200" dirty="0">
              <a:solidFill>
                <a:schemeClr val="bg1"/>
              </a:solidFill>
            </a:endParaRPr>
          </a:p>
        </p:txBody>
      </p:sp>
    </p:spTree>
    <p:extLst>
      <p:ext uri="{BB962C8B-B14F-4D97-AF65-F5344CB8AC3E}">
        <p14:creationId xmlns:p14="http://schemas.microsoft.com/office/powerpoint/2010/main" val="400660827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821292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50</TotalTime>
  <Words>402</Words>
  <Application>Microsoft Office PowerPoint</Application>
  <PresentationFormat>On-screen Show (4:3)</PresentationFormat>
  <Paragraphs>39</Paragraphs>
  <Slides>9</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9</vt:i4>
      </vt:variant>
    </vt:vector>
  </HeadingPairs>
  <TitlesOfParts>
    <vt:vector size="15" baseType="lpstr">
      <vt:lpstr>Arial</vt:lpstr>
      <vt:lpstr>Arial Narrow</vt:lpstr>
      <vt:lpstr>Calibri</vt:lpstr>
      <vt:lpstr>Calibri Light</vt:lpstr>
      <vt:lpstr>Office Theme</vt:lpstr>
      <vt:lpstr>1_Office Theme</vt:lpstr>
      <vt:lpstr>PowerPoint Presentation</vt:lpstr>
      <vt:lpstr>Why We Lose Our Children</vt:lpstr>
      <vt:lpstr>Casual Attitude Towards Their Training</vt:lpstr>
      <vt:lpstr>Casual Attitude Towards Their Training</vt:lpstr>
      <vt:lpstr>Lukewarm Attitude Towards the Church</vt:lpstr>
      <vt:lpstr>Bad Attitude Towards the Brethren</vt:lpstr>
      <vt:lpstr>Careless Attitude Towards Their Influences and Associations</vt:lpstr>
      <vt:lpstr>Why We Lose Our Children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We Lose Our Children</dc:title>
  <dc:creator>Heath Rogers</dc:creator>
  <cp:lastModifiedBy>Heath Rogers</cp:lastModifiedBy>
  <cp:revision>9</cp:revision>
  <dcterms:created xsi:type="dcterms:W3CDTF">2018-04-21T01:32:10Z</dcterms:created>
  <dcterms:modified xsi:type="dcterms:W3CDTF">2018-04-21T18:11:01Z</dcterms:modified>
</cp:coreProperties>
</file>