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2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5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3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15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1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04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44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0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52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2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19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03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9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3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7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5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1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1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FC9B-6884-45F6-ABF6-5EA585B8AE60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B77B-1262-4766-BEAC-6BAFD7B4C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97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5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C8853-6012-4EB8-BF75-572BB5E8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Abraham is Our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CFC15-3486-44BA-B776-0D5E13634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Romans 4:16-25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Abraham had faith in God’s promise.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The promise that he would have a son through Sarah was a physical impossibility (v. 19).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However, Abraham had all the evidence he needed to believe – God had said it would happen.</a:t>
            </a:r>
          </a:p>
          <a:p>
            <a:pPr lvl="0"/>
            <a:endParaRPr lang="en-US" sz="800" i="1" dirty="0">
              <a:solidFill>
                <a:schemeClr val="bg1"/>
              </a:solidFill>
            </a:endParaRPr>
          </a:p>
          <a:p>
            <a:pPr lvl="0"/>
            <a:r>
              <a:rPr lang="en-US" i="1" dirty="0">
                <a:solidFill>
                  <a:schemeClr val="bg1"/>
                </a:solidFill>
              </a:rPr>
              <a:t>“And being fully convinced that what He had promised He was also able to perform”</a:t>
            </a:r>
            <a:r>
              <a:rPr lang="en-US" dirty="0">
                <a:solidFill>
                  <a:schemeClr val="bg1"/>
                </a:solidFill>
              </a:rPr>
              <a:t> (v. 21). </a:t>
            </a:r>
          </a:p>
        </p:txBody>
      </p:sp>
    </p:spTree>
    <p:extLst>
      <p:ext uri="{BB962C8B-B14F-4D97-AF65-F5344CB8AC3E}">
        <p14:creationId xmlns:p14="http://schemas.microsoft.com/office/powerpoint/2010/main" val="52853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0EB4-227F-4C90-B7AD-8D81C38D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Faith is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B309C-372D-42CE-ADC9-755468272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must </a:t>
            </a:r>
            <a:r>
              <a:rPr lang="en-US" i="1" dirty="0"/>
              <a:t>“believe that He is a rewarder of those who diligently seek Him”</a:t>
            </a:r>
            <a:r>
              <a:rPr lang="en-US" dirty="0"/>
              <a:t> (Heb. 11:6). </a:t>
            </a:r>
          </a:p>
          <a:p>
            <a:endParaRPr lang="en-US" sz="800" dirty="0"/>
          </a:p>
          <a:p>
            <a:r>
              <a:rPr lang="en-US" dirty="0"/>
              <a:t>It is one thing to believe in God, and to believe that His promises are true. </a:t>
            </a:r>
          </a:p>
          <a:p>
            <a:r>
              <a:rPr lang="en-US" dirty="0"/>
              <a:t>But it is another thing to trust God enough to act upon that belief. </a:t>
            </a:r>
          </a:p>
        </p:txBody>
      </p:sp>
    </p:spTree>
    <p:extLst>
      <p:ext uri="{BB962C8B-B14F-4D97-AF65-F5344CB8AC3E}">
        <p14:creationId xmlns:p14="http://schemas.microsoft.com/office/powerpoint/2010/main" val="340021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C8853-6012-4EB8-BF75-572BB5E8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Again - Abraham is Our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CFC15-3486-44BA-B776-0D5E13634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“By faith Abraham obeyed”</a:t>
            </a:r>
            <a:r>
              <a:rPr lang="en-US" dirty="0">
                <a:solidFill>
                  <a:schemeClr val="bg1"/>
                </a:solidFill>
              </a:rPr>
              <a:t> (Heb. 11:8). 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 lvl="0"/>
            <a:r>
              <a:rPr lang="en-US" i="1" dirty="0">
                <a:solidFill>
                  <a:schemeClr val="bg1"/>
                </a:solidFill>
              </a:rPr>
              <a:t>“By faith he dwelt in the land… dwelling in tents”</a:t>
            </a:r>
            <a:r>
              <a:rPr lang="en-US" dirty="0">
                <a:solidFill>
                  <a:schemeClr val="bg1"/>
                </a:solidFill>
              </a:rPr>
              <a:t> (vv. 9-10). </a:t>
            </a:r>
          </a:p>
          <a:p>
            <a:pPr lvl="0"/>
            <a:endParaRPr lang="en-US" sz="800" i="1" dirty="0">
              <a:solidFill>
                <a:schemeClr val="bg1"/>
              </a:solidFill>
            </a:endParaRPr>
          </a:p>
          <a:p>
            <a:pPr lvl="0"/>
            <a:r>
              <a:rPr lang="en-US" i="1" dirty="0">
                <a:solidFill>
                  <a:schemeClr val="bg1"/>
                </a:solidFill>
              </a:rPr>
              <a:t>“By faith Abraham, when he was tested, offered up Isaac”</a:t>
            </a:r>
            <a:r>
              <a:rPr lang="en-US" dirty="0">
                <a:solidFill>
                  <a:schemeClr val="bg1"/>
                </a:solidFill>
              </a:rPr>
              <a:t> (vv. 17-19). </a:t>
            </a:r>
          </a:p>
        </p:txBody>
      </p:sp>
    </p:spTree>
    <p:extLst>
      <p:ext uri="{BB962C8B-B14F-4D97-AF65-F5344CB8AC3E}">
        <p14:creationId xmlns:p14="http://schemas.microsoft.com/office/powerpoint/2010/main" val="230800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D3759-1B3A-4CA5-85DD-AFF69F1B08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What is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4F652-1868-4560-B937-E5B8E53F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7337"/>
            <a:ext cx="5268567" cy="420238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b="1" dirty="0"/>
              <a:t>Faith is Essential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/>
              <a:t>Faith is Conviction</a:t>
            </a:r>
          </a:p>
          <a:p>
            <a:pPr lvl="1"/>
            <a:r>
              <a:rPr lang="en-US" sz="2800" b="1" dirty="0"/>
              <a:t>Substance of our Hope</a:t>
            </a:r>
          </a:p>
          <a:p>
            <a:pPr lvl="1"/>
            <a:r>
              <a:rPr lang="en-US" sz="2800" b="1" dirty="0"/>
              <a:t>Evidence of the Unseen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/>
              <a:t>Faith is Trust</a:t>
            </a:r>
          </a:p>
          <a:p>
            <a:pPr lvl="1"/>
            <a:r>
              <a:rPr lang="en-US" sz="2800" b="1" dirty="0"/>
              <a:t>A willingness to act upon God’s promises. </a:t>
            </a:r>
          </a:p>
        </p:txBody>
      </p:sp>
      <p:pic>
        <p:nvPicPr>
          <p:cNvPr id="5" name="Picture 2" descr="https://jermination.files.wordpress.com/2009/03/open_bible.jpg">
            <a:extLst>
              <a:ext uri="{FF2B5EF4-FFF2-40B4-BE49-F238E27FC236}">
                <a16:creationId xmlns:a16="http://schemas.microsoft.com/office/drawing/2014/main" id="{FBB8EE87-2EB1-4E31-BA76-CE962E531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94" y="4237383"/>
            <a:ext cx="2857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41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88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443AA87B-8BC7-47A1-B916-FC3654F7E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9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0EB4-227F-4C90-B7AD-8D81C38D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What is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B309C-372D-42CE-ADC9-755468272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Faith is translated from the Greek word </a:t>
            </a:r>
            <a:r>
              <a:rPr lang="en-US" b="1" i="1" dirty="0" err="1"/>
              <a:t>pistis</a:t>
            </a:r>
            <a:r>
              <a:rPr lang="en-US" dirty="0"/>
              <a:t>. </a:t>
            </a:r>
          </a:p>
          <a:p>
            <a:endParaRPr lang="en-US" sz="800" dirty="0"/>
          </a:p>
          <a:p>
            <a:r>
              <a:rPr lang="en-US" dirty="0"/>
              <a:t>“‘firm persuasion,’ a conviction based upon hearing” </a:t>
            </a:r>
            <a:r>
              <a:rPr lang="en-US" sz="2400" dirty="0"/>
              <a:t>(Vine). </a:t>
            </a:r>
          </a:p>
          <a:p>
            <a:endParaRPr lang="en-US" sz="800" dirty="0"/>
          </a:p>
          <a:p>
            <a:r>
              <a:rPr lang="en-US" dirty="0"/>
              <a:t>“The word </a:t>
            </a:r>
            <a:r>
              <a:rPr lang="en-US" b="1" dirty="0"/>
              <a:t>faith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err="1"/>
              <a:t>pistis</a:t>
            </a:r>
            <a:r>
              <a:rPr lang="en-US" i="1" dirty="0"/>
              <a:t>)</a:t>
            </a:r>
            <a:r>
              <a:rPr lang="en-US" dirty="0"/>
              <a:t> in the New Testament can mean belief, trust, fidelity, firm persuasion, or firm conviction. It is sometimes employed to signify the act or state of the mind which we commonly call </a:t>
            </a:r>
            <a:r>
              <a:rPr lang="en-US" i="1" dirty="0"/>
              <a:t>belief</a:t>
            </a:r>
            <a:r>
              <a:rPr lang="en-US" dirty="0"/>
              <a:t>…”</a:t>
            </a:r>
            <a:r>
              <a:rPr lang="en-US" sz="2400" dirty="0"/>
              <a:t> (Dan King, Commentary on Hebrews).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3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0EB4-227F-4C90-B7AD-8D81C38D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What is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B309C-372D-42CE-ADC9-755468272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Faith resides in the heart of man (Rom. 10:9-10). </a:t>
            </a:r>
          </a:p>
          <a:p>
            <a:endParaRPr lang="en-US" sz="800" dirty="0"/>
          </a:p>
          <a:p>
            <a:r>
              <a:rPr lang="en-US" dirty="0"/>
              <a:t>It is the act of our mind in accepting as true the evidence that has been presented unto us. </a:t>
            </a:r>
          </a:p>
        </p:txBody>
      </p:sp>
    </p:spTree>
    <p:extLst>
      <p:ext uri="{BB962C8B-B14F-4D97-AF65-F5344CB8AC3E}">
        <p14:creationId xmlns:p14="http://schemas.microsoft.com/office/powerpoint/2010/main" val="408820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0EB4-227F-4C90-B7AD-8D81C38D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What is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B309C-372D-42CE-ADC9-75546827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74672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“But without faith it is impossible to please Him, for he who comes to God must believe that He is, and that He is a rewarder of those who diligently seek Him.”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Hebrews 11:6</a:t>
            </a:r>
          </a:p>
        </p:txBody>
      </p:sp>
      <p:pic>
        <p:nvPicPr>
          <p:cNvPr id="4" name="Picture 2" descr="https://jermination.files.wordpress.com/2009/03/open_bible.jpg">
            <a:extLst>
              <a:ext uri="{FF2B5EF4-FFF2-40B4-BE49-F238E27FC236}">
                <a16:creationId xmlns:a16="http://schemas.microsoft.com/office/drawing/2014/main" id="{1E91B373-19FC-4FBA-91BB-74F197814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94" y="4237383"/>
            <a:ext cx="2857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2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C8853-6012-4EB8-BF75-572BB5E8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Faith is Essential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CFC15-3486-44BA-B776-0D5E13634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 securing our eternal salvation.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Luke 7:50; Rom. 5:1; Eph. 2:8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In living a godly life.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Habakkuk 2:4; 2 Cor. 5:7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In maintaining fellowship with God. 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Gal. 3:26; Heb. 11:6</a:t>
            </a:r>
          </a:p>
        </p:txBody>
      </p:sp>
    </p:spTree>
    <p:extLst>
      <p:ext uri="{BB962C8B-B14F-4D97-AF65-F5344CB8AC3E}">
        <p14:creationId xmlns:p14="http://schemas.microsoft.com/office/powerpoint/2010/main" val="134520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0EB4-227F-4C90-B7AD-8D81C38D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Faith is Conviction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B309C-372D-42CE-ADC9-755468272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must </a:t>
            </a:r>
            <a:r>
              <a:rPr lang="en-US" i="1" dirty="0"/>
              <a:t>“believe that He is”</a:t>
            </a:r>
            <a:r>
              <a:rPr lang="en-US" dirty="0"/>
              <a:t> – believe that God exists. </a:t>
            </a:r>
          </a:p>
          <a:p>
            <a:endParaRPr lang="en-US" sz="800" dirty="0"/>
          </a:p>
          <a:p>
            <a:r>
              <a:rPr lang="en-US" dirty="0"/>
              <a:t>No man has ever seen God (John 1:18), yet, we must believe He exists. How is this possible? </a:t>
            </a:r>
          </a:p>
          <a:p>
            <a:endParaRPr lang="en-US" sz="800" dirty="0"/>
          </a:p>
          <a:p>
            <a:r>
              <a:rPr lang="en-US" i="1" dirty="0"/>
              <a:t>“Now faith is the substance of things hoped for, the evidence of things not seen”</a:t>
            </a:r>
            <a:r>
              <a:rPr lang="en-US" dirty="0"/>
              <a:t> (Heb. 11:1). </a:t>
            </a:r>
          </a:p>
        </p:txBody>
      </p:sp>
    </p:spTree>
    <p:extLst>
      <p:ext uri="{BB962C8B-B14F-4D97-AF65-F5344CB8AC3E}">
        <p14:creationId xmlns:p14="http://schemas.microsoft.com/office/powerpoint/2010/main" val="181791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531F-1E95-4ACC-BE07-A48EDA9751F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+mn-lt"/>
              </a:rPr>
              <a:t>“Substance of Things Hoped For”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E005-6C41-4E07-ABC2-B97B86ECF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1397"/>
            <a:ext cx="5149298" cy="4351338"/>
          </a:xfrm>
        </p:spPr>
        <p:txBody>
          <a:bodyPr>
            <a:normAutofit/>
          </a:bodyPr>
          <a:lstStyle/>
          <a:p>
            <a:pPr lvl="0"/>
            <a:r>
              <a:rPr lang="en-US" b="1" i="1" dirty="0" err="1"/>
              <a:t>hupostasis</a:t>
            </a:r>
            <a:r>
              <a:rPr lang="en-US" dirty="0"/>
              <a:t> </a:t>
            </a:r>
          </a:p>
          <a:p>
            <a:pPr lvl="0"/>
            <a:endParaRPr lang="en-US" sz="800" dirty="0"/>
          </a:p>
          <a:p>
            <a:pPr lvl="0"/>
            <a:r>
              <a:rPr lang="en-US" dirty="0"/>
              <a:t>“a standing under” (</a:t>
            </a:r>
            <a:r>
              <a:rPr lang="en-US" i="1" dirty="0" err="1"/>
              <a:t>hupo</a:t>
            </a:r>
            <a:r>
              <a:rPr lang="en-US" dirty="0"/>
              <a:t> – “under,” </a:t>
            </a:r>
            <a:r>
              <a:rPr lang="en-US" i="1" dirty="0"/>
              <a:t>stasis</a:t>
            </a:r>
            <a:r>
              <a:rPr lang="en-US" dirty="0"/>
              <a:t> – “a standing”), “that which stands, or is set, under, a foundation, beginning” </a:t>
            </a:r>
            <a:r>
              <a:rPr lang="en-US" sz="2400" dirty="0"/>
              <a:t>(Vine). </a:t>
            </a:r>
          </a:p>
          <a:p>
            <a:pPr lvl="0"/>
            <a:endParaRPr lang="en-US" sz="800" dirty="0"/>
          </a:p>
          <a:p>
            <a:pPr lvl="0"/>
            <a:r>
              <a:rPr lang="en-US" dirty="0"/>
              <a:t>That underlying essence that assures us of the reality of our hope. </a:t>
            </a:r>
          </a:p>
          <a:p>
            <a:endParaRPr lang="en-US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66B6312-A156-4A6A-B62A-D218F3374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1" t="25503"/>
          <a:stretch/>
        </p:blipFill>
        <p:spPr bwMode="auto">
          <a:xfrm>
            <a:off x="6453811" y="3525073"/>
            <a:ext cx="1263875" cy="29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F85F70BE-20EF-4C71-8A1B-EE27E4390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97"/>
          <a:stretch/>
        </p:blipFill>
        <p:spPr bwMode="auto">
          <a:xfrm>
            <a:off x="5846743" y="2050909"/>
            <a:ext cx="2619375" cy="14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1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531F-1E95-4ACC-BE07-A48EDA9751F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+mn-lt"/>
              </a:rPr>
              <a:t>“Evidence of Things Not Seen”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E005-6C41-4E07-ABC2-B97B86ECF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1397"/>
            <a:ext cx="7886700" cy="4351338"/>
          </a:xfrm>
        </p:spPr>
        <p:txBody>
          <a:bodyPr>
            <a:normAutofit/>
          </a:bodyPr>
          <a:lstStyle/>
          <a:p>
            <a:pPr lvl="0"/>
            <a:r>
              <a:rPr lang="en-US" b="1" i="1" dirty="0" err="1"/>
              <a:t>elenchos</a:t>
            </a:r>
            <a:r>
              <a:rPr lang="en-US" dirty="0"/>
              <a:t> </a:t>
            </a:r>
          </a:p>
          <a:p>
            <a:pPr lvl="0"/>
            <a:endParaRPr lang="en-US" sz="800" dirty="0"/>
          </a:p>
          <a:p>
            <a:pPr lvl="0"/>
            <a:r>
              <a:rPr lang="en-US" dirty="0"/>
              <a:t>“a proof, that by which a thing is proved or tested” </a:t>
            </a:r>
            <a:r>
              <a:rPr lang="en-US" sz="2400" dirty="0"/>
              <a:t>(Thayer). </a:t>
            </a:r>
          </a:p>
          <a:p>
            <a:pPr lvl="0"/>
            <a:endParaRPr lang="en-US" sz="800" dirty="0"/>
          </a:p>
          <a:p>
            <a:pPr lvl="0"/>
            <a:r>
              <a:rPr lang="en-US" dirty="0"/>
              <a:t>What evidence do we have that </a:t>
            </a:r>
            <a:br>
              <a:rPr lang="en-US" dirty="0"/>
            </a:br>
            <a:r>
              <a:rPr lang="en-US" dirty="0"/>
              <a:t>God and Christ exist, that the </a:t>
            </a:r>
            <a:br>
              <a:rPr lang="en-US" dirty="0"/>
            </a:br>
            <a:r>
              <a:rPr lang="en-US" dirty="0"/>
              <a:t>events in the Bible really </a:t>
            </a:r>
            <a:br>
              <a:rPr lang="en-US" dirty="0"/>
            </a:br>
            <a:r>
              <a:rPr lang="en-US" dirty="0"/>
              <a:t>happened?</a:t>
            </a:r>
          </a:p>
          <a:p>
            <a:pPr lvl="0"/>
            <a:r>
              <a:rPr lang="en-US" dirty="0"/>
              <a:t>Our evidence is our faith. </a:t>
            </a:r>
          </a:p>
        </p:txBody>
      </p:sp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D95DD7BE-904A-4A69-B3CD-956A485E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389160"/>
            <a:ext cx="22479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3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566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What is Faith?</vt:lpstr>
      <vt:lpstr>What is Faith?</vt:lpstr>
      <vt:lpstr>What is Faith?</vt:lpstr>
      <vt:lpstr>Faith is Essential</vt:lpstr>
      <vt:lpstr>Faith is Conviction</vt:lpstr>
      <vt:lpstr>“Substance of Things Hoped For”</vt:lpstr>
      <vt:lpstr>“Evidence of Things Not Seen”</vt:lpstr>
      <vt:lpstr>Abraham is Our Example</vt:lpstr>
      <vt:lpstr>Faith is Trust</vt:lpstr>
      <vt:lpstr>Again - Abraham is Our Example</vt:lpstr>
      <vt:lpstr>What is Faith?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</dc:title>
  <dc:creator>Heath Rogers</dc:creator>
  <cp:lastModifiedBy>Heath Rogers</cp:lastModifiedBy>
  <cp:revision>17</cp:revision>
  <dcterms:created xsi:type="dcterms:W3CDTF">2018-04-21T02:01:17Z</dcterms:created>
  <dcterms:modified xsi:type="dcterms:W3CDTF">2018-04-21T20:29:30Z</dcterms:modified>
</cp:coreProperties>
</file>