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9" r:id="rId3"/>
    <p:sldId id="283" r:id="rId4"/>
    <p:sldId id="267" r:id="rId5"/>
    <p:sldId id="256" r:id="rId6"/>
    <p:sldId id="268" r:id="rId7"/>
    <p:sldId id="259" r:id="rId8"/>
    <p:sldId id="263" r:id="rId9"/>
    <p:sldId id="270" r:id="rId10"/>
    <p:sldId id="271" r:id="rId11"/>
    <p:sldId id="272" r:id="rId12"/>
    <p:sldId id="273" r:id="rId13"/>
    <p:sldId id="274" r:id="rId14"/>
    <p:sldId id="260" r:id="rId15"/>
    <p:sldId id="264" r:id="rId16"/>
    <p:sldId id="275" r:id="rId17"/>
    <p:sldId id="276" r:id="rId18"/>
    <p:sldId id="277" r:id="rId19"/>
    <p:sldId id="278" r:id="rId20"/>
    <p:sldId id="282" r:id="rId21"/>
    <p:sldId id="261" r:id="rId22"/>
    <p:sldId id="265" r:id="rId23"/>
    <p:sldId id="279" r:id="rId24"/>
    <p:sldId id="280" r:id="rId25"/>
    <p:sldId id="281" r:id="rId26"/>
    <p:sldId id="262" r:id="rId27"/>
    <p:sldId id="266" r:id="rId2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Elfring-Elite" panose="020B0500000000000000"/>
      <p:regular r:id="rId38"/>
    </p:embeddedFont>
    <p:embeddedFont>
      <p:font typeface="Monotype Corsiva" panose="03010101010201010101" pitchFamily="66" charset="0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2EEDC0B-3C42-4EEB-9780-DF2410EE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93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6B2BB69-BDD4-46D1-8683-7E49E969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463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C077ADA-7EE5-432B-8F2F-201FC706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62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2384ED0-FF10-49A3-8037-7C4653A8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52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606D4C-CA66-449B-8F2E-6644A09E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1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AC5F8196-CA6A-4E4C-9EA8-C102D05D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476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09CD4CF-1D6F-4AAA-99DE-362ABED8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06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E902EB53-57F8-4168-A7DD-341097A9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870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215262F-1E26-42DB-BBEF-6DAF4233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4401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7647CF-1D34-45A1-83E3-89DA9517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352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3D08E5F-EDFD-4913-9C24-FD36EA52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436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84FB-3C4E-4C2C-969E-C9730B7B09BF}" type="datetimeFigureOut">
              <a:rPr lang="en-US" smtClean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loud 30"/>
          <p:cNvSpPr/>
          <p:nvPr userDrawn="1"/>
        </p:nvSpPr>
        <p:spPr>
          <a:xfrm>
            <a:off x="8991600" y="-152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loud 31"/>
          <p:cNvSpPr/>
          <p:nvPr userDrawn="1"/>
        </p:nvSpPr>
        <p:spPr>
          <a:xfrm>
            <a:off x="8953500" y="457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loud 32"/>
          <p:cNvSpPr/>
          <p:nvPr userDrawn="1"/>
        </p:nvSpPr>
        <p:spPr>
          <a:xfrm>
            <a:off x="8953500" y="1066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loud 33"/>
          <p:cNvSpPr/>
          <p:nvPr userDrawn="1"/>
        </p:nvSpPr>
        <p:spPr>
          <a:xfrm>
            <a:off x="8915400" y="1676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 userDrawn="1"/>
        </p:nvSpPr>
        <p:spPr>
          <a:xfrm>
            <a:off x="8953500" y="2286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/>
          <p:cNvSpPr/>
          <p:nvPr userDrawn="1"/>
        </p:nvSpPr>
        <p:spPr>
          <a:xfrm>
            <a:off x="8953500" y="2895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/>
          <p:cNvSpPr/>
          <p:nvPr userDrawn="1"/>
        </p:nvSpPr>
        <p:spPr>
          <a:xfrm>
            <a:off x="8915400" y="3505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loud 37"/>
          <p:cNvSpPr/>
          <p:nvPr userDrawn="1"/>
        </p:nvSpPr>
        <p:spPr>
          <a:xfrm>
            <a:off x="8991600" y="4114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loud 38"/>
          <p:cNvSpPr/>
          <p:nvPr userDrawn="1"/>
        </p:nvSpPr>
        <p:spPr>
          <a:xfrm>
            <a:off x="8991600" y="4724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loud 39"/>
          <p:cNvSpPr/>
          <p:nvPr userDrawn="1"/>
        </p:nvSpPr>
        <p:spPr>
          <a:xfrm>
            <a:off x="8953500" y="5334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loud 40"/>
          <p:cNvSpPr/>
          <p:nvPr userDrawn="1"/>
        </p:nvSpPr>
        <p:spPr>
          <a:xfrm>
            <a:off x="8953500" y="5943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loud 41"/>
          <p:cNvSpPr/>
          <p:nvPr userDrawn="1"/>
        </p:nvSpPr>
        <p:spPr>
          <a:xfrm>
            <a:off x="8953500" y="6324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loud 42"/>
          <p:cNvSpPr/>
          <p:nvPr userDrawn="1"/>
        </p:nvSpPr>
        <p:spPr>
          <a:xfrm>
            <a:off x="-266700" y="-152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loud 43"/>
          <p:cNvSpPr/>
          <p:nvPr userDrawn="1"/>
        </p:nvSpPr>
        <p:spPr>
          <a:xfrm>
            <a:off x="-304800" y="457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loud 44"/>
          <p:cNvSpPr/>
          <p:nvPr userDrawn="1"/>
        </p:nvSpPr>
        <p:spPr>
          <a:xfrm>
            <a:off x="-304800" y="1066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loud 45"/>
          <p:cNvSpPr/>
          <p:nvPr userDrawn="1"/>
        </p:nvSpPr>
        <p:spPr>
          <a:xfrm>
            <a:off x="-342900" y="1676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loud 46"/>
          <p:cNvSpPr/>
          <p:nvPr userDrawn="1"/>
        </p:nvSpPr>
        <p:spPr>
          <a:xfrm>
            <a:off x="-304800" y="2286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loud 47"/>
          <p:cNvSpPr/>
          <p:nvPr userDrawn="1"/>
        </p:nvSpPr>
        <p:spPr>
          <a:xfrm>
            <a:off x="-304800" y="2895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loud 48"/>
          <p:cNvSpPr/>
          <p:nvPr userDrawn="1"/>
        </p:nvSpPr>
        <p:spPr>
          <a:xfrm>
            <a:off x="-342900" y="3505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loud 49"/>
          <p:cNvSpPr/>
          <p:nvPr userDrawn="1"/>
        </p:nvSpPr>
        <p:spPr>
          <a:xfrm>
            <a:off x="-266700" y="4114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loud 50"/>
          <p:cNvSpPr/>
          <p:nvPr userDrawn="1"/>
        </p:nvSpPr>
        <p:spPr>
          <a:xfrm>
            <a:off x="-266700" y="4724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 userDrawn="1"/>
        </p:nvSpPr>
        <p:spPr>
          <a:xfrm>
            <a:off x="-304800" y="5334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loud 52"/>
          <p:cNvSpPr/>
          <p:nvPr userDrawn="1"/>
        </p:nvSpPr>
        <p:spPr>
          <a:xfrm>
            <a:off x="-304800" y="5943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loud 53"/>
          <p:cNvSpPr/>
          <p:nvPr userDrawn="1"/>
        </p:nvSpPr>
        <p:spPr>
          <a:xfrm>
            <a:off x="-304800" y="6324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 userDrawn="1"/>
        </p:nvGrpSpPr>
        <p:grpSpPr>
          <a:xfrm rot="5400000">
            <a:off x="3086100" y="-3771900"/>
            <a:ext cx="609600" cy="7239000"/>
            <a:chOff x="1219200" y="0"/>
            <a:chExt cx="609600" cy="7239000"/>
          </a:xfrm>
        </p:grpSpPr>
        <p:sp>
          <p:nvSpPr>
            <p:cNvPr id="55" name="Cloud 54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loud 55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loud 56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loud 57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loud 58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loud 59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Cloud 60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loud 61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loud 62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loud 63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loud 64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loud 65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 userDrawn="1"/>
        </p:nvGrpSpPr>
        <p:grpSpPr>
          <a:xfrm rot="5400000">
            <a:off x="5600700" y="-3771900"/>
            <a:ext cx="609600" cy="7239000"/>
            <a:chOff x="1219200" y="0"/>
            <a:chExt cx="609600" cy="7239000"/>
          </a:xfrm>
        </p:grpSpPr>
        <p:sp>
          <p:nvSpPr>
            <p:cNvPr id="69" name="Cloud 68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loud 69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Cloud 70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Cloud 71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Cloud 72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Cloud 73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loud 74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loud 75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loud 76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loud 77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loud 78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Cloud 79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 rot="5400000">
            <a:off x="3086100" y="3314700"/>
            <a:ext cx="609600" cy="7239000"/>
            <a:chOff x="1219200" y="0"/>
            <a:chExt cx="609600" cy="7239000"/>
          </a:xfrm>
        </p:grpSpPr>
        <p:sp>
          <p:nvSpPr>
            <p:cNvPr id="82" name="Cloud 81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loud 82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loud 83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loud 84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loud 85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loud 86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loud 87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loud 88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loud 89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Cloud 90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Cloud 91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Cloud 92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/>
          <p:cNvGrpSpPr/>
          <p:nvPr userDrawn="1"/>
        </p:nvGrpSpPr>
        <p:grpSpPr>
          <a:xfrm rot="5400000">
            <a:off x="5600700" y="3314700"/>
            <a:ext cx="609600" cy="7239000"/>
            <a:chOff x="1219200" y="0"/>
            <a:chExt cx="609600" cy="7239000"/>
          </a:xfrm>
        </p:grpSpPr>
        <p:sp>
          <p:nvSpPr>
            <p:cNvPr id="95" name="Cloud 94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loud 95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Cloud 96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Cloud 97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Cloud 98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Cloud 99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Cloud 100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Cloud 101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Cloud 102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loud 103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loud 104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loud 105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EE464E-040A-4569-9211-29F92D4C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Resisting first instance – not too hard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 resisted at first – then yielded (Gen. 3:1-6)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Samson resisted Delilah (Judges 16)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Continual and daily (v.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Designed to wear him down (Prov. 6:26)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Convenient Opportunity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 – easily get caught is a deterrent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Master gone – no one else around (v.11)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alone is enticing (Prov. 7:19-20)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Danger: being alone with no one around!!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1676400"/>
            <a:ext cx="754380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Convenient Opportunity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“NO” (vv. 8,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Spoke of trust (v. 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Recalled sacredness of marriage (v. 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it wickedness [evil] (v. 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it sin against God (v. 9)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Refused to be with her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10)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“or even be with her (NIV)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“kept out of her way as much as possible” (LBP)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Understood  danger of association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Hang around – could easily lead to…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Prov. 5:8 – do not go near the door of her…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Refused to be with her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Fled and ran outside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12)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Literally!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Removed himself from temptation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 showed his words were real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have to leave – house, car, room, etc.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the slightest hesitation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any dallying with the temptation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waiting to see how far this may go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Firmly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8-10)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wavering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indecision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pushing aside something that he secretly desired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“no” and meant it!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864858"/>
            <a:ext cx="87630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Firmly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8-10)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27804" y="2707374"/>
            <a:ext cx="8496649" cy="7694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Selling and Stirring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210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woman lusted for him – did not love him!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Evidence: her lie &amp; effort to destroy him (vv. 14-ff)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indeed all illicit passion, whether gratified or baulked, has a tendency sooner or later to become transformed into hate” (Pulpit)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who lust after you – not necessarily love you!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Lust seek gratification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 cares about the person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coat (vv. 12-13)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job (v. 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freedom (v. 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standing / approval of man (vv. 14-23)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may lose: boyfriend, girlfriend, standing among “friends”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Kept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purity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honor (Prov. 6:33)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conscience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reputation among the godly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relationship with God (vv. 21-23)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10055"/>
            <a:ext cx="85344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Kept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676400"/>
            <a:ext cx="784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Favored son of Jacob (Gen. 37)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Brothers sold him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Midianite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traders (Gen. 37)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Midianites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sold him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Egypt (Gen. 	37:36)</a:t>
            </a:r>
          </a:p>
          <a:p>
            <a:pPr defTabSz="344488"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Rose in power &amp; brought blessing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Potiphar’s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house (Gen. 39:1-6)</a:t>
            </a:r>
          </a:p>
          <a:p>
            <a:pPr defTabSz="344488"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Potiphar’s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wife tried to seduce him (Gen. 39:7-18)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152400"/>
            <a:ext cx="3432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Joseph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2438400" y="3124200"/>
            <a:ext cx="429039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66800" y="685800"/>
            <a:ext cx="70551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044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Gen. 39:7-23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2590800" y="228600"/>
            <a:ext cx="429039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7620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Seduced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That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Followed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Age: 18-28 (cf. 37:2;  41:46,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desires that are strong on youth (2 Tim. 2:22)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when desire may be the strongest (1 Cor. 7:9)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Learn: are young with faith &amp; principle!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he seducing her!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“cast longing eyes” on him (v. 7)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“looked with desire at Joseph” (NASB)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“began making eyes at Joseph” (LBP)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Flirt with her eyes (Prov. 6:25)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may mean: eye set to target him!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toying – flirting – only to tease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Said: “come lie with me” (v.7)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Few young men in Egypt could resist!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989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Rounded MT Bold</vt:lpstr>
      <vt:lpstr>Arial</vt:lpstr>
      <vt:lpstr>Times New Roman</vt:lpstr>
      <vt:lpstr>Comic Sans MS</vt:lpstr>
      <vt:lpstr>Calibri</vt:lpstr>
      <vt:lpstr>Wingdings</vt:lpstr>
      <vt:lpstr>Elfring-Elite</vt:lpstr>
      <vt:lpstr>Monotype Corsiva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DonnieV</dc:creator>
  <cp:lastModifiedBy>Donnie V. Rader</cp:lastModifiedBy>
  <cp:revision>56</cp:revision>
  <dcterms:created xsi:type="dcterms:W3CDTF">2010-02-11T19:30:01Z</dcterms:created>
  <dcterms:modified xsi:type="dcterms:W3CDTF">2018-04-02T16:40:21Z</dcterms:modified>
</cp:coreProperties>
</file>