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720" r:id="rId4"/>
    <p:sldMasterId id="2147483739" r:id="rId5"/>
    <p:sldMasterId id="2147483794" r:id="rId6"/>
    <p:sldMasterId id="2147483806" r:id="rId7"/>
    <p:sldMasterId id="2147483818" r:id="rId8"/>
    <p:sldMasterId id="2147483843" r:id="rId9"/>
    <p:sldMasterId id="2147483855" r:id="rId10"/>
  </p:sldMasterIdLst>
  <p:notesMasterIdLst>
    <p:notesMasterId r:id="rId42"/>
  </p:notesMasterIdLst>
  <p:sldIdLst>
    <p:sldId id="388" r:id="rId11"/>
    <p:sldId id="280" r:id="rId12"/>
    <p:sldId id="387" r:id="rId13"/>
    <p:sldId id="367" r:id="rId14"/>
    <p:sldId id="368" r:id="rId15"/>
    <p:sldId id="369" r:id="rId16"/>
    <p:sldId id="257" r:id="rId17"/>
    <p:sldId id="341" r:id="rId18"/>
    <p:sldId id="370" r:id="rId19"/>
    <p:sldId id="377" r:id="rId20"/>
    <p:sldId id="382" r:id="rId21"/>
    <p:sldId id="383" r:id="rId22"/>
    <p:sldId id="371" r:id="rId23"/>
    <p:sldId id="378" r:id="rId24"/>
    <p:sldId id="372" r:id="rId25"/>
    <p:sldId id="379" r:id="rId26"/>
    <p:sldId id="423" r:id="rId27"/>
    <p:sldId id="425" r:id="rId28"/>
    <p:sldId id="295" r:id="rId29"/>
    <p:sldId id="282" r:id="rId30"/>
    <p:sldId id="269" r:id="rId31"/>
    <p:sldId id="424" r:id="rId32"/>
    <p:sldId id="384" r:id="rId33"/>
    <p:sldId id="373" r:id="rId34"/>
    <p:sldId id="380" r:id="rId35"/>
    <p:sldId id="385" r:id="rId36"/>
    <p:sldId id="386" r:id="rId37"/>
    <p:sldId id="374" r:id="rId38"/>
    <p:sldId id="381" r:id="rId39"/>
    <p:sldId id="375" r:id="rId40"/>
    <p:sldId id="422" r:id="rId41"/>
  </p:sldIdLst>
  <p:sldSz cx="9144000" cy="6858000" type="screen4x3"/>
  <p:notesSz cx="6858000" cy="9144000"/>
  <p:embeddedFontLst>
    <p:embeddedFont>
      <p:font typeface="Arial Rounded MT Bold" panose="020F0704030504030204" pitchFamily="34" charset="0"/>
      <p:regular r:id="rId43"/>
    </p:embeddedFont>
    <p:embeddedFont>
      <p:font typeface="Complete in Him" panose="020B0604020202020204" charset="0"/>
      <p:regular r:id="rId44"/>
    </p:embeddedFont>
    <p:embeddedFont>
      <p:font typeface="Arial Narrow" panose="020B0606020202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Comic Sans MS" panose="030F0702030302020204" pitchFamily="66"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Microsoft Sans Serif" panose="020B0604020202020204" pitchFamily="34" charset="0"/>
      <p:regular r:id="rId59"/>
    </p:embeddedFont>
  </p:embeddedFont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096713"/>
    <a:srgbClr val="FFFFCC"/>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95596" autoAdjust="0"/>
  </p:normalViewPr>
  <p:slideViewPr>
    <p:cSldViewPr>
      <p:cViewPr varScale="1">
        <p:scale>
          <a:sx n="106" d="100"/>
          <a:sy n="106" d="100"/>
        </p:scale>
        <p:origin x="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4.fntdata"/><Relationship Id="rId59"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E6906A-1688-48FE-8FF4-89945DD72D5C}" type="slidenum">
              <a:rPr lang="en-US"/>
              <a:pPr/>
              <a:t>‹#›</a:t>
            </a:fld>
            <a:endParaRPr lang="en-US" dirty="0"/>
          </a:p>
        </p:txBody>
      </p:sp>
    </p:spTree>
    <p:extLst>
      <p:ext uri="{BB962C8B-B14F-4D97-AF65-F5344CB8AC3E}">
        <p14:creationId xmlns:p14="http://schemas.microsoft.com/office/powerpoint/2010/main" val="24382533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F5A4-6F8E-454C-9278-26FD567C6FAD}" type="slidenum">
              <a:rPr lang="en-US"/>
              <a:pPr/>
              <a:t>3</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08083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17</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7328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9624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22</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5218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24</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28</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pPr/>
              <a:t>7</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30</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pPr/>
              <a:t>8</a:t>
            </a:fld>
            <a:endParaRPr lang="en-US" dirty="0"/>
          </a:p>
        </p:txBody>
      </p:sp>
    </p:spTree>
    <p:extLst>
      <p:ext uri="{BB962C8B-B14F-4D97-AF65-F5344CB8AC3E}">
        <p14:creationId xmlns:p14="http://schemas.microsoft.com/office/powerpoint/2010/main" val="32591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9</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13</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06A-1688-48FE-8FF4-89945DD72D5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5915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9771-6C4A-4D53-B0AE-3A55918A875C}" type="slidenum">
              <a:rPr lang="en-US">
                <a:solidFill>
                  <a:prstClr val="black"/>
                </a:solidFill>
              </a:rPr>
              <a:pPr/>
              <a:t>15</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00" y="1447800"/>
            <a:ext cx="7315200" cy="426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1495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C761E9-2DE8-49D7-99D8-FEC86707645E}"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3251792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761E9-2DE8-49D7-99D8-FEC86707645E}"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1869684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C761E9-2DE8-49D7-99D8-FEC86707645E}"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3858787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C761E9-2DE8-49D7-99D8-FEC86707645E}"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1753269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C761E9-2DE8-49D7-99D8-FEC86707645E}"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4067855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C761E9-2DE8-49D7-99D8-FEC86707645E}"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738867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761E9-2DE8-49D7-99D8-FEC86707645E}"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15072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C761E9-2DE8-49D7-99D8-FEC86707645E}"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3373569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C761E9-2DE8-49D7-99D8-FEC86707645E}"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571754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761E9-2DE8-49D7-99D8-FEC86707645E}"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389079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9075"/>
            <a:ext cx="2181225" cy="5495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219075"/>
            <a:ext cx="6391275" cy="5495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73417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761E9-2DE8-49D7-99D8-FEC86707645E}"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9E419-528E-46BC-AFA9-33C2A8DBACE9}" type="slidenum">
              <a:rPr lang="en-US" smtClean="0"/>
              <a:t>‹#›</a:t>
            </a:fld>
            <a:endParaRPr lang="en-US"/>
          </a:p>
        </p:txBody>
      </p:sp>
    </p:spTree>
    <p:extLst>
      <p:ext uri="{BB962C8B-B14F-4D97-AF65-F5344CB8AC3E}">
        <p14:creationId xmlns:p14="http://schemas.microsoft.com/office/powerpoint/2010/main" val="393550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userDrawn="1"/>
        </p:nvPicPr>
        <p:blipFill>
          <a:blip r:embed="rId2" cstate="print">
            <a:lum/>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4/2/2018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912548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89798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1447800"/>
            <a:ext cx="73152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53137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3116376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1447800"/>
            <a:ext cx="35814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447800"/>
            <a:ext cx="35814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44074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310510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0229955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85345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527142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1447800"/>
            <a:ext cx="73152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39431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284553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00" y="1447800"/>
            <a:ext cx="7315200" cy="426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53596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9075"/>
            <a:ext cx="2181225" cy="5495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219075"/>
            <a:ext cx="6391275" cy="5495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45046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60360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1447800"/>
            <a:ext cx="73152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04031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90745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1447800"/>
            <a:ext cx="35814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447800"/>
            <a:ext cx="35814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72390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6851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1225099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37334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484296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687216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698266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00" y="1447800"/>
            <a:ext cx="7315200" cy="426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92651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9075"/>
            <a:ext cx="2181225" cy="5495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219075"/>
            <a:ext cx="6391275" cy="5495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8367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16422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220877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212128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435590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42274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02102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1447800"/>
            <a:ext cx="35814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447800"/>
            <a:ext cx="35814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97531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089501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927442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169029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73118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3A79-E2F0-488B-90C4-03FB96D1D25B}"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0FA07-F80E-4EFC-8BF7-357653F820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54532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43864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590086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03998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22311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636706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56726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09560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18515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36284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1407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290170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289654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9FA925-1CAF-4E67-837B-7E4D2098CF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5498019"/>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D95C9-9932-4C1A-8C3A-8AAE1DF10A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538669"/>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8C9FEC-7443-4F7D-86DD-CAB4D15275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9746002"/>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FE8C33-0139-4E6F-A866-C68D8BF297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8720106"/>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125" y="219075"/>
            <a:ext cx="8724900" cy="715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8350913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C3F7F02-4F64-4540-9079-CABC4FF15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558068"/>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6DDF320-2E1B-4040-BBB9-DA31373067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7569031"/>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B6BD2C-D629-4A10-B5D8-085EAC22E4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884660"/>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8FCE3E-BCD7-4DD2-8EE2-C3B67CAA69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1147678"/>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CC90C8-D4D2-4F67-AA04-5F0FB8D96E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7953242"/>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B048A-C842-4BF7-A73A-03FDAEC455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155067"/>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1BFCA8-E96A-4E21-A6A3-4F05AAC834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5235759"/>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9FA925-1CAF-4E67-837B-7E4D2098CF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1963524"/>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D95C9-9932-4C1A-8C3A-8AAE1DF10A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039328"/>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8C9FEC-7443-4F7D-86DD-CAB4D15275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4393604"/>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216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FE8C33-0139-4E6F-A866-C68D8BF297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131109"/>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C3F7F02-4F64-4540-9079-CABC4FF15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8004057"/>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6DDF320-2E1B-4040-BBB9-DA31373067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190613"/>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B6BD2C-D629-4A10-B5D8-085EAC22E4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153161"/>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8FCE3E-BCD7-4DD2-8EE2-C3B67CAA69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7807779"/>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CC90C8-D4D2-4F67-AA04-5F0FB8D96E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0667864"/>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B048A-C842-4BF7-A73A-03FDAEC455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4686832"/>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1BFCA8-E96A-4E21-A6A3-4F05AAC834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8584478"/>
      </p:ext>
    </p:extLst>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9FA925-1CAF-4E67-837B-7E4D2098CF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896194"/>
      </p:ext>
    </p:extLst>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D95C9-9932-4C1A-8C3A-8AAE1DF10A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2276927"/>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777909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8C9FEC-7443-4F7D-86DD-CAB4D15275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713780"/>
      </p:ext>
    </p:extLst>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FE8C33-0139-4E6F-A866-C68D8BF297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0233584"/>
      </p:ext>
    </p:extLst>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C3F7F02-4F64-4540-9079-CABC4FF15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3490169"/>
      </p:ext>
    </p:extLst>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6DDF320-2E1B-4040-BBB9-DA31373067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9789032"/>
      </p:ext>
    </p:extLst>
  </p:cSld>
  <p:clrMapOvr>
    <a:masterClrMapping/>
  </p:clrMapOvr>
  <p:transition spd="slow">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B6BD2C-D629-4A10-B5D8-085EAC22E4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269057"/>
      </p:ext>
    </p:extLst>
  </p:cSld>
  <p:clrMapOvr>
    <a:masterClrMapping/>
  </p:clrMapOvr>
  <p:transition spd="slow">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8FCE3E-BCD7-4DD2-8EE2-C3B67CAA69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1653414"/>
      </p:ext>
    </p:extLst>
  </p:cSld>
  <p:clrMapOvr>
    <a:masterClrMapping/>
  </p:clrMapOvr>
  <p:transition spd="slow">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CC90C8-D4D2-4F67-AA04-5F0FB8D96E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6154103"/>
      </p:ext>
    </p:extLst>
  </p:cSld>
  <p:clrMapOvr>
    <a:masterClrMapping/>
  </p:clrMapOvr>
  <p:transition spd="slow">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B048A-C842-4BF7-A73A-03FDAEC455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333161"/>
      </p:ext>
    </p:extLst>
  </p:cSld>
  <p:clrMapOvr>
    <a:masterClrMapping/>
  </p:clrMapOvr>
  <p:transition spd="slow">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1BFCA8-E96A-4E21-A6A3-4F05AAC834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6698373"/>
      </p:ext>
    </p:extLst>
  </p:cSld>
  <p:clrMapOvr>
    <a:masterClrMapping/>
  </p:clrMapOvr>
  <p:transition spd="slow">
    <p:circl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2EEDC0B-3C42-4EEB-9780-DF2410EEDC71}" type="slidenum">
              <a:rPr lang="en-US"/>
              <a:pPr>
                <a:defRPr/>
              </a:pPr>
              <a:t>‹#›</a:t>
            </a:fld>
            <a:endParaRPr lang="en-US"/>
          </a:p>
        </p:txBody>
      </p:sp>
    </p:spTree>
    <p:extLst>
      <p:ext uri="{BB962C8B-B14F-4D97-AF65-F5344CB8AC3E}">
        <p14:creationId xmlns:p14="http://schemas.microsoft.com/office/powerpoint/2010/main" val="20176135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05413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6B2BB69-BDD4-46D1-8683-7E49E9694970}" type="slidenum">
              <a:rPr lang="en-US"/>
              <a:pPr>
                <a:defRPr/>
              </a:pPr>
              <a:t>‹#›</a:t>
            </a:fld>
            <a:endParaRPr lang="en-US"/>
          </a:p>
        </p:txBody>
      </p:sp>
    </p:spTree>
    <p:extLst>
      <p:ext uri="{BB962C8B-B14F-4D97-AF65-F5344CB8AC3E}">
        <p14:creationId xmlns:p14="http://schemas.microsoft.com/office/powerpoint/2010/main" val="44396728"/>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C077ADA-7EE5-432B-8F2F-201FC706C9E5}" type="slidenum">
              <a:rPr lang="en-US"/>
              <a:pPr>
                <a:defRPr/>
              </a:pPr>
              <a:t>‹#›</a:t>
            </a:fld>
            <a:endParaRPr lang="en-US"/>
          </a:p>
        </p:txBody>
      </p:sp>
    </p:spTree>
    <p:extLst>
      <p:ext uri="{BB962C8B-B14F-4D97-AF65-F5344CB8AC3E}">
        <p14:creationId xmlns:p14="http://schemas.microsoft.com/office/powerpoint/2010/main" val="400792182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2384ED0-FF10-49A3-8037-7C4653A8892F}" type="slidenum">
              <a:rPr lang="en-US"/>
              <a:pPr>
                <a:defRPr/>
              </a:pPr>
              <a:t>‹#›</a:t>
            </a:fld>
            <a:endParaRPr lang="en-US"/>
          </a:p>
        </p:txBody>
      </p:sp>
    </p:spTree>
    <p:extLst>
      <p:ext uri="{BB962C8B-B14F-4D97-AF65-F5344CB8AC3E}">
        <p14:creationId xmlns:p14="http://schemas.microsoft.com/office/powerpoint/2010/main" val="2853939043"/>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606D4C-CA66-449B-8F2E-6644A09EBD68}" type="slidenum">
              <a:rPr lang="en-US"/>
              <a:pPr>
                <a:defRPr/>
              </a:pPr>
              <a:t>‹#›</a:t>
            </a:fld>
            <a:endParaRPr lang="en-US"/>
          </a:p>
        </p:txBody>
      </p:sp>
    </p:spTree>
    <p:extLst>
      <p:ext uri="{BB962C8B-B14F-4D97-AF65-F5344CB8AC3E}">
        <p14:creationId xmlns:p14="http://schemas.microsoft.com/office/powerpoint/2010/main" val="2322347211"/>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C5F8196-CA6A-4E4C-9EA8-C102D05D55C7}" type="slidenum">
              <a:rPr lang="en-US"/>
              <a:pPr>
                <a:defRPr/>
              </a:pPr>
              <a:t>‹#›</a:t>
            </a:fld>
            <a:endParaRPr lang="en-US"/>
          </a:p>
        </p:txBody>
      </p:sp>
    </p:spTree>
    <p:extLst>
      <p:ext uri="{BB962C8B-B14F-4D97-AF65-F5344CB8AC3E}">
        <p14:creationId xmlns:p14="http://schemas.microsoft.com/office/powerpoint/2010/main" val="2389319292"/>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09CD4CF-1D6F-4AAA-99DE-362ABED89071}" type="slidenum">
              <a:rPr lang="en-US"/>
              <a:pPr>
                <a:defRPr/>
              </a:pPr>
              <a:t>‹#›</a:t>
            </a:fld>
            <a:endParaRPr lang="en-US"/>
          </a:p>
        </p:txBody>
      </p:sp>
    </p:spTree>
    <p:extLst>
      <p:ext uri="{BB962C8B-B14F-4D97-AF65-F5344CB8AC3E}">
        <p14:creationId xmlns:p14="http://schemas.microsoft.com/office/powerpoint/2010/main" val="3093902335"/>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902EB53-57F8-4168-A7DD-341097A90867}" type="slidenum">
              <a:rPr lang="en-US"/>
              <a:pPr>
                <a:defRPr/>
              </a:pPr>
              <a:t>‹#›</a:t>
            </a:fld>
            <a:endParaRPr lang="en-US"/>
          </a:p>
        </p:txBody>
      </p:sp>
    </p:spTree>
    <p:extLst>
      <p:ext uri="{BB962C8B-B14F-4D97-AF65-F5344CB8AC3E}">
        <p14:creationId xmlns:p14="http://schemas.microsoft.com/office/powerpoint/2010/main" val="3854071272"/>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215262F-1E26-42DB-BBEF-6DAF4233E3E8}" type="slidenum">
              <a:rPr lang="en-US"/>
              <a:pPr>
                <a:defRPr/>
              </a:pPr>
              <a:t>‹#›</a:t>
            </a:fld>
            <a:endParaRPr lang="en-US"/>
          </a:p>
        </p:txBody>
      </p:sp>
    </p:spTree>
    <p:extLst>
      <p:ext uri="{BB962C8B-B14F-4D97-AF65-F5344CB8AC3E}">
        <p14:creationId xmlns:p14="http://schemas.microsoft.com/office/powerpoint/2010/main" val="128364564"/>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7647CF-1D34-45A1-83E3-89DA95173768}" type="slidenum">
              <a:rPr lang="en-US"/>
              <a:pPr>
                <a:defRPr/>
              </a:pPr>
              <a:t>‹#›</a:t>
            </a:fld>
            <a:endParaRPr lang="en-US"/>
          </a:p>
        </p:txBody>
      </p:sp>
    </p:spTree>
    <p:extLst>
      <p:ext uri="{BB962C8B-B14F-4D97-AF65-F5344CB8AC3E}">
        <p14:creationId xmlns:p14="http://schemas.microsoft.com/office/powerpoint/2010/main" val="372935422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3D08E5F-EDFD-4913-9C24-FD36EA52A269}" type="slidenum">
              <a:rPr lang="en-US"/>
              <a:pPr>
                <a:defRPr/>
              </a:pPr>
              <a:t>‹#›</a:t>
            </a:fld>
            <a:endParaRPr lang="en-US"/>
          </a:p>
        </p:txBody>
      </p:sp>
    </p:spTree>
    <p:extLst>
      <p:ext uri="{BB962C8B-B14F-4D97-AF65-F5344CB8AC3E}">
        <p14:creationId xmlns:p14="http://schemas.microsoft.com/office/powerpoint/2010/main" val="42767019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2.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2.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761E9-2DE8-49D7-99D8-FEC86707645E}" type="datetimeFigureOut">
              <a:rPr lang="en-US" smtClean="0"/>
              <a:t>4/2/2018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9E419-528E-46BC-AFA9-33C2A8DBACE9}" type="slidenum">
              <a:rPr lang="en-US" smtClean="0"/>
              <a:t>‹#›</a:t>
            </a:fld>
            <a:endParaRPr lang="en-US"/>
          </a:p>
        </p:txBody>
      </p:sp>
    </p:spTree>
    <p:extLst>
      <p:ext uri="{BB962C8B-B14F-4D97-AF65-F5344CB8AC3E}">
        <p14:creationId xmlns:p14="http://schemas.microsoft.com/office/powerpoint/2010/main" val="235140045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42"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0" y="0"/>
            <a:ext cx="2045537" cy="68580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userDrawn="1"/>
        </p:nvCxnSpPr>
        <p:spPr bwMode="auto">
          <a:xfrm>
            <a:off x="2045537" y="0"/>
            <a:ext cx="1" cy="685800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2809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42"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0" y="0"/>
            <a:ext cx="2045537" cy="68580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userDrawn="1"/>
        </p:nvCxnSpPr>
        <p:spPr bwMode="auto">
          <a:xfrm>
            <a:off x="2045537" y="0"/>
            <a:ext cx="1" cy="6858000"/>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8904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CCA3A79-E2F0-488B-90C4-03FB96D1D25B}" type="datetimeFigureOut">
              <a:rPr lang="en-US" smtClean="0">
                <a:solidFill>
                  <a:prstClr val="black">
                    <a:tint val="75000"/>
                  </a:prstClr>
                </a:solidFill>
                <a:latin typeface="Calibri"/>
              </a:rPr>
              <a:pPr fontAlgn="auto">
                <a:spcBef>
                  <a:spcPts val="0"/>
                </a:spcBef>
                <a:spcAft>
                  <a:spcPts val="0"/>
                </a:spcAft>
              </a:pPr>
              <a:t>4/2/2018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060FA07-F80E-4EFC-8BF7-357653F820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descr="water.jpg"/>
          <p:cNvPicPr>
            <a:picLocks noChangeAspect="1"/>
          </p:cNvPicPr>
          <p:nvPr userDrawn="1"/>
        </p:nvPicPr>
        <p:blipFill>
          <a:blip r:embed="rId13" cstate="print">
            <a:lum bright="70000" contrast="-70000"/>
          </a:blip>
          <a:stretch>
            <a:fillRect/>
          </a:stretch>
        </p:blipFill>
        <p:spPr>
          <a:xfrm>
            <a:off x="0" y="0"/>
            <a:ext cx="9150096" cy="6858000"/>
          </a:xfrm>
          <a:prstGeom prst="rect">
            <a:avLst/>
          </a:prstGeom>
        </p:spPr>
      </p:pic>
    </p:spTree>
    <p:extLst>
      <p:ext uri="{BB962C8B-B14F-4D97-AF65-F5344CB8AC3E}">
        <p14:creationId xmlns:p14="http://schemas.microsoft.com/office/powerpoint/2010/main" val="21932609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B92712-6AF3-4520-8EFE-90AB269EDD0A}" type="datetimeFigureOut">
              <a:rPr lang="en-US" smtClean="0">
                <a:solidFill>
                  <a:prstClr val="black">
                    <a:tint val="75000"/>
                  </a:prstClr>
                </a:solidFill>
                <a:latin typeface="Calibri"/>
              </a:rPr>
              <a:pPr fontAlgn="auto">
                <a:spcBef>
                  <a:spcPts val="0"/>
                </a:spcBef>
                <a:spcAft>
                  <a:spcPts val="0"/>
                </a:spcAft>
              </a:pPr>
              <a:t>4/2/2018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AE2726-A73E-4110-9E2F-06203AE1C45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2" descr="http://fakti.org/sites/default/files/pictures_3/molitva_4n4.jpg"/>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6626" r="5029"/>
          <a:stretch/>
        </p:blipFill>
        <p:spPr bwMode="auto">
          <a:xfrm>
            <a:off x="0" y="0"/>
            <a:ext cx="9144000" cy="68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788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444D0F5-B59B-48A0-8936-9C284641464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56382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444D0F5-B59B-48A0-8936-9C284641464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513450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444D0F5-B59B-48A0-8936-9C284641464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04224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00EE464E-040A-4569-9211-29F92D4C2F7E}" type="slidenum">
              <a:rPr lang="en-US"/>
              <a:pPr>
                <a:defRPr/>
              </a:pPr>
              <a:t>‹#›</a:t>
            </a:fld>
            <a:endParaRPr lang="en-US"/>
          </a:p>
        </p:txBody>
      </p:sp>
    </p:spTree>
    <p:extLst>
      <p:ext uri="{BB962C8B-B14F-4D97-AF65-F5344CB8AC3E}">
        <p14:creationId xmlns:p14="http://schemas.microsoft.com/office/powerpoint/2010/main" val="356674405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30454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739211"/>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The</a:t>
            </a:r>
          </a:p>
          <a:p>
            <a:r>
              <a:rPr lang="en-US" sz="4400" dirty="0">
                <a:solidFill>
                  <a:srgbClr val="FFFF99"/>
                </a:solidFill>
                <a:effectLst>
                  <a:outerShdw blurRad="38100" dist="38100" dir="2700000" algn="tl">
                    <a:srgbClr val="000000">
                      <a:alpha val="43137"/>
                    </a:srgbClr>
                  </a:outerShdw>
                </a:effectLst>
                <a:latin typeface="Complete in Him" pitchFamily="2" charset="0"/>
              </a:rPr>
              <a:t>Kingdom</a:t>
            </a:r>
          </a:p>
          <a:p>
            <a:r>
              <a:rPr lang="en-US" sz="4400" dirty="0">
                <a:solidFill>
                  <a:srgbClr val="FFFF99"/>
                </a:solidFill>
                <a:effectLst>
                  <a:outerShdw blurRad="38100" dist="38100" dir="2700000" algn="tl">
                    <a:srgbClr val="000000">
                      <a:alpha val="43137"/>
                    </a:srgbClr>
                  </a:outerShdw>
                </a:effectLst>
                <a:latin typeface="Complete in Him" pitchFamily="2" charset="0"/>
              </a:rPr>
              <a:t>Has Been</a:t>
            </a:r>
          </a:p>
          <a:p>
            <a:r>
              <a:rPr lang="en-US" sz="4000" dirty="0">
                <a:solidFill>
                  <a:srgbClr val="FFFF99"/>
                </a:solidFill>
                <a:effectLst>
                  <a:outerShdw blurRad="38100" dist="38100" dir="2700000" algn="tl">
                    <a:srgbClr val="000000">
                      <a:alpha val="43137"/>
                    </a:srgbClr>
                  </a:outerShdw>
                </a:effectLst>
                <a:latin typeface="Complete in Him" pitchFamily="2" charset="0"/>
              </a:rPr>
              <a:t>Established</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2286000" y="567511"/>
            <a:ext cx="3352800" cy="5105400"/>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3200" b="1">
                <a:solidFill>
                  <a:srgbClr val="FFFF66"/>
                </a:solidFill>
                <a:effectLst>
                  <a:outerShdw blurRad="38100" dist="38100" dir="2700000" algn="tl">
                    <a:srgbClr val="000000">
                      <a:alpha val="43137"/>
                    </a:srgbClr>
                  </a:outerShdw>
                </a:effectLst>
              </a:rPr>
              <a:t>Daniel 2:44</a:t>
            </a:r>
          </a:p>
          <a:p>
            <a:pPr algn="ctr"/>
            <a:endParaRPr lang="en-US" sz="3200" b="1">
              <a:solidFill>
                <a:srgbClr val="FFFF66"/>
              </a:solidFill>
              <a:effectLst>
                <a:outerShdw blurRad="38100" dist="38100" dir="2700000" algn="tl">
                  <a:srgbClr val="000000">
                    <a:alpha val="43137"/>
                  </a:srgbClr>
                </a:outerShdw>
              </a:effectLst>
            </a:endParaRPr>
          </a:p>
          <a:p>
            <a:pPr algn="ctr"/>
            <a:endParaRPr lang="en-US" b="1">
              <a:solidFill>
                <a:schemeClr val="bg1"/>
              </a:solidFill>
              <a:effectLst>
                <a:outerShdw blurRad="38100" dist="38100" dir="2700000" algn="tl">
                  <a:srgbClr val="000000">
                    <a:alpha val="43137"/>
                  </a:srgbClr>
                </a:outerShdw>
              </a:effectLst>
            </a:endParaRPr>
          </a:p>
          <a:p>
            <a:pPr algn="ctr">
              <a:lnSpc>
                <a:spcPct val="160000"/>
              </a:lnSpc>
            </a:pPr>
            <a:r>
              <a:rPr lang="en-US" b="1">
                <a:solidFill>
                  <a:schemeClr val="bg1"/>
                </a:solidFill>
                <a:effectLst>
                  <a:outerShdw blurRad="38100" dist="38100" dir="2700000" algn="tl">
                    <a:srgbClr val="000000">
                      <a:alpha val="43137"/>
                    </a:srgbClr>
                  </a:outerShdw>
                </a:effectLst>
              </a:rPr>
              <a:t>Gold  -  Babylonian</a:t>
            </a:r>
          </a:p>
          <a:p>
            <a:pPr algn="ctr">
              <a:lnSpc>
                <a:spcPct val="160000"/>
              </a:lnSpc>
            </a:pPr>
            <a:r>
              <a:rPr lang="en-US" b="1">
                <a:solidFill>
                  <a:schemeClr val="bg1"/>
                </a:solidFill>
                <a:effectLst>
                  <a:outerShdw blurRad="38100" dist="38100" dir="2700000" algn="tl">
                    <a:srgbClr val="000000">
                      <a:alpha val="43137"/>
                    </a:srgbClr>
                  </a:outerShdw>
                </a:effectLst>
              </a:rPr>
              <a:t>Silver – Mede/Persian</a:t>
            </a:r>
          </a:p>
          <a:p>
            <a:pPr algn="ctr">
              <a:lnSpc>
                <a:spcPct val="160000"/>
              </a:lnSpc>
            </a:pPr>
            <a:r>
              <a:rPr lang="en-US" b="1">
                <a:solidFill>
                  <a:schemeClr val="bg1"/>
                </a:solidFill>
                <a:effectLst>
                  <a:outerShdw blurRad="38100" dist="38100" dir="2700000" algn="tl">
                    <a:srgbClr val="000000">
                      <a:alpha val="43137"/>
                    </a:srgbClr>
                  </a:outerShdw>
                </a:effectLst>
              </a:rPr>
              <a:t>Brass – Grecian</a:t>
            </a:r>
          </a:p>
          <a:p>
            <a:pPr algn="ctr">
              <a:lnSpc>
                <a:spcPct val="160000"/>
              </a:lnSpc>
            </a:pPr>
            <a:r>
              <a:rPr lang="en-US" b="1">
                <a:solidFill>
                  <a:schemeClr val="bg1"/>
                </a:solidFill>
                <a:effectLst>
                  <a:outerShdw blurRad="38100" dist="38100" dir="2700000" algn="tl">
                    <a:srgbClr val="000000">
                      <a:alpha val="43137"/>
                    </a:srgbClr>
                  </a:outerShdw>
                </a:effectLst>
              </a:rPr>
              <a:t>Iron/Clay - Roman</a:t>
            </a:r>
          </a:p>
        </p:txBody>
      </p:sp>
      <p:sp>
        <p:nvSpPr>
          <p:cNvPr id="7" name="Rectangle 12"/>
          <p:cNvSpPr>
            <a:spLocks noChangeArrowheads="1"/>
          </p:cNvSpPr>
          <p:nvPr/>
        </p:nvSpPr>
        <p:spPr bwMode="auto">
          <a:xfrm>
            <a:off x="5791200" y="567511"/>
            <a:ext cx="3124200" cy="1981200"/>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b="1">
                <a:solidFill>
                  <a:srgbClr val="FFFFCC"/>
                </a:solidFill>
                <a:effectLst>
                  <a:outerShdw blurRad="38100" dist="38100" dir="2700000" algn="tl">
                    <a:srgbClr val="000000">
                      <a:alpha val="43137"/>
                    </a:srgbClr>
                  </a:outerShdw>
                </a:effectLst>
              </a:rPr>
              <a:t>Some in the time of</a:t>
            </a:r>
          </a:p>
          <a:p>
            <a:pPr algn="ctr"/>
            <a:r>
              <a:rPr lang="en-US" b="1">
                <a:solidFill>
                  <a:srgbClr val="FFFFCC"/>
                </a:solidFill>
                <a:effectLst>
                  <a:outerShdw blurRad="38100" dist="38100" dir="2700000" algn="tl">
                    <a:srgbClr val="000000">
                      <a:alpha val="43137"/>
                    </a:srgbClr>
                  </a:outerShdw>
                </a:effectLst>
              </a:rPr>
              <a:t>Christ would live to </a:t>
            </a:r>
          </a:p>
          <a:p>
            <a:pPr algn="ctr"/>
            <a:r>
              <a:rPr lang="en-US" b="1">
                <a:solidFill>
                  <a:srgbClr val="FFFFCC"/>
                </a:solidFill>
                <a:effectLst>
                  <a:outerShdw blurRad="38100" dist="38100" dir="2700000" algn="tl">
                    <a:srgbClr val="000000">
                      <a:alpha val="43137"/>
                    </a:srgbClr>
                  </a:outerShdw>
                </a:effectLst>
              </a:rPr>
              <a:t>see the kingdom</a:t>
            </a:r>
          </a:p>
          <a:p>
            <a:pPr algn="ctr"/>
            <a:endParaRPr lang="en-US" b="1">
              <a:solidFill>
                <a:srgbClr val="FFFFCC"/>
              </a:solidFill>
              <a:effectLst>
                <a:outerShdw blurRad="38100" dist="38100" dir="2700000" algn="tl">
                  <a:srgbClr val="000000">
                    <a:alpha val="43137"/>
                  </a:srgbClr>
                </a:outerShdw>
              </a:effectLst>
            </a:endParaRPr>
          </a:p>
          <a:p>
            <a:pPr algn="ctr"/>
            <a:r>
              <a:rPr lang="en-US" b="1" i="1">
                <a:solidFill>
                  <a:schemeClr val="bg1"/>
                </a:solidFill>
                <a:effectLst>
                  <a:outerShdw blurRad="38100" dist="38100" dir="2700000" algn="tl">
                    <a:srgbClr val="000000">
                      <a:alpha val="43137"/>
                    </a:srgbClr>
                  </a:outerShdw>
                </a:effectLst>
              </a:rPr>
              <a:t>Mark 9:1; Mt. 16:28</a:t>
            </a:r>
          </a:p>
        </p:txBody>
      </p:sp>
      <p:sp>
        <p:nvSpPr>
          <p:cNvPr id="8" name="Rectangle 13"/>
          <p:cNvSpPr>
            <a:spLocks noChangeArrowheads="1"/>
          </p:cNvSpPr>
          <p:nvPr/>
        </p:nvSpPr>
        <p:spPr bwMode="auto">
          <a:xfrm>
            <a:off x="5791200" y="2726132"/>
            <a:ext cx="3124200" cy="2971800"/>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2800" b="1" dirty="0">
                <a:solidFill>
                  <a:srgbClr val="FFFF00"/>
                </a:solidFill>
                <a:effectLst>
                  <a:outerShdw blurRad="38100" dist="38100" dir="2700000" algn="tl">
                    <a:srgbClr val="000000">
                      <a:alpha val="43137"/>
                    </a:srgbClr>
                  </a:outerShdw>
                </a:effectLst>
              </a:rPr>
              <a:t>Some in</a:t>
            </a:r>
          </a:p>
          <a:p>
            <a:pPr algn="ctr"/>
            <a:r>
              <a:rPr lang="en-US" sz="2800" b="1" dirty="0">
                <a:solidFill>
                  <a:srgbClr val="FFFF00"/>
                </a:solidFill>
                <a:effectLst>
                  <a:outerShdw blurRad="38100" dist="38100" dir="2700000" algn="tl">
                    <a:srgbClr val="000000">
                      <a:alpha val="43137"/>
                    </a:srgbClr>
                  </a:outerShdw>
                </a:effectLst>
              </a:rPr>
              <a:t>Paul’s Day</a:t>
            </a:r>
          </a:p>
          <a:p>
            <a:pPr algn="ctr"/>
            <a:r>
              <a:rPr lang="en-US" sz="2800" b="1" dirty="0">
                <a:solidFill>
                  <a:srgbClr val="FFFF00"/>
                </a:solidFill>
                <a:effectLst>
                  <a:outerShdw blurRad="38100" dist="38100" dir="2700000" algn="tl">
                    <a:srgbClr val="000000">
                      <a:alpha val="43137"/>
                    </a:srgbClr>
                  </a:outerShdw>
                </a:effectLst>
              </a:rPr>
              <a:t>In the kingdom</a:t>
            </a:r>
          </a:p>
          <a:p>
            <a:pPr algn="ctr"/>
            <a:endParaRPr lang="en-US" sz="2800" b="1" dirty="0">
              <a:solidFill>
                <a:srgbClr val="FFFF00"/>
              </a:solidFill>
              <a:effectLst>
                <a:outerShdw blurRad="38100" dist="38100" dir="2700000" algn="tl">
                  <a:srgbClr val="000000">
                    <a:alpha val="43137"/>
                  </a:srgbClr>
                </a:outerShdw>
              </a:effectLst>
            </a:endParaRPr>
          </a:p>
          <a:p>
            <a:pPr algn="ctr"/>
            <a:r>
              <a:rPr lang="en-US" sz="2800" i="1" dirty="0">
                <a:solidFill>
                  <a:srgbClr val="FFFFCC"/>
                </a:solidFill>
                <a:effectLst>
                  <a:outerShdw blurRad="38100" dist="38100" dir="2700000" algn="tl">
                    <a:srgbClr val="000000">
                      <a:alpha val="43137"/>
                    </a:srgbClr>
                  </a:outerShdw>
                </a:effectLst>
              </a:rPr>
              <a:t>Col. 1:13</a:t>
            </a:r>
          </a:p>
        </p:txBody>
      </p:sp>
    </p:spTree>
    <p:extLst>
      <p:ext uri="{BB962C8B-B14F-4D97-AF65-F5344CB8AC3E}">
        <p14:creationId xmlns:p14="http://schemas.microsoft.com/office/powerpoint/2010/main" val="7118909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strVal val="#ppt_w*0.05"/>
                                          </p:val>
                                        </p:tav>
                                        <p:tav tm="100000">
                                          <p:val>
                                            <p:strVal val="#ppt_w"/>
                                          </p:val>
                                        </p:tav>
                                      </p:tavLst>
                                    </p:anim>
                                    <p:anim calcmode="lin" valueType="num">
                                      <p:cBhvr>
                                        <p:cTn id="8" dur="1500" fill="hold"/>
                                        <p:tgtEl>
                                          <p:spTgt spid="6"/>
                                        </p:tgtEl>
                                        <p:attrNameLst>
                                          <p:attrName>ppt_h</p:attrName>
                                        </p:attrNameLst>
                                      </p:cBhvr>
                                      <p:tavLst>
                                        <p:tav tm="0">
                                          <p:val>
                                            <p:strVal val="#ppt_h"/>
                                          </p:val>
                                        </p:tav>
                                        <p:tav tm="100000">
                                          <p:val>
                                            <p:strVal val="#ppt_h"/>
                                          </p:val>
                                        </p:tav>
                                      </p:tavLst>
                                    </p:anim>
                                    <p:anim calcmode="lin" valueType="num">
                                      <p:cBhvr>
                                        <p:cTn id="9" dur="1500" fill="hold"/>
                                        <p:tgtEl>
                                          <p:spTgt spid="6"/>
                                        </p:tgtEl>
                                        <p:attrNameLst>
                                          <p:attrName>ppt_x</p:attrName>
                                        </p:attrNameLst>
                                      </p:cBhvr>
                                      <p:tavLst>
                                        <p:tav tm="0">
                                          <p:val>
                                            <p:strVal val="#ppt_x-.2"/>
                                          </p:val>
                                        </p:tav>
                                        <p:tav tm="100000">
                                          <p:val>
                                            <p:strVal val="#ppt_x"/>
                                          </p:val>
                                        </p:tav>
                                      </p:tavLst>
                                    </p:anim>
                                    <p:anim calcmode="lin" valueType="num">
                                      <p:cBhvr>
                                        <p:cTn id="10" dur="1500" fill="hold"/>
                                        <p:tgtEl>
                                          <p:spTgt spid="6"/>
                                        </p:tgtEl>
                                        <p:attrNameLst>
                                          <p:attrName>ppt_y</p:attrName>
                                        </p:attrNameLst>
                                      </p:cBhvr>
                                      <p:tavLst>
                                        <p:tav tm="0">
                                          <p:val>
                                            <p:strVal val="#ppt_y"/>
                                          </p:val>
                                        </p:tav>
                                        <p:tav tm="100000">
                                          <p:val>
                                            <p:strVal val="#ppt_y"/>
                                          </p:val>
                                        </p:tav>
                                      </p:tavLst>
                                    </p:anim>
                                    <p:animEffect transition="in" filter="fade">
                                      <p:cBhvr>
                                        <p:cTn id="11" dur="1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500" fill="hold"/>
                                        <p:tgtEl>
                                          <p:spTgt spid="7"/>
                                        </p:tgtEl>
                                        <p:attrNameLst>
                                          <p:attrName>ppt_w</p:attrName>
                                        </p:attrNameLst>
                                      </p:cBhvr>
                                      <p:tavLst>
                                        <p:tav tm="0">
                                          <p:val>
                                            <p:strVal val="#ppt_w*0.05"/>
                                          </p:val>
                                        </p:tav>
                                        <p:tav tm="100000">
                                          <p:val>
                                            <p:strVal val="#ppt_w"/>
                                          </p:val>
                                        </p:tav>
                                      </p:tavLst>
                                    </p:anim>
                                    <p:anim calcmode="lin" valueType="num">
                                      <p:cBhvr>
                                        <p:cTn id="17" dur="1500" fill="hold"/>
                                        <p:tgtEl>
                                          <p:spTgt spid="7"/>
                                        </p:tgtEl>
                                        <p:attrNameLst>
                                          <p:attrName>ppt_h</p:attrName>
                                        </p:attrNameLst>
                                      </p:cBhvr>
                                      <p:tavLst>
                                        <p:tav tm="0">
                                          <p:val>
                                            <p:strVal val="#ppt_h"/>
                                          </p:val>
                                        </p:tav>
                                        <p:tav tm="100000">
                                          <p:val>
                                            <p:strVal val="#ppt_h"/>
                                          </p:val>
                                        </p:tav>
                                      </p:tavLst>
                                    </p:anim>
                                    <p:anim calcmode="lin" valueType="num">
                                      <p:cBhvr>
                                        <p:cTn id="18" dur="1500" fill="hold"/>
                                        <p:tgtEl>
                                          <p:spTgt spid="7"/>
                                        </p:tgtEl>
                                        <p:attrNameLst>
                                          <p:attrName>ppt_x</p:attrName>
                                        </p:attrNameLst>
                                      </p:cBhvr>
                                      <p:tavLst>
                                        <p:tav tm="0">
                                          <p:val>
                                            <p:strVal val="#ppt_x-.2"/>
                                          </p:val>
                                        </p:tav>
                                        <p:tav tm="100000">
                                          <p:val>
                                            <p:strVal val="#ppt_x"/>
                                          </p:val>
                                        </p:tav>
                                      </p:tavLst>
                                    </p:anim>
                                    <p:anim calcmode="lin" valueType="num">
                                      <p:cBhvr>
                                        <p:cTn id="19" dur="1500" fill="hold"/>
                                        <p:tgtEl>
                                          <p:spTgt spid="7"/>
                                        </p:tgtEl>
                                        <p:attrNameLst>
                                          <p:attrName>ppt_y</p:attrName>
                                        </p:attrNameLst>
                                      </p:cBhvr>
                                      <p:tavLst>
                                        <p:tav tm="0">
                                          <p:val>
                                            <p:strVal val="#ppt_y"/>
                                          </p:val>
                                        </p:tav>
                                        <p:tav tm="100000">
                                          <p:val>
                                            <p:strVal val="#ppt_y"/>
                                          </p:val>
                                        </p:tav>
                                      </p:tavLst>
                                    </p:anim>
                                    <p:animEffect transition="in" filter="fade">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500" fill="hold"/>
                                        <p:tgtEl>
                                          <p:spTgt spid="8"/>
                                        </p:tgtEl>
                                        <p:attrNameLst>
                                          <p:attrName>ppt_w</p:attrName>
                                        </p:attrNameLst>
                                      </p:cBhvr>
                                      <p:tavLst>
                                        <p:tav tm="0">
                                          <p:val>
                                            <p:strVal val="#ppt_w*0.05"/>
                                          </p:val>
                                        </p:tav>
                                        <p:tav tm="100000">
                                          <p:val>
                                            <p:strVal val="#ppt_w"/>
                                          </p:val>
                                        </p:tav>
                                      </p:tavLst>
                                    </p:anim>
                                    <p:anim calcmode="lin" valueType="num">
                                      <p:cBhvr>
                                        <p:cTn id="26" dur="1500" fill="hold"/>
                                        <p:tgtEl>
                                          <p:spTgt spid="8"/>
                                        </p:tgtEl>
                                        <p:attrNameLst>
                                          <p:attrName>ppt_h</p:attrName>
                                        </p:attrNameLst>
                                      </p:cBhvr>
                                      <p:tavLst>
                                        <p:tav tm="0">
                                          <p:val>
                                            <p:strVal val="#ppt_h"/>
                                          </p:val>
                                        </p:tav>
                                        <p:tav tm="100000">
                                          <p:val>
                                            <p:strVal val="#ppt_h"/>
                                          </p:val>
                                        </p:tav>
                                      </p:tavLst>
                                    </p:anim>
                                    <p:anim calcmode="lin" valueType="num">
                                      <p:cBhvr>
                                        <p:cTn id="27" dur="1500" fill="hold"/>
                                        <p:tgtEl>
                                          <p:spTgt spid="8"/>
                                        </p:tgtEl>
                                        <p:attrNameLst>
                                          <p:attrName>ppt_x</p:attrName>
                                        </p:attrNameLst>
                                      </p:cBhvr>
                                      <p:tavLst>
                                        <p:tav tm="0">
                                          <p:val>
                                            <p:strVal val="#ppt_x-.2"/>
                                          </p:val>
                                        </p:tav>
                                        <p:tav tm="100000">
                                          <p:val>
                                            <p:strVal val="#ppt_x"/>
                                          </p:val>
                                        </p:tav>
                                      </p:tavLst>
                                    </p:anim>
                                    <p:anim calcmode="lin" valueType="num">
                                      <p:cBhvr>
                                        <p:cTn id="28" dur="1500" fill="hold"/>
                                        <p:tgtEl>
                                          <p:spTgt spid="8"/>
                                        </p:tgtEl>
                                        <p:attrNameLst>
                                          <p:attrName>ppt_y</p:attrName>
                                        </p:attrNameLst>
                                      </p:cBhvr>
                                      <p:tavLst>
                                        <p:tav tm="0">
                                          <p:val>
                                            <p:strVal val="#ppt_y"/>
                                          </p:val>
                                        </p:tav>
                                        <p:tav tm="100000">
                                          <p:val>
                                            <p:strVal val="#ppt_y"/>
                                          </p:val>
                                        </p:tav>
                                      </p:tavLst>
                                    </p:anim>
                                    <p:animEffect transition="in" filter="fade">
                                      <p:cBhvr>
                                        <p:cTn id="29"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3429000" y="762000"/>
            <a:ext cx="2209800" cy="5562600"/>
          </a:xfrm>
          <a:prstGeom prst="rect">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r>
              <a:rPr lang="en-US" sz="2800" b="1">
                <a:solidFill>
                  <a:srgbClr val="FFFFCC"/>
                </a:solidFill>
              </a:rPr>
              <a:t>Head</a:t>
            </a:r>
          </a:p>
          <a:p>
            <a:endParaRPr lang="en-US" sz="2800" b="1">
              <a:solidFill>
                <a:srgbClr val="FFFFCC"/>
              </a:solidFill>
            </a:endParaRPr>
          </a:p>
          <a:p>
            <a:r>
              <a:rPr lang="en-US" sz="2800" b="1">
                <a:solidFill>
                  <a:srgbClr val="FFFFCC"/>
                </a:solidFill>
              </a:rPr>
              <a:t>Subjects</a:t>
            </a:r>
          </a:p>
          <a:p>
            <a:endParaRPr lang="en-US" sz="2800" b="1">
              <a:solidFill>
                <a:srgbClr val="FFFFCC"/>
              </a:solidFill>
            </a:endParaRPr>
          </a:p>
          <a:p>
            <a:r>
              <a:rPr lang="en-US" sz="2800" b="1">
                <a:solidFill>
                  <a:srgbClr val="FFFFCC"/>
                </a:solidFill>
              </a:rPr>
              <a:t>Territory</a:t>
            </a:r>
          </a:p>
          <a:p>
            <a:endParaRPr lang="en-US" sz="2800" b="1">
              <a:solidFill>
                <a:srgbClr val="FFFFCC"/>
              </a:solidFill>
            </a:endParaRPr>
          </a:p>
          <a:p>
            <a:r>
              <a:rPr lang="en-US" sz="2800" b="1">
                <a:solidFill>
                  <a:srgbClr val="FFFFCC"/>
                </a:solidFill>
              </a:rPr>
              <a:t>Terms of</a:t>
            </a:r>
          </a:p>
          <a:p>
            <a:r>
              <a:rPr lang="en-US" sz="2800" b="1">
                <a:solidFill>
                  <a:srgbClr val="FFFFCC"/>
                </a:solidFill>
              </a:rPr>
              <a:t>Entrance</a:t>
            </a:r>
          </a:p>
          <a:p>
            <a:endParaRPr lang="en-US" sz="2800" b="1">
              <a:solidFill>
                <a:srgbClr val="FFFFCC"/>
              </a:solidFill>
            </a:endParaRPr>
          </a:p>
          <a:p>
            <a:r>
              <a:rPr lang="en-US" sz="2800" b="1">
                <a:solidFill>
                  <a:srgbClr val="FFFFCC"/>
                </a:solidFill>
              </a:rPr>
              <a:t>Law</a:t>
            </a:r>
          </a:p>
          <a:p>
            <a:endParaRPr lang="en-US" sz="2800" b="1">
              <a:solidFill>
                <a:srgbClr val="FFFFCC"/>
              </a:solidFill>
            </a:endParaRPr>
          </a:p>
          <a:p>
            <a:r>
              <a:rPr lang="en-US" sz="2800" b="1">
                <a:solidFill>
                  <a:srgbClr val="FFFFCC"/>
                </a:solidFill>
              </a:rPr>
              <a:t>Memorial</a:t>
            </a:r>
          </a:p>
        </p:txBody>
      </p:sp>
      <p:sp>
        <p:nvSpPr>
          <p:cNvPr id="81925" name="Text Box 5"/>
          <p:cNvSpPr txBox="1">
            <a:spLocks noChangeArrowheads="1"/>
          </p:cNvSpPr>
          <p:nvPr/>
        </p:nvSpPr>
        <p:spPr bwMode="auto">
          <a:xfrm>
            <a:off x="762000" y="1041400"/>
            <a:ext cx="22098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b="1">
                <a:solidFill>
                  <a:srgbClr val="000000"/>
                </a:solidFill>
              </a:rPr>
              <a:t>Col. 1:18</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Rom. 1:5</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Rom. 1:5</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1 Cor. 12:13</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Rom. 1:15</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1 Cor. 11:23ff</a:t>
            </a:r>
          </a:p>
        </p:txBody>
      </p:sp>
      <p:sp>
        <p:nvSpPr>
          <p:cNvPr id="81926" name="Text Box 6"/>
          <p:cNvSpPr txBox="1">
            <a:spLocks noChangeArrowheads="1"/>
          </p:cNvSpPr>
          <p:nvPr/>
        </p:nvSpPr>
        <p:spPr bwMode="auto">
          <a:xfrm>
            <a:off x="6096000" y="990600"/>
            <a:ext cx="22098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b="1">
                <a:solidFill>
                  <a:srgbClr val="000000"/>
                </a:solidFill>
              </a:rPr>
              <a:t>Col. 1:13</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Acts 2:39</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Acts 2:39</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Jno. 3:3, 5</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Matt. 4:23</a:t>
            </a:r>
          </a:p>
          <a:p>
            <a:pPr>
              <a:lnSpc>
                <a:spcPct val="80000"/>
              </a:lnSpc>
              <a:spcBef>
                <a:spcPct val="50000"/>
              </a:spcBef>
            </a:pPr>
            <a:endParaRPr lang="en-US" b="1">
              <a:solidFill>
                <a:srgbClr val="000000"/>
              </a:solidFill>
            </a:endParaRPr>
          </a:p>
          <a:p>
            <a:pPr>
              <a:lnSpc>
                <a:spcPct val="80000"/>
              </a:lnSpc>
              <a:spcBef>
                <a:spcPct val="50000"/>
              </a:spcBef>
            </a:pPr>
            <a:r>
              <a:rPr lang="en-US" b="1">
                <a:solidFill>
                  <a:srgbClr val="000000"/>
                </a:solidFill>
              </a:rPr>
              <a:t>Lk. 22:29-30</a:t>
            </a:r>
          </a:p>
        </p:txBody>
      </p:sp>
      <p:sp>
        <p:nvSpPr>
          <p:cNvPr id="81927" name="Rectangle 7"/>
          <p:cNvSpPr>
            <a:spLocks noChangeArrowheads="1"/>
          </p:cNvSpPr>
          <p:nvPr/>
        </p:nvSpPr>
        <p:spPr bwMode="auto">
          <a:xfrm>
            <a:off x="-381000" y="0"/>
            <a:ext cx="3124200" cy="685800"/>
          </a:xfrm>
          <a:prstGeom prst="rect">
            <a:avLst/>
          </a:prstGeom>
          <a:solidFill>
            <a:schemeClr val="bg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pPr algn="r"/>
            <a:r>
              <a:rPr lang="en-US" sz="3200" b="1">
                <a:solidFill>
                  <a:srgbClr val="000000"/>
                </a:solidFill>
              </a:rPr>
              <a:t>Church</a:t>
            </a:r>
          </a:p>
        </p:txBody>
      </p:sp>
      <p:sp>
        <p:nvSpPr>
          <p:cNvPr id="81928" name="Rectangle 8"/>
          <p:cNvSpPr>
            <a:spLocks noChangeArrowheads="1"/>
          </p:cNvSpPr>
          <p:nvPr/>
        </p:nvSpPr>
        <p:spPr bwMode="auto">
          <a:xfrm>
            <a:off x="6400800" y="0"/>
            <a:ext cx="3124200" cy="685800"/>
          </a:xfrm>
          <a:prstGeom prst="rect">
            <a:avLst/>
          </a:prstGeom>
          <a:solidFill>
            <a:schemeClr val="bg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pPr algn="l"/>
            <a:r>
              <a:rPr lang="en-US" sz="3200" b="1">
                <a:solidFill>
                  <a:srgbClr val="000000"/>
                </a:solidFill>
              </a:rPr>
              <a:t>Kingdom</a:t>
            </a:r>
          </a:p>
        </p:txBody>
      </p:sp>
    </p:spTree>
    <p:extLst>
      <p:ext uri="{BB962C8B-B14F-4D97-AF65-F5344CB8AC3E}">
        <p14:creationId xmlns:p14="http://schemas.microsoft.com/office/powerpoint/2010/main" val="3611480333"/>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286000" y="4191000"/>
            <a:ext cx="1371600" cy="457200"/>
          </a:xfrm>
          <a:prstGeom prst="rect">
            <a:avLst/>
          </a:prstGeom>
          <a:solidFill>
            <a:srgbClr val="FFFF0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Rectangle 2"/>
          <p:cNvSpPr/>
          <p:nvPr/>
        </p:nvSpPr>
        <p:spPr bwMode="auto">
          <a:xfrm>
            <a:off x="6172200" y="3810000"/>
            <a:ext cx="1676400" cy="457200"/>
          </a:xfrm>
          <a:prstGeom prst="rect">
            <a:avLst/>
          </a:prstGeom>
          <a:solidFill>
            <a:srgbClr val="FFFF0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Rectangle 1"/>
          <p:cNvSpPr/>
          <p:nvPr/>
        </p:nvSpPr>
        <p:spPr bwMode="auto">
          <a:xfrm>
            <a:off x="6324600" y="2057400"/>
            <a:ext cx="1752600" cy="457200"/>
          </a:xfrm>
          <a:prstGeom prst="rect">
            <a:avLst/>
          </a:prstGeom>
          <a:solidFill>
            <a:srgbClr val="FFFF00"/>
          </a:solidFill>
          <a:ln>
            <a:solidFill>
              <a:srgbClr val="00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TextBox 3"/>
          <p:cNvSpPr txBox="1"/>
          <p:nvPr/>
        </p:nvSpPr>
        <p:spPr>
          <a:xfrm>
            <a:off x="76200" y="381000"/>
            <a:ext cx="1981200" cy="2739211"/>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The</a:t>
            </a:r>
          </a:p>
          <a:p>
            <a:r>
              <a:rPr lang="en-US" sz="4400" dirty="0">
                <a:solidFill>
                  <a:srgbClr val="FFFF99"/>
                </a:solidFill>
                <a:effectLst>
                  <a:outerShdw blurRad="38100" dist="38100" dir="2700000" algn="tl">
                    <a:srgbClr val="000000">
                      <a:alpha val="43137"/>
                    </a:srgbClr>
                  </a:outerShdw>
                </a:effectLst>
                <a:latin typeface="Complete in Him" pitchFamily="2" charset="0"/>
              </a:rPr>
              <a:t>Kingdom</a:t>
            </a:r>
          </a:p>
          <a:p>
            <a:r>
              <a:rPr lang="en-US" sz="4400" dirty="0">
                <a:solidFill>
                  <a:srgbClr val="FFFF99"/>
                </a:solidFill>
                <a:effectLst>
                  <a:outerShdw blurRad="38100" dist="38100" dir="2700000" algn="tl">
                    <a:srgbClr val="000000">
                      <a:alpha val="43137"/>
                    </a:srgbClr>
                  </a:outerShdw>
                </a:effectLst>
                <a:latin typeface="Complete in Him" pitchFamily="2" charset="0"/>
              </a:rPr>
              <a:t>Has Been</a:t>
            </a:r>
          </a:p>
          <a:p>
            <a:r>
              <a:rPr lang="en-US" sz="4000" dirty="0">
                <a:solidFill>
                  <a:srgbClr val="FFFF99"/>
                </a:solidFill>
                <a:effectLst>
                  <a:outerShdw blurRad="38100" dist="38100" dir="2700000" algn="tl">
                    <a:srgbClr val="000000">
                      <a:alpha val="43137"/>
                    </a:srgbClr>
                  </a:outerShdw>
                </a:effectLst>
                <a:latin typeface="Complete in Him" pitchFamily="2" charset="0"/>
              </a:rPr>
              <a:t>Established</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2286000" y="609600"/>
            <a:ext cx="66294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u="sng" dirty="0">
                <a:solidFill>
                  <a:srgbClr val="3333CC"/>
                </a:solidFill>
                <a:latin typeface="Times New Roman" pitchFamily="18" charset="0"/>
              </a:rPr>
              <a:t>Matt 16:18-19</a:t>
            </a:r>
          </a:p>
          <a:p>
            <a:endParaRPr lang="en-US" sz="3200" u="sng" dirty="0">
              <a:latin typeface="Times New Roman" pitchFamily="18" charset="0"/>
            </a:endParaRPr>
          </a:p>
          <a:p>
            <a:pPr algn="l"/>
            <a:r>
              <a:rPr lang="en-US" sz="2800" dirty="0">
                <a:solidFill>
                  <a:srgbClr val="000000"/>
                </a:solidFill>
                <a:latin typeface="Times New Roman" pitchFamily="18" charset="0"/>
              </a:rPr>
              <a:t>18 And I also say to you that you are Peter, and on this rock I will build My church, and the gates of Hades shall not prevail against it. </a:t>
            </a:r>
          </a:p>
          <a:p>
            <a:pPr algn="l"/>
            <a:endParaRPr lang="en-US" sz="2800" dirty="0">
              <a:solidFill>
                <a:srgbClr val="000000"/>
              </a:solidFill>
              <a:latin typeface="Times New Roman" pitchFamily="18" charset="0"/>
            </a:endParaRPr>
          </a:p>
          <a:p>
            <a:pPr algn="l"/>
            <a:r>
              <a:rPr lang="en-US" sz="2800" dirty="0">
                <a:solidFill>
                  <a:srgbClr val="000000"/>
                </a:solidFill>
                <a:latin typeface="Times New Roman" pitchFamily="18" charset="0"/>
              </a:rPr>
              <a:t>19 And I will give you the keys of the kingdom of heaven, and whatever you bind on earth will be bound in heaven, and whatever you loose on earth will be loosed in heaven."  </a:t>
            </a:r>
          </a:p>
        </p:txBody>
      </p:sp>
      <p:pic>
        <p:nvPicPr>
          <p:cNvPr id="11" name="Picture 10" descr="j02404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9475" y="-35167"/>
            <a:ext cx="1844675"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48717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2308324"/>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Tree>
    <p:extLst>
      <p:ext uri="{BB962C8B-B14F-4D97-AF65-F5344CB8AC3E}">
        <p14:creationId xmlns:p14="http://schemas.microsoft.com/office/powerpoint/2010/main" val="345171899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2057400" cy="2800767"/>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Christ Is On David’s</a:t>
            </a:r>
          </a:p>
          <a:p>
            <a:r>
              <a:rPr lang="en-US" sz="4400" dirty="0">
                <a:solidFill>
                  <a:srgbClr val="FFFF99"/>
                </a:solidFill>
                <a:effectLst>
                  <a:outerShdw blurRad="38100" dist="38100" dir="2700000" algn="tl">
                    <a:srgbClr val="000000">
                      <a:alpha val="43137"/>
                    </a:srgbClr>
                  </a:outerShdw>
                </a:effectLst>
                <a:latin typeface="Complete in Him" pitchFamily="2" charset="0"/>
              </a:rPr>
              <a:t>Throne</a:t>
            </a:r>
          </a:p>
          <a:p>
            <a:r>
              <a:rPr lang="en-US" sz="4400" dirty="0">
                <a:solidFill>
                  <a:srgbClr val="FFFF99"/>
                </a:solidFill>
                <a:effectLst>
                  <a:outerShdw blurRad="38100" dist="38100" dir="2700000" algn="tl">
                    <a:srgbClr val="000000">
                      <a:alpha val="43137"/>
                    </a:srgbClr>
                  </a:outerShdw>
                </a:effectLst>
                <a:latin typeface="Complete in Him" pitchFamily="2" charset="0"/>
              </a:rPr>
              <a:t>In Heaven</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6"/>
          <p:cNvSpPr txBox="1">
            <a:spLocks noChangeArrowheads="1"/>
          </p:cNvSpPr>
          <p:nvPr/>
        </p:nvSpPr>
        <p:spPr bwMode="auto">
          <a:xfrm>
            <a:off x="2438400" y="157342"/>
            <a:ext cx="64770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u="sng" dirty="0">
                <a:solidFill>
                  <a:srgbClr val="000000"/>
                </a:solidFill>
                <a:latin typeface="Times New Roman" pitchFamily="18" charset="0"/>
              </a:rPr>
              <a:t>In Heaven</a:t>
            </a:r>
          </a:p>
          <a:p>
            <a:pPr algn="l"/>
            <a:endParaRPr lang="en-US" sz="1200" b="1" dirty="0">
              <a:latin typeface="Times New Roman" pitchFamily="18" charset="0"/>
            </a:endParaRPr>
          </a:p>
          <a:p>
            <a:pPr algn="l"/>
            <a:r>
              <a:rPr lang="en-US" b="1" dirty="0">
                <a:solidFill>
                  <a:srgbClr val="3333CC"/>
                </a:solidFill>
                <a:latin typeface="Times New Roman" pitchFamily="18" charset="0"/>
              </a:rPr>
              <a:t>Dan. 7:13-14</a:t>
            </a:r>
            <a:r>
              <a:rPr lang="en-US" dirty="0">
                <a:latin typeface="Times New Roman" pitchFamily="18" charset="0"/>
              </a:rPr>
              <a:t> </a:t>
            </a:r>
            <a:r>
              <a:rPr lang="en-US" dirty="0">
                <a:solidFill>
                  <a:srgbClr val="000000"/>
                </a:solidFill>
                <a:latin typeface="Times New Roman" pitchFamily="18" charset="0"/>
              </a:rPr>
              <a:t>– receive kingdom when ascends to Ancient of Days</a:t>
            </a:r>
          </a:p>
          <a:p>
            <a:pPr algn="l"/>
            <a:endParaRPr lang="en-US" sz="1200" dirty="0">
              <a:latin typeface="Times New Roman" pitchFamily="18" charset="0"/>
            </a:endParaRPr>
          </a:p>
          <a:p>
            <a:pPr algn="l"/>
            <a:r>
              <a:rPr lang="en-US" b="1" dirty="0" err="1">
                <a:solidFill>
                  <a:srgbClr val="3333CC"/>
                </a:solidFill>
                <a:latin typeface="Times New Roman" pitchFamily="18" charset="0"/>
              </a:rPr>
              <a:t>Zech</a:t>
            </a:r>
            <a:r>
              <a:rPr lang="en-US" b="1" dirty="0">
                <a:solidFill>
                  <a:srgbClr val="3333CC"/>
                </a:solidFill>
                <a:latin typeface="Times New Roman" pitchFamily="18" charset="0"/>
              </a:rPr>
              <a:t> 6:12-13</a:t>
            </a:r>
            <a:r>
              <a:rPr lang="en-US" dirty="0">
                <a:latin typeface="Times New Roman" pitchFamily="18" charset="0"/>
              </a:rPr>
              <a:t> </a:t>
            </a:r>
            <a:r>
              <a:rPr lang="en-US" dirty="0">
                <a:solidFill>
                  <a:srgbClr val="000000"/>
                </a:solidFill>
                <a:latin typeface="Times New Roman" pitchFamily="18" charset="0"/>
              </a:rPr>
              <a:t>– </a:t>
            </a:r>
            <a:r>
              <a:rPr lang="en-US" i="1" dirty="0">
                <a:solidFill>
                  <a:srgbClr val="000000"/>
                </a:solidFill>
                <a:latin typeface="Times New Roman" pitchFamily="18" charset="0"/>
              </a:rPr>
              <a:t>King &amp; Priest </a:t>
            </a:r>
            <a:r>
              <a:rPr lang="en-US" dirty="0">
                <a:solidFill>
                  <a:srgbClr val="000000"/>
                </a:solidFill>
                <a:latin typeface="Times New Roman" pitchFamily="18" charset="0"/>
              </a:rPr>
              <a:t>on throne</a:t>
            </a:r>
          </a:p>
          <a:p>
            <a:pPr algn="l"/>
            <a:r>
              <a:rPr lang="en-US" dirty="0">
                <a:solidFill>
                  <a:srgbClr val="000000"/>
                </a:solidFill>
                <a:latin typeface="Times New Roman" pitchFamily="18" charset="0"/>
              </a:rPr>
              <a:t>(If on earth – couldn’t be priest- Heb. 8:4)</a:t>
            </a:r>
          </a:p>
          <a:p>
            <a:pPr algn="l"/>
            <a:endParaRPr lang="en-US" sz="1200" dirty="0">
              <a:latin typeface="Times New Roman" pitchFamily="18" charset="0"/>
            </a:endParaRPr>
          </a:p>
          <a:p>
            <a:pPr algn="l"/>
            <a:r>
              <a:rPr lang="en-US" b="1" dirty="0">
                <a:solidFill>
                  <a:srgbClr val="3333CC"/>
                </a:solidFill>
                <a:latin typeface="Times New Roman" pitchFamily="18" charset="0"/>
              </a:rPr>
              <a:t>Psa. 89:35-37</a:t>
            </a:r>
            <a:r>
              <a:rPr lang="en-US" dirty="0">
                <a:latin typeface="Times New Roman" pitchFamily="18" charset="0"/>
              </a:rPr>
              <a:t> </a:t>
            </a:r>
            <a:r>
              <a:rPr lang="en-US" dirty="0">
                <a:solidFill>
                  <a:srgbClr val="000000"/>
                </a:solidFill>
                <a:latin typeface="Times New Roman" pitchFamily="18" charset="0"/>
              </a:rPr>
              <a:t>– Throne in heaven</a:t>
            </a:r>
          </a:p>
        </p:txBody>
      </p:sp>
      <p:sp>
        <p:nvSpPr>
          <p:cNvPr id="9" name="Text Box 17"/>
          <p:cNvSpPr txBox="1">
            <a:spLocks noChangeArrowheads="1"/>
          </p:cNvSpPr>
          <p:nvPr/>
        </p:nvSpPr>
        <p:spPr bwMode="auto">
          <a:xfrm>
            <a:off x="2324100" y="3810000"/>
            <a:ext cx="6705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u="sng" dirty="0">
                <a:solidFill>
                  <a:srgbClr val="000000"/>
                </a:solidFill>
                <a:latin typeface="Times New Roman" pitchFamily="18" charset="0"/>
              </a:rPr>
              <a:t>On Throne Now</a:t>
            </a:r>
          </a:p>
          <a:p>
            <a:pPr algn="l"/>
            <a:endParaRPr lang="en-US" sz="1200" b="1" dirty="0">
              <a:latin typeface="Times New Roman" pitchFamily="18" charset="0"/>
            </a:endParaRPr>
          </a:p>
          <a:p>
            <a:pPr algn="l"/>
            <a:r>
              <a:rPr lang="en-US" b="1" dirty="0" err="1">
                <a:solidFill>
                  <a:srgbClr val="3333CC"/>
                </a:solidFill>
                <a:latin typeface="Times New Roman" pitchFamily="18" charset="0"/>
              </a:rPr>
              <a:t>Zech</a:t>
            </a:r>
            <a:r>
              <a:rPr lang="en-US" b="1" dirty="0">
                <a:solidFill>
                  <a:srgbClr val="3333CC"/>
                </a:solidFill>
                <a:latin typeface="Times New Roman" pitchFamily="18" charset="0"/>
              </a:rPr>
              <a:t> 6:12-13</a:t>
            </a:r>
            <a:r>
              <a:rPr lang="en-US" dirty="0">
                <a:latin typeface="Times New Roman" pitchFamily="18" charset="0"/>
              </a:rPr>
              <a:t> </a:t>
            </a:r>
            <a:r>
              <a:rPr lang="en-US" dirty="0">
                <a:solidFill>
                  <a:srgbClr val="000000"/>
                </a:solidFill>
                <a:latin typeface="Times New Roman" pitchFamily="18" charset="0"/>
              </a:rPr>
              <a:t>– </a:t>
            </a:r>
            <a:r>
              <a:rPr lang="en-US" i="1" dirty="0">
                <a:solidFill>
                  <a:srgbClr val="000000"/>
                </a:solidFill>
                <a:latin typeface="Times New Roman" pitchFamily="18" charset="0"/>
              </a:rPr>
              <a:t>King &amp; Priest </a:t>
            </a:r>
            <a:r>
              <a:rPr lang="en-US" dirty="0">
                <a:solidFill>
                  <a:srgbClr val="000000"/>
                </a:solidFill>
                <a:latin typeface="Times New Roman" pitchFamily="18" charset="0"/>
              </a:rPr>
              <a:t>on throne</a:t>
            </a:r>
          </a:p>
          <a:p>
            <a:pPr algn="l"/>
            <a:r>
              <a:rPr lang="en-US" dirty="0">
                <a:solidFill>
                  <a:srgbClr val="000000"/>
                </a:solidFill>
                <a:latin typeface="Times New Roman" pitchFamily="18" charset="0"/>
              </a:rPr>
              <a:t>(Priest now – Heb. 4:14-15; 8:1-4)</a:t>
            </a:r>
          </a:p>
          <a:p>
            <a:pPr algn="l"/>
            <a:endParaRPr lang="en-US" sz="1200" dirty="0">
              <a:latin typeface="Times New Roman" pitchFamily="18" charset="0"/>
            </a:endParaRPr>
          </a:p>
          <a:p>
            <a:pPr algn="l"/>
            <a:r>
              <a:rPr lang="en-US" b="1" dirty="0">
                <a:solidFill>
                  <a:srgbClr val="3333CC"/>
                </a:solidFill>
                <a:latin typeface="Times New Roman" pitchFamily="18" charset="0"/>
              </a:rPr>
              <a:t>Acts 2:30-36</a:t>
            </a:r>
            <a:r>
              <a:rPr lang="en-US" dirty="0">
                <a:latin typeface="Times New Roman" pitchFamily="18" charset="0"/>
              </a:rPr>
              <a:t> </a:t>
            </a:r>
            <a:r>
              <a:rPr lang="en-US" dirty="0">
                <a:solidFill>
                  <a:srgbClr val="000000"/>
                </a:solidFill>
                <a:latin typeface="Times New Roman" pitchFamily="18" charset="0"/>
              </a:rPr>
              <a:t>– now at right hand of God</a:t>
            </a:r>
          </a:p>
        </p:txBody>
      </p:sp>
      <p:sp>
        <p:nvSpPr>
          <p:cNvPr id="10" name="Line 18"/>
          <p:cNvSpPr>
            <a:spLocks noChangeShapeType="1"/>
          </p:cNvSpPr>
          <p:nvPr/>
        </p:nvSpPr>
        <p:spPr bwMode="auto">
          <a:xfrm>
            <a:off x="2819400" y="3581400"/>
            <a:ext cx="5334000" cy="0"/>
          </a:xfrm>
          <a:prstGeom prst="line">
            <a:avLst/>
          </a:prstGeom>
          <a:noFill/>
          <a:ln w="28575">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118909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3046988"/>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Second Coming Ends Christ’s Reign</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3" name="TextBox 2">
            <a:extLst>
              <a:ext uri="{FF2B5EF4-FFF2-40B4-BE49-F238E27FC236}">
                <a16:creationId xmlns:a16="http://schemas.microsoft.com/office/drawing/2014/main" id="{94E05658-B177-4258-B7E2-C21C640011F8}"/>
              </a:ext>
            </a:extLst>
          </p:cNvPr>
          <p:cNvSpPr txBox="1"/>
          <p:nvPr/>
        </p:nvSpPr>
        <p:spPr>
          <a:xfrm>
            <a:off x="1219200" y="4932061"/>
            <a:ext cx="6096000" cy="523220"/>
          </a:xfrm>
          <a:prstGeom prst="rect">
            <a:avLst/>
          </a:prstGeom>
          <a:noFill/>
        </p:spPr>
        <p:txBody>
          <a:bodyPr wrap="square" rtlCol="0">
            <a:spAutoFit/>
          </a:bodyPr>
          <a:lstStyle/>
          <a:p>
            <a:pPr marL="457200" indent="-457200" algn="l">
              <a:buFont typeface="+mj-lt"/>
              <a:buAutoNum type="alphaUcPeriod"/>
            </a:pPr>
            <a:r>
              <a:rPr lang="en-US" sz="2800" dirty="0">
                <a:solidFill>
                  <a:schemeClr val="bg1"/>
                </a:solidFill>
                <a:latin typeface="Complete in Him" panose="020B0604020202020204" charset="0"/>
              </a:rPr>
              <a:t>When Christ comes, his reign ends</a:t>
            </a:r>
          </a:p>
        </p:txBody>
      </p:sp>
    </p:spTree>
    <p:extLst>
      <p:ext uri="{BB962C8B-B14F-4D97-AF65-F5344CB8AC3E}">
        <p14:creationId xmlns:p14="http://schemas.microsoft.com/office/powerpoint/2010/main" val="345171899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941831"/>
          </a:xfrm>
          <a:prstGeom prst="rect">
            <a:avLst/>
          </a:prstGeom>
          <a:noFill/>
        </p:spPr>
        <p:txBody>
          <a:bodyPr wrap="square" rtlCol="0">
            <a:spAutoFit/>
          </a:bodyPr>
          <a:lstStyle/>
          <a:p>
            <a:pPr>
              <a:lnSpc>
                <a:spcPts val="4400"/>
              </a:lnSpc>
            </a:pPr>
            <a:r>
              <a:rPr lang="en-US" sz="4400" dirty="0">
                <a:solidFill>
                  <a:srgbClr val="FFFF99"/>
                </a:solidFill>
                <a:effectLst>
                  <a:outerShdw blurRad="38100" dist="38100" dir="2700000" algn="tl">
                    <a:srgbClr val="000000">
                      <a:alpha val="43137"/>
                    </a:srgbClr>
                  </a:outerShdw>
                </a:effectLst>
                <a:latin typeface="Complete in Him" pitchFamily="2" charset="0"/>
              </a:rPr>
              <a:t>Second Coming</a:t>
            </a:r>
          </a:p>
          <a:p>
            <a:pPr>
              <a:lnSpc>
                <a:spcPts val="4400"/>
              </a:lnSpc>
            </a:pPr>
            <a:r>
              <a:rPr lang="en-US" sz="4400" dirty="0">
                <a:solidFill>
                  <a:srgbClr val="FFFF99"/>
                </a:solidFill>
                <a:effectLst>
                  <a:outerShdw blurRad="38100" dist="38100" dir="2700000" algn="tl">
                    <a:srgbClr val="000000">
                      <a:alpha val="43137"/>
                    </a:srgbClr>
                  </a:outerShdw>
                </a:effectLst>
                <a:latin typeface="Complete in Him" pitchFamily="2" charset="0"/>
              </a:rPr>
              <a:t>Ends Christ’s</a:t>
            </a:r>
          </a:p>
          <a:p>
            <a:pPr>
              <a:lnSpc>
                <a:spcPts val="4400"/>
              </a:lnSpc>
            </a:pPr>
            <a:r>
              <a:rPr lang="en-US" sz="4400" dirty="0">
                <a:solidFill>
                  <a:srgbClr val="FFFF99"/>
                </a:solidFill>
                <a:effectLst>
                  <a:outerShdw blurRad="38100" dist="38100" dir="2700000" algn="tl">
                    <a:srgbClr val="000000">
                      <a:alpha val="43137"/>
                    </a:srgbClr>
                  </a:outerShdw>
                </a:effectLst>
                <a:latin typeface="Complete in Him" pitchFamily="2" charset="0"/>
              </a:rPr>
              <a:t>Reign</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2091497" y="990600"/>
            <a:ext cx="70570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i="1" dirty="0">
                <a:solidFill>
                  <a:srgbClr val="3333CC"/>
                </a:solidFill>
                <a:latin typeface="Times New Roman" pitchFamily="18" charset="0"/>
              </a:rPr>
              <a:t>When he comes – ENDS his reign!</a:t>
            </a:r>
          </a:p>
        </p:txBody>
      </p:sp>
      <p:sp>
        <p:nvSpPr>
          <p:cNvPr id="8" name="Text Box 8"/>
          <p:cNvSpPr txBox="1">
            <a:spLocks noChangeArrowheads="1"/>
          </p:cNvSpPr>
          <p:nvPr/>
        </p:nvSpPr>
        <p:spPr bwMode="auto">
          <a:xfrm>
            <a:off x="2502323" y="2420237"/>
            <a:ext cx="6763753"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lnSpc>
                <a:spcPct val="160000"/>
              </a:lnSpc>
              <a:buFont typeface="Arial" pitchFamily="34" charset="0"/>
              <a:buChar char="•"/>
            </a:pPr>
            <a:r>
              <a:rPr lang="en-US" b="1" u="sng" dirty="0">
                <a:solidFill>
                  <a:srgbClr val="000000"/>
                </a:solidFill>
              </a:rPr>
              <a:t>1 Cor. 15:23-24</a:t>
            </a:r>
            <a:r>
              <a:rPr lang="en-US" dirty="0">
                <a:solidFill>
                  <a:srgbClr val="000000"/>
                </a:solidFill>
              </a:rPr>
              <a:t> – “…at his coming. Then cometh the end..”</a:t>
            </a:r>
          </a:p>
          <a:p>
            <a:pPr marL="342900" indent="-342900" algn="l">
              <a:lnSpc>
                <a:spcPct val="160000"/>
              </a:lnSpc>
              <a:buFont typeface="Arial" pitchFamily="34" charset="0"/>
              <a:buChar char="•"/>
            </a:pPr>
            <a:r>
              <a:rPr lang="en-US" b="1" u="sng" dirty="0">
                <a:solidFill>
                  <a:srgbClr val="000000"/>
                </a:solidFill>
              </a:rPr>
              <a:t>2 Pet. 3:9-10</a:t>
            </a:r>
            <a:r>
              <a:rPr lang="en-US" dirty="0">
                <a:solidFill>
                  <a:srgbClr val="000000"/>
                </a:solidFill>
              </a:rPr>
              <a:t> – earth burned up</a:t>
            </a:r>
          </a:p>
        </p:txBody>
      </p:sp>
    </p:spTree>
    <p:extLst>
      <p:ext uri="{BB962C8B-B14F-4D97-AF65-F5344CB8AC3E}">
        <p14:creationId xmlns:p14="http://schemas.microsoft.com/office/powerpoint/2010/main" val="7118909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125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3046988"/>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Second Coming Ends Christ’s Reign</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3" name="TextBox 2">
            <a:extLst>
              <a:ext uri="{FF2B5EF4-FFF2-40B4-BE49-F238E27FC236}">
                <a16:creationId xmlns:a16="http://schemas.microsoft.com/office/drawing/2014/main" id="{94E05658-B177-4258-B7E2-C21C640011F8}"/>
              </a:ext>
            </a:extLst>
          </p:cNvPr>
          <p:cNvSpPr txBox="1"/>
          <p:nvPr/>
        </p:nvSpPr>
        <p:spPr>
          <a:xfrm>
            <a:off x="1219200" y="4932061"/>
            <a:ext cx="6096000" cy="954107"/>
          </a:xfrm>
          <a:prstGeom prst="rect">
            <a:avLst/>
          </a:prstGeom>
          <a:noFill/>
        </p:spPr>
        <p:txBody>
          <a:bodyPr wrap="square" rtlCol="0">
            <a:spAutoFit/>
          </a:bodyPr>
          <a:lstStyle/>
          <a:p>
            <a:pPr marL="457200" indent="-457200" algn="l">
              <a:buFont typeface="+mj-lt"/>
              <a:buAutoNum type="alphaUcPeriod"/>
            </a:pPr>
            <a:r>
              <a:rPr lang="en-US" sz="2800" dirty="0">
                <a:solidFill>
                  <a:schemeClr val="bg1"/>
                </a:solidFill>
                <a:latin typeface="Complete in Him" panose="020B0604020202020204" charset="0"/>
              </a:rPr>
              <a:t>When Christ comes, his reign ends</a:t>
            </a:r>
          </a:p>
          <a:p>
            <a:pPr marL="457200" indent="-457200" algn="l">
              <a:buFont typeface="+mj-lt"/>
              <a:buAutoNum type="alphaUcPeriod"/>
            </a:pPr>
            <a:r>
              <a:rPr lang="en-US" sz="2800" dirty="0">
                <a:solidFill>
                  <a:schemeClr val="bg1"/>
                </a:solidFill>
                <a:latin typeface="Complete in Him" panose="020B0604020202020204" charset="0"/>
              </a:rPr>
              <a:t>We don’t know when Christ returns</a:t>
            </a:r>
          </a:p>
        </p:txBody>
      </p:sp>
    </p:spTree>
    <p:extLst>
      <p:ext uri="{BB962C8B-B14F-4D97-AF65-F5344CB8AC3E}">
        <p14:creationId xmlns:p14="http://schemas.microsoft.com/office/powerpoint/2010/main" val="124729316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941831"/>
          </a:xfrm>
          <a:prstGeom prst="rect">
            <a:avLst/>
          </a:prstGeom>
          <a:noFill/>
        </p:spPr>
        <p:txBody>
          <a:bodyPr wrap="square" rtlCol="0">
            <a:spAutoFit/>
          </a:bodyPr>
          <a:lstStyle/>
          <a:p>
            <a:pPr>
              <a:lnSpc>
                <a:spcPts val="4400"/>
              </a:lnSpc>
            </a:pPr>
            <a:r>
              <a:rPr lang="en-US" sz="4400" dirty="0">
                <a:solidFill>
                  <a:srgbClr val="FFFF99"/>
                </a:solidFill>
                <a:effectLst>
                  <a:outerShdw blurRad="38100" dist="38100" dir="2700000" algn="tl">
                    <a:srgbClr val="000000">
                      <a:alpha val="43137"/>
                    </a:srgbClr>
                  </a:outerShdw>
                </a:effectLst>
                <a:latin typeface="Complete in Him" pitchFamily="2" charset="0"/>
              </a:rPr>
              <a:t>Second Coming</a:t>
            </a:r>
          </a:p>
          <a:p>
            <a:pPr>
              <a:lnSpc>
                <a:spcPts val="4400"/>
              </a:lnSpc>
            </a:pPr>
            <a:r>
              <a:rPr lang="en-US" sz="4400" dirty="0">
                <a:solidFill>
                  <a:srgbClr val="FFFF99"/>
                </a:solidFill>
                <a:effectLst>
                  <a:outerShdw blurRad="38100" dist="38100" dir="2700000" algn="tl">
                    <a:srgbClr val="000000">
                      <a:alpha val="43137"/>
                    </a:srgbClr>
                  </a:outerShdw>
                </a:effectLst>
                <a:latin typeface="Complete in Him" pitchFamily="2" charset="0"/>
              </a:rPr>
              <a:t>Ends Christ’s</a:t>
            </a:r>
          </a:p>
          <a:p>
            <a:pPr>
              <a:lnSpc>
                <a:spcPts val="4400"/>
              </a:lnSpc>
            </a:pPr>
            <a:r>
              <a:rPr lang="en-US" sz="4400" dirty="0">
                <a:solidFill>
                  <a:srgbClr val="FFFF99"/>
                </a:solidFill>
                <a:effectLst>
                  <a:outerShdw blurRad="38100" dist="38100" dir="2700000" algn="tl">
                    <a:srgbClr val="000000">
                      <a:alpha val="43137"/>
                    </a:srgbClr>
                  </a:outerShdw>
                </a:effectLst>
                <a:latin typeface="Complete in Him" pitchFamily="2" charset="0"/>
              </a:rPr>
              <a:t>Reign</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p:cNvSpPr txBox="1">
            <a:spLocks noChangeArrowheads="1"/>
          </p:cNvSpPr>
          <p:nvPr/>
        </p:nvSpPr>
        <p:spPr bwMode="auto">
          <a:xfrm>
            <a:off x="2438400" y="838200"/>
            <a:ext cx="6324600" cy="2985433"/>
          </a:xfrm>
          <a:prstGeom prst="rect">
            <a:avLst/>
          </a:prstGeom>
          <a:solidFill>
            <a:srgbClr val="FFFFCC"/>
          </a:solidFill>
          <a:ln w="28575">
            <a:solidFill>
              <a:srgbClr val="C00000"/>
            </a:solidFill>
            <a:miter lim="800000"/>
            <a:headEnd/>
            <a:tailEnd/>
          </a:ln>
          <a:effectLst>
            <a:outerShdw blurRad="184150" dist="241300" dir="11520000" sx="110000" sy="110000" algn="ctr">
              <a:srgbClr val="000000">
                <a:alpha val="18000"/>
              </a:srgbClr>
            </a:outerShdw>
          </a:effectLst>
          <a:extLst/>
        </p:spPr>
        <p:txBody>
          <a:bodyPr wrap="square">
            <a:spAutoFit/>
          </a:bodyPr>
          <a:lstStyle/>
          <a:p>
            <a:pPr algn="ctr"/>
            <a:r>
              <a:rPr lang="en-US" sz="2800" b="1" i="1" dirty="0"/>
              <a:t>Don’t know when Christ is coming</a:t>
            </a:r>
          </a:p>
          <a:p>
            <a:pPr algn="ctr"/>
            <a:endParaRPr lang="en-US" b="1" i="1" dirty="0"/>
          </a:p>
          <a:p>
            <a:pPr algn="ctr"/>
            <a:r>
              <a:rPr lang="en-US" dirty="0">
                <a:solidFill>
                  <a:srgbClr val="3333CC"/>
                </a:solidFill>
              </a:rPr>
              <a:t>Matt. 24:36</a:t>
            </a:r>
          </a:p>
          <a:p>
            <a:pPr algn="ctr"/>
            <a:endParaRPr lang="en-US" sz="1000" dirty="0">
              <a:solidFill>
                <a:srgbClr val="3333CC"/>
              </a:solidFill>
            </a:endParaRPr>
          </a:p>
          <a:p>
            <a:pPr algn="ctr"/>
            <a:r>
              <a:rPr lang="en-US" dirty="0">
                <a:solidFill>
                  <a:srgbClr val="3333CC"/>
                </a:solidFill>
              </a:rPr>
              <a:t>Mark 13:32</a:t>
            </a:r>
          </a:p>
          <a:p>
            <a:pPr algn="ctr"/>
            <a:endParaRPr lang="en-US" sz="1000" dirty="0">
              <a:solidFill>
                <a:srgbClr val="3333CC"/>
              </a:solidFill>
            </a:endParaRPr>
          </a:p>
          <a:p>
            <a:pPr algn="ctr"/>
            <a:r>
              <a:rPr lang="en-US" dirty="0">
                <a:solidFill>
                  <a:srgbClr val="3333CC"/>
                </a:solidFill>
              </a:rPr>
              <a:t>1 Thess. 5:2</a:t>
            </a:r>
          </a:p>
          <a:p>
            <a:pPr algn="ctr"/>
            <a:endParaRPr lang="en-US" sz="1000" dirty="0">
              <a:solidFill>
                <a:srgbClr val="3333CC"/>
              </a:solidFill>
            </a:endParaRPr>
          </a:p>
          <a:p>
            <a:pPr algn="ctr"/>
            <a:r>
              <a:rPr lang="en-US" dirty="0">
                <a:solidFill>
                  <a:srgbClr val="3333CC"/>
                </a:solidFill>
              </a:rPr>
              <a:t>2 Pet. 3:9-10</a:t>
            </a:r>
          </a:p>
          <a:p>
            <a:pPr algn="ctr"/>
            <a:endParaRPr lang="en-US" sz="1000" dirty="0">
              <a:solidFill>
                <a:srgbClr val="3333CC"/>
              </a:solidFill>
            </a:endParaRPr>
          </a:p>
        </p:txBody>
      </p:sp>
      <p:sp>
        <p:nvSpPr>
          <p:cNvPr id="2" name="TextBox 1">
            <a:extLst>
              <a:ext uri="{FF2B5EF4-FFF2-40B4-BE49-F238E27FC236}">
                <a16:creationId xmlns:a16="http://schemas.microsoft.com/office/drawing/2014/main" id="{EA290831-6EC1-457C-9F41-15FD18D20FF5}"/>
              </a:ext>
            </a:extLst>
          </p:cNvPr>
          <p:cNvSpPr txBox="1"/>
          <p:nvPr/>
        </p:nvSpPr>
        <p:spPr>
          <a:xfrm>
            <a:off x="2667000" y="4724400"/>
            <a:ext cx="5562600" cy="830997"/>
          </a:xfrm>
          <a:prstGeom prst="rect">
            <a:avLst/>
          </a:prstGeom>
          <a:noFill/>
        </p:spPr>
        <p:txBody>
          <a:bodyPr wrap="square" rtlCol="0">
            <a:spAutoFit/>
          </a:bodyPr>
          <a:lstStyle/>
          <a:p>
            <a:r>
              <a:rPr lang="en-US" dirty="0"/>
              <a:t>Does Matthew 24</a:t>
            </a:r>
          </a:p>
          <a:p>
            <a:r>
              <a:rPr lang="en-US" dirty="0"/>
              <a:t>Tell Us Signs of the Second Coming?</a:t>
            </a:r>
          </a:p>
        </p:txBody>
      </p:sp>
    </p:spTree>
    <p:extLst>
      <p:ext uri="{BB962C8B-B14F-4D97-AF65-F5344CB8AC3E}">
        <p14:creationId xmlns:p14="http://schemas.microsoft.com/office/powerpoint/2010/main" val="115750734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2000" y="630948"/>
            <a:ext cx="7620000" cy="740652"/>
          </a:xfrm>
          <a:prstGeom prst="rect">
            <a:avLst/>
          </a:prstGeom>
          <a:solidFill>
            <a:srgbClr val="FFFF66"/>
          </a:solidFill>
          <a:ln>
            <a:solidFill>
              <a:schemeClr val="tx2">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w="114300" prst="artDeco"/>
          </a:sp3d>
        </p:spPr>
        <p:txBody>
          <a:bodyPr>
            <a:spAutoFit/>
          </a:bodyPr>
          <a:lstStyle>
            <a:lvl1pPr>
              <a:tabLst>
                <a:tab pos="517525" algn="l"/>
              </a:tabLst>
              <a:defRPr sz="2400">
                <a:solidFill>
                  <a:schemeClr val="tx1"/>
                </a:solidFill>
                <a:latin typeface="Times New Roman" pitchFamily="18" charset="0"/>
              </a:defRPr>
            </a:lvl1pPr>
            <a:lvl2pPr marL="742950" indent="-285750">
              <a:tabLst>
                <a:tab pos="517525" algn="l"/>
              </a:tabLst>
              <a:defRPr sz="2400">
                <a:solidFill>
                  <a:schemeClr val="tx1"/>
                </a:solidFill>
                <a:latin typeface="Times New Roman" pitchFamily="18" charset="0"/>
              </a:defRPr>
            </a:lvl2pPr>
            <a:lvl3pPr marL="1143000" indent="-228600">
              <a:tabLst>
                <a:tab pos="517525" algn="l"/>
              </a:tabLst>
              <a:defRPr sz="2400">
                <a:solidFill>
                  <a:schemeClr val="tx1"/>
                </a:solidFill>
                <a:latin typeface="Times New Roman" pitchFamily="18" charset="0"/>
              </a:defRPr>
            </a:lvl3pPr>
            <a:lvl4pPr marL="1600200" indent="-228600">
              <a:tabLst>
                <a:tab pos="517525" algn="l"/>
              </a:tabLst>
              <a:defRPr sz="2400">
                <a:solidFill>
                  <a:schemeClr val="tx1"/>
                </a:solidFill>
                <a:latin typeface="Times New Roman" pitchFamily="18" charset="0"/>
              </a:defRPr>
            </a:lvl4pPr>
            <a:lvl5pPr marL="2057400" indent="-228600">
              <a:tabLst>
                <a:tab pos="5175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5175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5175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5175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517525" algn="l"/>
              </a:tabLst>
              <a:defRPr sz="2400">
                <a:solidFill>
                  <a:schemeClr val="tx1"/>
                </a:solidFill>
                <a:latin typeface="Times New Roman" pitchFamily="18" charset="0"/>
              </a:defRPr>
            </a:lvl9pPr>
          </a:lstStyle>
          <a:p>
            <a:pPr marL="0" marR="0" lvl="0" indent="0" algn="ctr" defTabSz="457200" rtl="0" eaLnBrk="1" fontAlgn="auto" latinLnBrk="0" hangingPunct="1">
              <a:lnSpc>
                <a:spcPct val="130000"/>
              </a:lnSpc>
              <a:spcBef>
                <a:spcPts val="0"/>
              </a:spcBef>
              <a:spcAft>
                <a:spcPts val="0"/>
              </a:spcAft>
              <a:buClrTx/>
              <a:buSzTx/>
              <a:buFontTx/>
              <a:buNone/>
              <a:tabLst>
                <a:tab pos="517525" algn="l"/>
              </a:tabLst>
              <a:defRPr/>
            </a:pPr>
            <a:r>
              <a:rPr kumimoji="0" lang="en-US" sz="3600" b="1" i="0" u="sng" strike="noStrike" kern="1200" cap="none" spc="0" normalizeH="0" baseline="0" noProof="0" dirty="0">
                <a:ln>
                  <a:noFill/>
                </a:ln>
                <a:solidFill>
                  <a:srgbClr val="44546A">
                    <a:lumMod val="50000"/>
                  </a:srgbClr>
                </a:solidFill>
                <a:effectLst/>
                <a:uLnTx/>
                <a:uFillTx/>
                <a:latin typeface="Times New Roman" pitchFamily="18" charset="0"/>
                <a:ea typeface="+mn-ea"/>
                <a:cs typeface="+mn-cs"/>
              </a:rPr>
              <a:t>The Questions</a:t>
            </a:r>
            <a:r>
              <a:rPr kumimoji="0" lang="en-US" sz="3600" b="1" i="0" u="none" strike="noStrike" kern="1200" cap="none" spc="0" normalizeH="0" baseline="0" noProof="0" dirty="0">
                <a:ln>
                  <a:noFill/>
                </a:ln>
                <a:solidFill>
                  <a:srgbClr val="44546A">
                    <a:lumMod val="50000"/>
                  </a:srgbClr>
                </a:solidFill>
                <a:effectLst/>
                <a:uLnTx/>
                <a:uFillTx/>
                <a:latin typeface="Times New Roman" pitchFamily="18" charset="0"/>
                <a:ea typeface="+mn-ea"/>
                <a:cs typeface="+mn-cs"/>
              </a:rPr>
              <a:t> (v. 3)</a:t>
            </a:r>
          </a:p>
        </p:txBody>
      </p:sp>
      <p:sp>
        <p:nvSpPr>
          <p:cNvPr id="4" name="Text Box 6"/>
          <p:cNvSpPr txBox="1">
            <a:spLocks noChangeArrowheads="1"/>
          </p:cNvSpPr>
          <p:nvPr/>
        </p:nvSpPr>
        <p:spPr bwMode="auto">
          <a:xfrm>
            <a:off x="533400" y="4038600"/>
            <a:ext cx="8305800" cy="1169551"/>
          </a:xfrm>
          <a:prstGeom prst="rect">
            <a:avLst/>
          </a:prstGeom>
          <a:noFill/>
          <a:ln>
            <a:noFill/>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rPr>
              <a:t>1. When will “these things”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mn-cs"/>
              </a:rPr>
              <a:t>dest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rPr>
              <a:t>. of Jer.) be?</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rPr>
              <a:t>2. What will be sign of your second coming (end)?</a:t>
            </a:r>
          </a:p>
        </p:txBody>
      </p:sp>
      <p:sp>
        <p:nvSpPr>
          <p:cNvPr id="6" name="TextBox 5"/>
          <p:cNvSpPr txBox="1"/>
          <p:nvPr/>
        </p:nvSpPr>
        <p:spPr>
          <a:xfrm>
            <a:off x="567813" y="1841718"/>
            <a:ext cx="8077200" cy="1815882"/>
          </a:xfrm>
          <a:prstGeom prst="rect">
            <a:avLst/>
          </a:prstGeom>
          <a:solidFill>
            <a:schemeClr val="bg1"/>
          </a:solidFill>
          <a:ln>
            <a:solidFill>
              <a:schemeClr val="tx2">
                <a:lumMod val="75000"/>
              </a:schemeClr>
            </a:solidFill>
          </a:ln>
          <a:effectLst>
            <a:outerShdw blurRad="76200" dir="13500000" sy="23000" kx="1200000" algn="br" rotWithShape="0">
              <a:prstClr val="black">
                <a:alpha val="20000"/>
              </a:prstClr>
            </a:outerShdw>
          </a:effectLst>
          <a:scene3d>
            <a:camera prst="orthographicFront"/>
            <a:lightRig rig="threePt" dir="t"/>
          </a:scene3d>
          <a:sp3d>
            <a:bevelT w="114300" prst="artDeco"/>
          </a:sp3d>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Now as He sat on the Mount of Olives, the disciples came to Him privately, saying, "Tell us, when will these things be? And what will be the sign of Your coming, and of the end of the age?" </a:t>
            </a:r>
          </a:p>
        </p:txBody>
      </p:sp>
    </p:spTree>
    <p:extLst>
      <p:ext uri="{BB962C8B-B14F-4D97-AF65-F5344CB8AC3E}">
        <p14:creationId xmlns:p14="http://schemas.microsoft.com/office/powerpoint/2010/main" val="396677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189048" y="425836"/>
            <a:ext cx="3581400" cy="2182623"/>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p:cNvSpPr txBox="1">
            <a:spLocks noChangeArrowheads="1"/>
          </p:cNvSpPr>
          <p:nvPr/>
        </p:nvSpPr>
        <p:spPr bwMode="auto">
          <a:xfrm>
            <a:off x="327804" y="2707374"/>
            <a:ext cx="8496649" cy="10772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Selling and Stirring</a:t>
            </a:r>
          </a:p>
        </p:txBody>
      </p:sp>
    </p:spTree>
    <p:extLst>
      <p:ext uri="{BB962C8B-B14F-4D97-AF65-F5344CB8AC3E}">
        <p14:creationId xmlns:p14="http://schemas.microsoft.com/office/powerpoint/2010/main" val="7082210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1143000" y="3508375"/>
            <a:ext cx="5486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5" name="Rectangle 5"/>
          <p:cNvSpPr>
            <a:spLocks noChangeArrowheads="1"/>
          </p:cNvSpPr>
          <p:nvPr/>
        </p:nvSpPr>
        <p:spPr bwMode="auto">
          <a:xfrm>
            <a:off x="2362200" y="5032375"/>
            <a:ext cx="14478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6" name="Text Box 4"/>
          <p:cNvSpPr txBox="1">
            <a:spLocks noChangeArrowheads="1"/>
          </p:cNvSpPr>
          <p:nvPr/>
        </p:nvSpPr>
        <p:spPr bwMode="auto">
          <a:xfrm>
            <a:off x="533400" y="688975"/>
            <a:ext cx="8077200" cy="533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Times New Roman" pitchFamily="18" charset="0"/>
                <a:ea typeface="+mn-ea"/>
                <a:cs typeface="+mn-cs"/>
              </a:rPr>
              <a:t>Matt 24:34-36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rPr>
              <a:t>34 Assuredly, I say to you, this generation will by no means pass away till all these things take place.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rPr>
              <a:t>35 Heaven and earth will pass away, but My words will by no means pass away.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rPr>
              <a:t>36 "But of that day and hour no one knows, not even the angels of heaven, but My Father only. </a:t>
            </a:r>
          </a:p>
        </p:txBody>
      </p:sp>
      <p:sp>
        <p:nvSpPr>
          <p:cNvPr id="13317" name="Line 7"/>
          <p:cNvSpPr>
            <a:spLocks noChangeShapeType="1"/>
          </p:cNvSpPr>
          <p:nvPr/>
        </p:nvSpPr>
        <p:spPr bwMode="auto">
          <a:xfrm flipH="1">
            <a:off x="3276600" y="4041775"/>
            <a:ext cx="152400" cy="1066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8" name="Line 8"/>
          <p:cNvSpPr>
            <a:spLocks noChangeShapeType="1"/>
          </p:cNvSpPr>
          <p:nvPr/>
        </p:nvSpPr>
        <p:spPr bwMode="auto">
          <a:xfrm>
            <a:off x="5105400" y="2060575"/>
            <a:ext cx="30480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9" name="Line 9"/>
          <p:cNvSpPr>
            <a:spLocks noChangeShapeType="1"/>
          </p:cNvSpPr>
          <p:nvPr/>
        </p:nvSpPr>
        <p:spPr bwMode="auto">
          <a:xfrm>
            <a:off x="533400" y="2593975"/>
            <a:ext cx="38862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0" name="Line 10"/>
          <p:cNvSpPr>
            <a:spLocks noChangeShapeType="1"/>
          </p:cNvSpPr>
          <p:nvPr/>
        </p:nvSpPr>
        <p:spPr bwMode="auto">
          <a:xfrm>
            <a:off x="5638800" y="2593975"/>
            <a:ext cx="18288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1" name="Line 11"/>
          <p:cNvSpPr>
            <a:spLocks noChangeShapeType="1"/>
          </p:cNvSpPr>
          <p:nvPr/>
        </p:nvSpPr>
        <p:spPr bwMode="auto">
          <a:xfrm>
            <a:off x="5638800" y="2670175"/>
            <a:ext cx="18288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2" name="Rectangle 12"/>
          <p:cNvSpPr>
            <a:spLocks noChangeArrowheads="1"/>
          </p:cNvSpPr>
          <p:nvPr/>
        </p:nvSpPr>
        <p:spPr bwMode="auto">
          <a:xfrm>
            <a:off x="0" y="3051175"/>
            <a:ext cx="914400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omic Sans MS" pitchFamily="66" charset="0"/>
                <a:ea typeface="+mn-ea"/>
                <a:cs typeface="+mn-cs"/>
              </a:rPr>
              <a:t>Transition Point</a:t>
            </a:r>
          </a:p>
        </p:txBody>
      </p:sp>
      <p:pic>
        <p:nvPicPr>
          <p:cNvPr id="1028" name="Picture 4" descr="http://t0.gstatic.com/images?q=tbn:ANd9GcSU1hhSLLciajLzYrHt8hT4ZPV0jovFVR8e1zi_2_P-QZku0QHFd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726469">
            <a:off x="45848" y="113217"/>
            <a:ext cx="2790825" cy="11515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624701">
            <a:off x="436754" y="376248"/>
            <a:ext cx="22098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Key to chapter</a:t>
            </a:r>
          </a:p>
        </p:txBody>
      </p:sp>
    </p:spTree>
    <p:extLst>
      <p:ext uri="{BB962C8B-B14F-4D97-AF65-F5344CB8AC3E}">
        <p14:creationId xmlns:p14="http://schemas.microsoft.com/office/powerpoint/2010/main" val="839276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500"/>
                                        <p:tgtEl>
                                          <p:spTgt spid="133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wipe(left)">
                                      <p:cBhvr>
                                        <p:cTn id="10" dur="500"/>
                                        <p:tgtEl>
                                          <p:spTgt spid="133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321"/>
                                        </p:tgtEl>
                                        <p:attrNameLst>
                                          <p:attrName>style.visibility</p:attrName>
                                        </p:attrNameLst>
                                      </p:cBhvr>
                                      <p:to>
                                        <p:strVal val="visible"/>
                                      </p:to>
                                    </p:set>
                                    <p:animEffect transition="in" filter="wipe(left)">
                                      <p:cBhvr>
                                        <p:cTn id="15" dur="500"/>
                                        <p:tgtEl>
                                          <p:spTgt spid="1332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wipe(right)">
                                      <p:cBhvr>
                                        <p:cTn id="18" dur="500"/>
                                        <p:tgtEl>
                                          <p:spTgt spid="133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circle(out)">
                                      <p:cBhvr>
                                        <p:cTn id="23" dur="2000"/>
                                        <p:tgtEl>
                                          <p:spTgt spid="133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13315"/>
                                        </p:tgtEl>
                                        <p:attrNameLst>
                                          <p:attrName>style.visibility</p:attrName>
                                        </p:attrNameLst>
                                      </p:cBhvr>
                                      <p:to>
                                        <p:strVal val="visible"/>
                                      </p:to>
                                    </p:set>
                                    <p:animEffect transition="in" filter="circle(out)">
                                      <p:cBhvr>
                                        <p:cTn id="28" dur="2000"/>
                                        <p:tgtEl>
                                          <p:spTgt spid="133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317"/>
                                        </p:tgtEl>
                                        <p:attrNameLst>
                                          <p:attrName>style.visibility</p:attrName>
                                        </p:attrNameLst>
                                      </p:cBhvr>
                                      <p:to>
                                        <p:strVal val="visible"/>
                                      </p:to>
                                    </p:set>
                                    <p:animEffect transition="in" filter="wipe(up)">
                                      <p:cBhvr>
                                        <p:cTn id="33" dur="500"/>
                                        <p:tgtEl>
                                          <p:spTgt spid="133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322"/>
                                        </p:tgtEl>
                                        <p:attrNameLst>
                                          <p:attrName>style.visibility</p:attrName>
                                        </p:attrNameLst>
                                      </p:cBhvr>
                                      <p:to>
                                        <p:strVal val="visible"/>
                                      </p:to>
                                    </p:set>
                                    <p:animEffect transition="in" filter="wipe(left)">
                                      <p:cBhvr>
                                        <p:cTn id="38" dur="175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7" grpId="0" animBg="1"/>
      <p:bldP spid="13318" grpId="0" animBg="1"/>
      <p:bldP spid="13319" grpId="0" animBg="1"/>
      <p:bldP spid="13320" grpId="0" animBg="1"/>
      <p:bldP spid="13321" grpId="0" animBg="1"/>
      <p:bldP spid="133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54" name="Group 38"/>
          <p:cNvGraphicFramePr>
            <a:graphicFrameLocks noGrp="1"/>
          </p:cNvGraphicFramePr>
          <p:nvPr/>
        </p:nvGraphicFramePr>
        <p:xfrm>
          <a:off x="152400" y="609600"/>
          <a:ext cx="8839200" cy="4432301"/>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84774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sng" strike="noStrike" cap="none" normalizeH="0" baseline="0">
                          <a:ln>
                            <a:noFill/>
                          </a:ln>
                          <a:solidFill>
                            <a:schemeClr val="tx1"/>
                          </a:solidFill>
                          <a:effectLst/>
                          <a:latin typeface="Times New Roman" pitchFamily="18" charset="0"/>
                        </a:rPr>
                        <a:t>Judgment on Jerusalem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sng" strike="noStrike" cap="none" normalizeH="0" baseline="0">
                          <a:ln>
                            <a:noFill/>
                          </a:ln>
                          <a:solidFill>
                            <a:schemeClr val="tx1"/>
                          </a:solidFill>
                          <a:effectLst/>
                          <a:latin typeface="Times New Roman" pitchFamily="18" charset="0"/>
                        </a:rPr>
                        <a:t>Judgment at End of World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96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Preceded by signs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(24:5-15)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No signs of Lord’s coming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(24:36-39)</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Can escape by flight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Cannot escape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(24:42; 25:31)</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No Personal Coming of Christ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(24:23)</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Personal Coming of Christ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(24:44)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Judgment on earth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(24:15)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Judgment in heaven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(25:31)</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382" name="Text Box 39"/>
          <p:cNvSpPr txBox="1">
            <a:spLocks noChangeArrowheads="1"/>
          </p:cNvSpPr>
          <p:nvPr/>
        </p:nvSpPr>
        <p:spPr bwMode="auto">
          <a:xfrm>
            <a:off x="7239000" y="66294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imes New Roman" pitchFamily="18" charset="0"/>
                <a:ea typeface="+mn-ea"/>
                <a:cs typeface="+mn-cs"/>
              </a:rPr>
              <a:t>-Mike Willis</a:t>
            </a:r>
          </a:p>
        </p:txBody>
      </p:sp>
    </p:spTree>
    <p:extLst>
      <p:ext uri="{BB962C8B-B14F-4D97-AF65-F5344CB8AC3E}">
        <p14:creationId xmlns:p14="http://schemas.microsoft.com/office/powerpoint/2010/main" val="58682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3046988"/>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Second Coming Ends Christ’s Reign</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3" name="TextBox 2">
            <a:extLst>
              <a:ext uri="{FF2B5EF4-FFF2-40B4-BE49-F238E27FC236}">
                <a16:creationId xmlns:a16="http://schemas.microsoft.com/office/drawing/2014/main" id="{94E05658-B177-4258-B7E2-C21C640011F8}"/>
              </a:ext>
            </a:extLst>
          </p:cNvPr>
          <p:cNvSpPr txBox="1"/>
          <p:nvPr/>
        </p:nvSpPr>
        <p:spPr>
          <a:xfrm>
            <a:off x="1219200" y="4932061"/>
            <a:ext cx="6477000" cy="1384995"/>
          </a:xfrm>
          <a:prstGeom prst="rect">
            <a:avLst/>
          </a:prstGeom>
          <a:noFill/>
        </p:spPr>
        <p:txBody>
          <a:bodyPr wrap="square" rtlCol="0">
            <a:spAutoFit/>
          </a:bodyPr>
          <a:lstStyle/>
          <a:p>
            <a:pPr marL="457200" indent="-457200" algn="l">
              <a:buFont typeface="+mj-lt"/>
              <a:buAutoNum type="alphaUcPeriod"/>
            </a:pPr>
            <a:r>
              <a:rPr lang="en-US" sz="2800" dirty="0">
                <a:solidFill>
                  <a:schemeClr val="bg1"/>
                </a:solidFill>
                <a:latin typeface="Complete in Him" panose="020B0604020202020204" charset="0"/>
              </a:rPr>
              <a:t>When Christ comes, his reign ends</a:t>
            </a:r>
          </a:p>
          <a:p>
            <a:pPr marL="457200" indent="-457200" algn="l">
              <a:buFont typeface="+mj-lt"/>
              <a:buAutoNum type="alphaUcPeriod"/>
            </a:pPr>
            <a:r>
              <a:rPr lang="en-US" sz="2800" dirty="0">
                <a:solidFill>
                  <a:schemeClr val="bg1"/>
                </a:solidFill>
                <a:latin typeface="Complete in Him" panose="020B0604020202020204" charset="0"/>
              </a:rPr>
              <a:t>We don’t know when Christ returns</a:t>
            </a:r>
          </a:p>
          <a:p>
            <a:pPr marL="457200" indent="-457200" algn="l">
              <a:buFont typeface="+mj-lt"/>
              <a:buAutoNum type="alphaUcPeriod"/>
            </a:pPr>
            <a:r>
              <a:rPr lang="en-US" sz="2800" dirty="0">
                <a:solidFill>
                  <a:schemeClr val="bg1"/>
                </a:solidFill>
                <a:latin typeface="Complete in Him" panose="020B0604020202020204" charset="0"/>
              </a:rPr>
              <a:t>No promise the Jews will not return to Palestine</a:t>
            </a:r>
          </a:p>
        </p:txBody>
      </p:sp>
    </p:spTree>
    <p:extLst>
      <p:ext uri="{BB962C8B-B14F-4D97-AF65-F5344CB8AC3E}">
        <p14:creationId xmlns:p14="http://schemas.microsoft.com/office/powerpoint/2010/main" val="165289996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162" name="Picture 2" descr="Modern Mid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625"/>
            <a:ext cx="9144000" cy="5794375"/>
          </a:xfrm>
          <a:prstGeom prst="rect">
            <a:avLst/>
          </a:prstGeom>
          <a:noFill/>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524000" y="44450"/>
            <a:ext cx="600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3600" b="1">
                <a:solidFill>
                  <a:srgbClr val="FFFFFF"/>
                </a:solidFill>
              </a:rPr>
              <a:t>Jews Return To Palestine?</a:t>
            </a:r>
          </a:p>
        </p:txBody>
      </p:sp>
      <p:sp>
        <p:nvSpPr>
          <p:cNvPr id="92164" name="Rectangle 4"/>
          <p:cNvSpPr>
            <a:spLocks noChangeArrowheads="1"/>
          </p:cNvSpPr>
          <p:nvPr/>
        </p:nvSpPr>
        <p:spPr bwMode="auto">
          <a:xfrm>
            <a:off x="3886200" y="990600"/>
            <a:ext cx="5257800" cy="5867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u="sng">
                <a:solidFill>
                  <a:srgbClr val="FFFF00"/>
                </a:solidFill>
              </a:rPr>
              <a:t>Land Promise to Abraham</a:t>
            </a:r>
          </a:p>
          <a:p>
            <a:r>
              <a:rPr lang="en-US">
                <a:solidFill>
                  <a:srgbClr val="FFFFFF"/>
                </a:solidFill>
              </a:rPr>
              <a:t>Gen. 13:15; 15:18; 17:7-8</a:t>
            </a:r>
          </a:p>
          <a:p>
            <a:r>
              <a:rPr lang="en-US">
                <a:solidFill>
                  <a:srgbClr val="FFFFFF"/>
                </a:solidFill>
              </a:rPr>
              <a:t>Premill. says yet to be fulfilled</a:t>
            </a:r>
          </a:p>
          <a:p>
            <a:endParaRPr lang="en-US">
              <a:solidFill>
                <a:srgbClr val="FFFFFF"/>
              </a:solidFill>
            </a:endParaRPr>
          </a:p>
          <a:p>
            <a:r>
              <a:rPr lang="en-US" b="1" u="sng">
                <a:solidFill>
                  <a:srgbClr val="FFFF00"/>
                </a:solidFill>
              </a:rPr>
              <a:t>Been Fulfilled</a:t>
            </a:r>
          </a:p>
          <a:p>
            <a:r>
              <a:rPr lang="en-US">
                <a:solidFill>
                  <a:srgbClr val="FFFFFF"/>
                </a:solidFill>
              </a:rPr>
              <a:t>Josh 21:43-45</a:t>
            </a:r>
          </a:p>
          <a:p>
            <a:r>
              <a:rPr lang="en-US">
                <a:solidFill>
                  <a:srgbClr val="FFFFFF"/>
                </a:solidFill>
              </a:rPr>
              <a:t>Josh 23:14-16</a:t>
            </a:r>
          </a:p>
          <a:p>
            <a:r>
              <a:rPr lang="en-US">
                <a:solidFill>
                  <a:srgbClr val="FFFFFF"/>
                </a:solidFill>
              </a:rPr>
              <a:t>1 Kings 4:21; 2 Chron. 9:26</a:t>
            </a:r>
          </a:p>
          <a:p>
            <a:endParaRPr lang="en-US">
              <a:solidFill>
                <a:srgbClr val="FFFFFF"/>
              </a:solidFill>
            </a:endParaRPr>
          </a:p>
          <a:p>
            <a:r>
              <a:rPr lang="en-US" b="1" u="sng">
                <a:solidFill>
                  <a:srgbClr val="FFFF00"/>
                </a:solidFill>
              </a:rPr>
              <a:t>No Promise in the Bible that</a:t>
            </a:r>
          </a:p>
          <a:p>
            <a:r>
              <a:rPr lang="en-US" b="1" u="sng">
                <a:solidFill>
                  <a:srgbClr val="FFFF00"/>
                </a:solidFill>
              </a:rPr>
              <a:t>the Jews will return or that the</a:t>
            </a:r>
          </a:p>
          <a:p>
            <a:r>
              <a:rPr lang="en-US" b="1" u="sng">
                <a:solidFill>
                  <a:srgbClr val="FFFF00"/>
                </a:solidFill>
              </a:rPr>
              <a:t>land is theirs!</a:t>
            </a:r>
          </a:p>
        </p:txBody>
      </p:sp>
    </p:spTree>
    <p:extLst>
      <p:ext uri="{BB962C8B-B14F-4D97-AF65-F5344CB8AC3E}">
        <p14:creationId xmlns:p14="http://schemas.microsoft.com/office/powerpoint/2010/main" val="18024196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164">
                                            <p:bg/>
                                          </p:spTgt>
                                        </p:tgtEl>
                                        <p:attrNameLst>
                                          <p:attrName>style.visibility</p:attrName>
                                        </p:attrNameLst>
                                      </p:cBhvr>
                                      <p:to>
                                        <p:strVal val="visible"/>
                                      </p:to>
                                    </p:set>
                                    <p:animEffect transition="in" filter="fade">
                                      <p:cBhvr>
                                        <p:cTn id="7" dur="1000"/>
                                        <p:tgtEl>
                                          <p:spTgt spid="92164">
                                            <p:bg/>
                                          </p:spTgt>
                                        </p:tgtEl>
                                      </p:cBhvr>
                                    </p:animEffect>
                                    <p:anim calcmode="lin" valueType="num">
                                      <p:cBhvr>
                                        <p:cTn id="8" dur="1000" fill="hold"/>
                                        <p:tgtEl>
                                          <p:spTgt spid="92164">
                                            <p:bg/>
                                          </p:spTgt>
                                        </p:tgtEl>
                                        <p:attrNameLst>
                                          <p:attrName>ppt_x</p:attrName>
                                        </p:attrNameLst>
                                      </p:cBhvr>
                                      <p:tavLst>
                                        <p:tav tm="0">
                                          <p:val>
                                            <p:strVal val="#ppt_x"/>
                                          </p:val>
                                        </p:tav>
                                        <p:tav tm="100000">
                                          <p:val>
                                            <p:strVal val="#ppt_x"/>
                                          </p:val>
                                        </p:tav>
                                      </p:tavLst>
                                    </p:anim>
                                    <p:anim calcmode="lin" valueType="num">
                                      <p:cBhvr>
                                        <p:cTn id="9" dur="900" decel="100000" fill="hold"/>
                                        <p:tgtEl>
                                          <p:spTgt spid="92164">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64">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2164">
                                            <p:txEl>
                                              <p:pRg st="0" end="0"/>
                                            </p:txEl>
                                          </p:spTgt>
                                        </p:tgtEl>
                                        <p:attrNameLst>
                                          <p:attrName>style.visibility</p:attrName>
                                        </p:attrNameLst>
                                      </p:cBhvr>
                                      <p:to>
                                        <p:strVal val="visible"/>
                                      </p:to>
                                    </p:set>
                                    <p:animEffect transition="in" filter="fade">
                                      <p:cBhvr>
                                        <p:cTn id="13" dur="1000"/>
                                        <p:tgtEl>
                                          <p:spTgt spid="92164">
                                            <p:txEl>
                                              <p:pRg st="0" end="0"/>
                                            </p:txEl>
                                          </p:spTgt>
                                        </p:tgtEl>
                                      </p:cBhvr>
                                    </p:animEffect>
                                    <p:anim calcmode="lin" valueType="num">
                                      <p:cBhvr>
                                        <p:cTn id="14" dur="10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216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216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92164">
                                            <p:txEl>
                                              <p:pRg st="1" end="1"/>
                                            </p:txEl>
                                          </p:spTgt>
                                        </p:tgtEl>
                                        <p:attrNameLst>
                                          <p:attrName>style.visibility</p:attrName>
                                        </p:attrNameLst>
                                      </p:cBhvr>
                                      <p:to>
                                        <p:strVal val="visible"/>
                                      </p:to>
                                    </p:set>
                                    <p:animEffect transition="in" filter="fade">
                                      <p:cBhvr>
                                        <p:cTn id="21" dur="1000"/>
                                        <p:tgtEl>
                                          <p:spTgt spid="92164">
                                            <p:txEl>
                                              <p:pRg st="1" end="1"/>
                                            </p:txEl>
                                          </p:spTgt>
                                        </p:tgtEl>
                                      </p:cBhvr>
                                    </p:animEffect>
                                    <p:anim calcmode="lin" valueType="num">
                                      <p:cBhvr>
                                        <p:cTn id="22" dur="1000" fill="hold"/>
                                        <p:tgtEl>
                                          <p:spTgt spid="92164">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92164">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216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92164">
                                            <p:txEl>
                                              <p:pRg st="2" end="2"/>
                                            </p:txEl>
                                          </p:spTgt>
                                        </p:tgtEl>
                                        <p:attrNameLst>
                                          <p:attrName>style.visibility</p:attrName>
                                        </p:attrNameLst>
                                      </p:cBhvr>
                                      <p:to>
                                        <p:strVal val="visible"/>
                                      </p:to>
                                    </p:set>
                                    <p:animEffect transition="in" filter="fade">
                                      <p:cBhvr>
                                        <p:cTn id="29" dur="1000"/>
                                        <p:tgtEl>
                                          <p:spTgt spid="92164">
                                            <p:txEl>
                                              <p:pRg st="2" end="2"/>
                                            </p:txEl>
                                          </p:spTgt>
                                        </p:tgtEl>
                                      </p:cBhvr>
                                    </p:animEffect>
                                    <p:anim calcmode="lin" valueType="num">
                                      <p:cBhvr>
                                        <p:cTn id="30" dur="1000" fill="hold"/>
                                        <p:tgtEl>
                                          <p:spTgt spid="92164">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92164">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16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92164">
                                            <p:txEl>
                                              <p:pRg st="4" end="4"/>
                                            </p:txEl>
                                          </p:spTgt>
                                        </p:tgtEl>
                                        <p:attrNameLst>
                                          <p:attrName>style.visibility</p:attrName>
                                        </p:attrNameLst>
                                      </p:cBhvr>
                                      <p:to>
                                        <p:strVal val="visible"/>
                                      </p:to>
                                    </p:set>
                                    <p:animEffect transition="in" filter="fade">
                                      <p:cBhvr>
                                        <p:cTn id="37" dur="1000"/>
                                        <p:tgtEl>
                                          <p:spTgt spid="92164">
                                            <p:txEl>
                                              <p:pRg st="4" end="4"/>
                                            </p:txEl>
                                          </p:spTgt>
                                        </p:tgtEl>
                                      </p:cBhvr>
                                    </p:animEffect>
                                    <p:anim calcmode="lin" valueType="num">
                                      <p:cBhvr>
                                        <p:cTn id="38" dur="1000" fill="hold"/>
                                        <p:tgtEl>
                                          <p:spTgt spid="92164">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92164">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216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92164">
                                            <p:txEl>
                                              <p:pRg st="5" end="5"/>
                                            </p:txEl>
                                          </p:spTgt>
                                        </p:tgtEl>
                                        <p:attrNameLst>
                                          <p:attrName>style.visibility</p:attrName>
                                        </p:attrNameLst>
                                      </p:cBhvr>
                                      <p:to>
                                        <p:strVal val="visible"/>
                                      </p:to>
                                    </p:set>
                                    <p:animEffect transition="in" filter="fade">
                                      <p:cBhvr>
                                        <p:cTn id="45" dur="1000"/>
                                        <p:tgtEl>
                                          <p:spTgt spid="92164">
                                            <p:txEl>
                                              <p:pRg st="5" end="5"/>
                                            </p:txEl>
                                          </p:spTgt>
                                        </p:tgtEl>
                                      </p:cBhvr>
                                    </p:animEffect>
                                    <p:anim calcmode="lin" valueType="num">
                                      <p:cBhvr>
                                        <p:cTn id="46" dur="1000" fill="hold"/>
                                        <p:tgtEl>
                                          <p:spTgt spid="92164">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92164">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216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2164">
                                            <p:txEl>
                                              <p:pRg st="6" end="6"/>
                                            </p:txEl>
                                          </p:spTgt>
                                        </p:tgtEl>
                                        <p:attrNameLst>
                                          <p:attrName>style.visibility</p:attrName>
                                        </p:attrNameLst>
                                      </p:cBhvr>
                                      <p:to>
                                        <p:strVal val="visible"/>
                                      </p:to>
                                    </p:set>
                                    <p:animEffect transition="in" filter="fade">
                                      <p:cBhvr>
                                        <p:cTn id="53" dur="1000"/>
                                        <p:tgtEl>
                                          <p:spTgt spid="92164">
                                            <p:txEl>
                                              <p:pRg st="6" end="6"/>
                                            </p:txEl>
                                          </p:spTgt>
                                        </p:tgtEl>
                                      </p:cBhvr>
                                    </p:animEffect>
                                    <p:anim calcmode="lin" valueType="num">
                                      <p:cBhvr>
                                        <p:cTn id="54" dur="1000" fill="hold"/>
                                        <p:tgtEl>
                                          <p:spTgt spid="92164">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92164">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216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2164">
                                            <p:txEl>
                                              <p:pRg st="7" end="7"/>
                                            </p:txEl>
                                          </p:spTgt>
                                        </p:tgtEl>
                                        <p:attrNameLst>
                                          <p:attrName>style.visibility</p:attrName>
                                        </p:attrNameLst>
                                      </p:cBhvr>
                                      <p:to>
                                        <p:strVal val="visible"/>
                                      </p:to>
                                    </p:set>
                                    <p:animEffect transition="in" filter="fade">
                                      <p:cBhvr>
                                        <p:cTn id="61" dur="1000"/>
                                        <p:tgtEl>
                                          <p:spTgt spid="92164">
                                            <p:txEl>
                                              <p:pRg st="7" end="7"/>
                                            </p:txEl>
                                          </p:spTgt>
                                        </p:tgtEl>
                                      </p:cBhvr>
                                    </p:animEffect>
                                    <p:anim calcmode="lin" valueType="num">
                                      <p:cBhvr>
                                        <p:cTn id="62" dur="1000" fill="hold"/>
                                        <p:tgtEl>
                                          <p:spTgt spid="92164">
                                            <p:txEl>
                                              <p:pRg st="7" end="7"/>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92164">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216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92164">
                                            <p:txEl>
                                              <p:pRg st="9" end="9"/>
                                            </p:txEl>
                                          </p:spTgt>
                                        </p:tgtEl>
                                        <p:attrNameLst>
                                          <p:attrName>style.visibility</p:attrName>
                                        </p:attrNameLst>
                                      </p:cBhvr>
                                      <p:to>
                                        <p:strVal val="visible"/>
                                      </p:to>
                                    </p:set>
                                    <p:animEffect transition="in" filter="fade">
                                      <p:cBhvr>
                                        <p:cTn id="69" dur="1000"/>
                                        <p:tgtEl>
                                          <p:spTgt spid="92164">
                                            <p:txEl>
                                              <p:pRg st="9" end="9"/>
                                            </p:txEl>
                                          </p:spTgt>
                                        </p:tgtEl>
                                      </p:cBhvr>
                                    </p:animEffect>
                                    <p:anim calcmode="lin" valueType="num">
                                      <p:cBhvr>
                                        <p:cTn id="70" dur="1000" fill="hold"/>
                                        <p:tgtEl>
                                          <p:spTgt spid="92164">
                                            <p:txEl>
                                              <p:pRg st="9" end="9"/>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92164">
                                            <p:txEl>
                                              <p:pRg st="9" end="9"/>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92164">
                                            <p:txEl>
                                              <p:pRg st="9" end="9"/>
                                            </p:tx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92164">
                                            <p:txEl>
                                              <p:pRg st="10" end="10"/>
                                            </p:txEl>
                                          </p:spTgt>
                                        </p:tgtEl>
                                        <p:attrNameLst>
                                          <p:attrName>style.visibility</p:attrName>
                                        </p:attrNameLst>
                                      </p:cBhvr>
                                      <p:to>
                                        <p:strVal val="visible"/>
                                      </p:to>
                                    </p:set>
                                    <p:animEffect transition="in" filter="fade">
                                      <p:cBhvr>
                                        <p:cTn id="75" dur="1000"/>
                                        <p:tgtEl>
                                          <p:spTgt spid="92164">
                                            <p:txEl>
                                              <p:pRg st="10" end="10"/>
                                            </p:txEl>
                                          </p:spTgt>
                                        </p:tgtEl>
                                      </p:cBhvr>
                                    </p:animEffect>
                                    <p:anim calcmode="lin" valueType="num">
                                      <p:cBhvr>
                                        <p:cTn id="76" dur="1000" fill="hold"/>
                                        <p:tgtEl>
                                          <p:spTgt spid="92164">
                                            <p:txEl>
                                              <p:pRg st="10" end="10"/>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92164">
                                            <p:txEl>
                                              <p:pRg st="10" end="10"/>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92164">
                                            <p:txEl>
                                              <p:pRg st="10" end="10"/>
                                            </p:txEl>
                                          </p:spTgt>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92164">
                                            <p:txEl>
                                              <p:pRg st="11" end="11"/>
                                            </p:txEl>
                                          </p:spTgt>
                                        </p:tgtEl>
                                        <p:attrNameLst>
                                          <p:attrName>style.visibility</p:attrName>
                                        </p:attrNameLst>
                                      </p:cBhvr>
                                      <p:to>
                                        <p:strVal val="visible"/>
                                      </p:to>
                                    </p:set>
                                    <p:animEffect transition="in" filter="fade">
                                      <p:cBhvr>
                                        <p:cTn id="81" dur="1000"/>
                                        <p:tgtEl>
                                          <p:spTgt spid="92164">
                                            <p:txEl>
                                              <p:pRg st="11" end="11"/>
                                            </p:txEl>
                                          </p:spTgt>
                                        </p:tgtEl>
                                      </p:cBhvr>
                                    </p:animEffect>
                                    <p:anim calcmode="lin" valueType="num">
                                      <p:cBhvr>
                                        <p:cTn id="82" dur="1000" fill="hold"/>
                                        <p:tgtEl>
                                          <p:spTgt spid="92164">
                                            <p:txEl>
                                              <p:pRg st="11" end="11"/>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92164">
                                            <p:txEl>
                                              <p:pRg st="11" end="11"/>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92164">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3785652"/>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Second Coming Ends Christ’s Reign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Revelation 20 Does Not Teach it</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Tree>
    <p:extLst>
      <p:ext uri="{BB962C8B-B14F-4D97-AF65-F5344CB8AC3E}">
        <p14:creationId xmlns:p14="http://schemas.microsoft.com/office/powerpoint/2010/main" val="345171899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123658"/>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Rev. 20</a:t>
            </a:r>
          </a:p>
          <a:p>
            <a:r>
              <a:rPr lang="en-US" sz="4400" dirty="0">
                <a:solidFill>
                  <a:srgbClr val="FFFF99"/>
                </a:solidFill>
                <a:effectLst>
                  <a:outerShdw blurRad="38100" dist="38100" dir="2700000" algn="tl">
                    <a:srgbClr val="000000">
                      <a:alpha val="43137"/>
                    </a:srgbClr>
                  </a:outerShdw>
                </a:effectLst>
                <a:latin typeface="Complete in Him" pitchFamily="2" charset="0"/>
              </a:rPr>
              <a:t>Does Not</a:t>
            </a:r>
          </a:p>
          <a:p>
            <a:r>
              <a:rPr lang="en-US" sz="4400" dirty="0">
                <a:solidFill>
                  <a:srgbClr val="FFFF99"/>
                </a:solidFill>
                <a:effectLst>
                  <a:outerShdw blurRad="38100" dist="38100" dir="2700000" algn="tl">
                    <a:srgbClr val="000000">
                      <a:alpha val="43137"/>
                    </a:srgbClr>
                  </a:outerShdw>
                </a:effectLst>
                <a:latin typeface="Complete in Him" pitchFamily="2" charset="0"/>
              </a:rPr>
              <a:t>Teach it</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4"/>
          <p:cNvSpPr>
            <a:spLocks noChangeArrowheads="1"/>
          </p:cNvSpPr>
          <p:nvPr/>
        </p:nvSpPr>
        <p:spPr bwMode="auto">
          <a:xfrm>
            <a:off x="3581400" y="76200"/>
            <a:ext cx="3962400" cy="1524000"/>
          </a:xfrm>
          <a:prstGeom prst="ellipse">
            <a:avLst/>
          </a:prstGeom>
          <a:solidFill>
            <a:srgbClr val="3333CC"/>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pPr algn="ctr"/>
            <a:r>
              <a:rPr lang="en-US" sz="4400" b="1" i="1">
                <a:solidFill>
                  <a:srgbClr val="FFFF00"/>
                </a:solidFill>
                <a:latin typeface="Times New Roman" pitchFamily="18" charset="0"/>
                <a:cs typeface="Times New Roman" pitchFamily="18" charset="0"/>
              </a:rPr>
              <a:t>Rev. 20:4</a:t>
            </a:r>
          </a:p>
        </p:txBody>
      </p:sp>
      <p:sp>
        <p:nvSpPr>
          <p:cNvPr id="7" name="Text Box 5"/>
          <p:cNvSpPr txBox="1">
            <a:spLocks noChangeArrowheads="1"/>
          </p:cNvSpPr>
          <p:nvPr/>
        </p:nvSpPr>
        <p:spPr bwMode="auto">
          <a:xfrm>
            <a:off x="2362200" y="1905000"/>
            <a:ext cx="6477000" cy="3970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800" dirty="0">
                <a:solidFill>
                  <a:srgbClr val="000000"/>
                </a:solidFill>
                <a:latin typeface="Times New Roman" pitchFamily="18" charset="0"/>
              </a:rPr>
              <a:t>“And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a:t>
            </a:r>
          </a:p>
        </p:txBody>
      </p:sp>
    </p:spTree>
    <p:extLst>
      <p:ext uri="{BB962C8B-B14F-4D97-AF65-F5344CB8AC3E}">
        <p14:creationId xmlns:p14="http://schemas.microsoft.com/office/powerpoint/2010/main" val="7118909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123658"/>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Rev. 20</a:t>
            </a:r>
          </a:p>
          <a:p>
            <a:r>
              <a:rPr lang="en-US" sz="4400" dirty="0">
                <a:solidFill>
                  <a:srgbClr val="FFFF99"/>
                </a:solidFill>
                <a:effectLst>
                  <a:outerShdw blurRad="38100" dist="38100" dir="2700000" algn="tl">
                    <a:srgbClr val="000000">
                      <a:alpha val="43137"/>
                    </a:srgbClr>
                  </a:outerShdw>
                </a:effectLst>
                <a:latin typeface="Complete in Him" pitchFamily="2" charset="0"/>
              </a:rPr>
              <a:t>Does Not</a:t>
            </a:r>
          </a:p>
          <a:p>
            <a:r>
              <a:rPr lang="en-US" sz="4400" dirty="0">
                <a:solidFill>
                  <a:srgbClr val="FFFF99"/>
                </a:solidFill>
                <a:effectLst>
                  <a:outerShdw blurRad="38100" dist="38100" dir="2700000" algn="tl">
                    <a:srgbClr val="000000">
                      <a:alpha val="43137"/>
                    </a:srgbClr>
                  </a:outerShdw>
                </a:effectLst>
                <a:latin typeface="Complete in Him" pitchFamily="2" charset="0"/>
              </a:rPr>
              <a:t>Teach it</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4"/>
          <p:cNvSpPr>
            <a:spLocks noChangeArrowheads="1"/>
          </p:cNvSpPr>
          <p:nvPr/>
        </p:nvSpPr>
        <p:spPr bwMode="auto">
          <a:xfrm>
            <a:off x="2286000" y="228600"/>
            <a:ext cx="3962400" cy="1524000"/>
          </a:xfrm>
          <a:prstGeom prst="ellipse">
            <a:avLst/>
          </a:prstGeom>
          <a:solidFill>
            <a:srgbClr val="3333CC"/>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pPr algn="ctr"/>
            <a:r>
              <a:rPr lang="en-US" sz="4400" b="1" i="1">
                <a:solidFill>
                  <a:srgbClr val="FFFF00"/>
                </a:solidFill>
                <a:latin typeface="Times New Roman" pitchFamily="18" charset="0"/>
                <a:cs typeface="Times New Roman" pitchFamily="18" charset="0"/>
              </a:rPr>
              <a:t>Rev. 20:4</a:t>
            </a:r>
          </a:p>
        </p:txBody>
      </p:sp>
      <p:sp>
        <p:nvSpPr>
          <p:cNvPr id="8" name="Text Box 4"/>
          <p:cNvSpPr txBox="1">
            <a:spLocks noChangeArrowheads="1"/>
          </p:cNvSpPr>
          <p:nvPr/>
        </p:nvSpPr>
        <p:spPr bwMode="auto">
          <a:xfrm>
            <a:off x="6400800" y="334962"/>
            <a:ext cx="26114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dirty="0">
                <a:solidFill>
                  <a:srgbClr val="000000"/>
                </a:solidFill>
              </a:rPr>
              <a:t>Figurative</a:t>
            </a:r>
          </a:p>
          <a:p>
            <a:pPr algn="ctr"/>
            <a:r>
              <a:rPr lang="en-US" sz="4000" b="1" dirty="0">
                <a:solidFill>
                  <a:srgbClr val="000000"/>
                </a:solidFill>
              </a:rPr>
              <a:t>Language</a:t>
            </a:r>
          </a:p>
        </p:txBody>
      </p:sp>
      <p:sp>
        <p:nvSpPr>
          <p:cNvPr id="9" name="AutoShape 6"/>
          <p:cNvSpPr>
            <a:spLocks noChangeArrowheads="1"/>
          </p:cNvSpPr>
          <p:nvPr/>
        </p:nvSpPr>
        <p:spPr bwMode="auto">
          <a:xfrm>
            <a:off x="2667000" y="2133600"/>
            <a:ext cx="5943600" cy="762000"/>
          </a:xfrm>
          <a:prstGeom prst="bevel">
            <a:avLst>
              <a:gd name="adj" fmla="val 12500"/>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ysClr val="windowText" lastClr="000000"/>
                </a:solidFill>
                <a:effectLst/>
                <a:uLnTx/>
                <a:uFillTx/>
              </a:rPr>
              <a:t>Rev. 1:1 – “signified”</a:t>
            </a:r>
          </a:p>
        </p:txBody>
      </p:sp>
      <p:sp>
        <p:nvSpPr>
          <p:cNvPr id="10" name="AutoShape 7"/>
          <p:cNvSpPr>
            <a:spLocks noChangeArrowheads="1"/>
          </p:cNvSpPr>
          <p:nvPr/>
        </p:nvSpPr>
        <p:spPr bwMode="auto">
          <a:xfrm>
            <a:off x="2667000" y="3200400"/>
            <a:ext cx="5943600" cy="762000"/>
          </a:xfrm>
          <a:prstGeom prst="bevel">
            <a:avLst>
              <a:gd name="adj" fmla="val 12500"/>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ysClr val="windowText" lastClr="000000"/>
                </a:solidFill>
                <a:effectLst/>
                <a:uLnTx/>
                <a:uFillTx/>
              </a:rPr>
              <a:t>Things in Revelation 20</a:t>
            </a:r>
          </a:p>
        </p:txBody>
      </p:sp>
      <p:sp>
        <p:nvSpPr>
          <p:cNvPr id="11" name="Text Box 8"/>
          <p:cNvSpPr txBox="1">
            <a:spLocks noChangeArrowheads="1"/>
          </p:cNvSpPr>
          <p:nvPr/>
        </p:nvSpPr>
        <p:spPr bwMode="auto">
          <a:xfrm>
            <a:off x="3962400" y="4114800"/>
            <a:ext cx="3551238"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rPr>
              <a:t> Bottomless pit (v. 1)</a:t>
            </a:r>
          </a:p>
          <a:p>
            <a:pPr marL="0" marR="0" lvl="0" indent="0" algn="l"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rPr>
              <a:t> Great chain (v. 1)</a:t>
            </a:r>
          </a:p>
          <a:p>
            <a:pPr marL="0" marR="0" lvl="0" indent="0" algn="l"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rPr>
              <a:t> Dragon (v. 2)</a:t>
            </a:r>
          </a:p>
          <a:p>
            <a:pPr marL="0" marR="0" lvl="0" indent="0" algn="l"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rPr>
              <a:t> Serpent (v. 2).</a:t>
            </a:r>
          </a:p>
          <a:p>
            <a:pPr marL="0" marR="0" lvl="0" indent="0" algn="l" defTabSz="914400" eaLnBrk="1" fontAlgn="auto" latinLnBrk="0" hangingPunct="1">
              <a:lnSpc>
                <a:spcPct val="100000"/>
              </a:lnSpc>
              <a:spcBef>
                <a:spcPts val="0"/>
              </a:spcBef>
              <a:spcAft>
                <a:spcPts val="0"/>
              </a:spcAft>
              <a:buClrTx/>
              <a:buSzTx/>
              <a:buFontTx/>
              <a:buChar char="•"/>
              <a:tabLst/>
              <a:defRPr/>
            </a:pPr>
            <a:r>
              <a:rPr kumimoji="0" lang="en-US" sz="28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rPr>
              <a:t> Etc. </a:t>
            </a:r>
          </a:p>
        </p:txBody>
      </p:sp>
    </p:spTree>
    <p:extLst>
      <p:ext uri="{BB962C8B-B14F-4D97-AF65-F5344CB8AC3E}">
        <p14:creationId xmlns:p14="http://schemas.microsoft.com/office/powerpoint/2010/main" val="381052304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decel="100000"/>
                                        <p:tgtEl>
                                          <p:spTgt spid="10"/>
                                        </p:tgtEl>
                                      </p:cBhvr>
                                    </p:animEffect>
                                    <p:anim calcmode="lin" valueType="num">
                                      <p:cBhvr>
                                        <p:cTn id="18" dur="800" decel="100000" fill="hold"/>
                                        <p:tgtEl>
                                          <p:spTgt spid="10"/>
                                        </p:tgtEl>
                                        <p:attrNameLst>
                                          <p:attrName>style.rotation</p:attrName>
                                        </p:attrNameLst>
                                      </p:cBhvr>
                                      <p:tavLst>
                                        <p:tav tm="0">
                                          <p:val>
                                            <p:fltVal val="-90"/>
                                          </p:val>
                                        </p:tav>
                                        <p:tav tm="100000">
                                          <p:val>
                                            <p:fltVal val="0"/>
                                          </p:val>
                                        </p:tav>
                                      </p:tavLst>
                                    </p:anim>
                                    <p:anim calcmode="lin" valueType="num">
                                      <p:cBhvr>
                                        <p:cTn id="19" dur="800" decel="100000" fill="hold"/>
                                        <p:tgtEl>
                                          <p:spTgt spid="10"/>
                                        </p:tgtEl>
                                        <p:attrNameLst>
                                          <p:attrName>ppt_x</p:attrName>
                                        </p:attrNameLst>
                                      </p:cBhvr>
                                      <p:tavLst>
                                        <p:tav tm="0">
                                          <p:val>
                                            <p:strVal val="#ppt_x+0.4"/>
                                          </p:val>
                                        </p:tav>
                                        <p:tav tm="100000">
                                          <p:val>
                                            <p:strVal val="#ppt_x-0.05"/>
                                          </p:val>
                                        </p:tav>
                                      </p:tavLst>
                                    </p:anim>
                                    <p:anim calcmode="lin" valueType="num">
                                      <p:cBhvr>
                                        <p:cTn id="20" dur="800" decel="100000" fill="hold"/>
                                        <p:tgtEl>
                                          <p:spTgt spid="1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123658"/>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Rev. 20</a:t>
            </a:r>
          </a:p>
          <a:p>
            <a:r>
              <a:rPr lang="en-US" sz="4400" dirty="0">
                <a:solidFill>
                  <a:srgbClr val="FFFF99"/>
                </a:solidFill>
                <a:effectLst>
                  <a:outerShdw blurRad="38100" dist="38100" dir="2700000" algn="tl">
                    <a:srgbClr val="000000">
                      <a:alpha val="43137"/>
                    </a:srgbClr>
                  </a:outerShdw>
                </a:effectLst>
                <a:latin typeface="Complete in Him" pitchFamily="2" charset="0"/>
              </a:rPr>
              <a:t>Does Not</a:t>
            </a:r>
          </a:p>
          <a:p>
            <a:r>
              <a:rPr lang="en-US" sz="4400" dirty="0">
                <a:solidFill>
                  <a:srgbClr val="FFFF99"/>
                </a:solidFill>
                <a:effectLst>
                  <a:outerShdw blurRad="38100" dist="38100" dir="2700000" algn="tl">
                    <a:srgbClr val="000000">
                      <a:alpha val="43137"/>
                    </a:srgbClr>
                  </a:outerShdw>
                </a:effectLst>
                <a:latin typeface="Complete in Him" pitchFamily="2" charset="0"/>
              </a:rPr>
              <a:t>Teach it</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4"/>
          <p:cNvSpPr>
            <a:spLocks noChangeArrowheads="1"/>
          </p:cNvSpPr>
          <p:nvPr/>
        </p:nvSpPr>
        <p:spPr bwMode="auto">
          <a:xfrm>
            <a:off x="2286000" y="228600"/>
            <a:ext cx="3962400" cy="1524000"/>
          </a:xfrm>
          <a:prstGeom prst="ellipse">
            <a:avLst/>
          </a:prstGeom>
          <a:solidFill>
            <a:srgbClr val="3333CC"/>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pPr algn="ctr"/>
            <a:r>
              <a:rPr lang="en-US" sz="4400" b="1" i="1">
                <a:solidFill>
                  <a:srgbClr val="FFFF00"/>
                </a:solidFill>
                <a:latin typeface="Times New Roman" pitchFamily="18" charset="0"/>
                <a:cs typeface="Times New Roman" pitchFamily="18" charset="0"/>
              </a:rPr>
              <a:t>Rev. 20:4</a:t>
            </a:r>
          </a:p>
        </p:txBody>
      </p:sp>
      <p:sp>
        <p:nvSpPr>
          <p:cNvPr id="8" name="Text Box 4"/>
          <p:cNvSpPr txBox="1">
            <a:spLocks noChangeArrowheads="1"/>
          </p:cNvSpPr>
          <p:nvPr/>
        </p:nvSpPr>
        <p:spPr bwMode="auto">
          <a:xfrm>
            <a:off x="6324600" y="304800"/>
            <a:ext cx="259558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1" dirty="0">
                <a:solidFill>
                  <a:srgbClr val="000000"/>
                </a:solidFill>
              </a:rPr>
              <a:t>Things Not</a:t>
            </a:r>
          </a:p>
          <a:p>
            <a:pPr algn="ctr"/>
            <a:r>
              <a:rPr lang="en-US" sz="3600" b="1" dirty="0">
                <a:solidFill>
                  <a:srgbClr val="000000"/>
                </a:solidFill>
              </a:rPr>
              <a:t>Found</a:t>
            </a:r>
          </a:p>
          <a:p>
            <a:pPr algn="ctr"/>
            <a:r>
              <a:rPr lang="en-US" sz="3600" b="1" dirty="0">
                <a:solidFill>
                  <a:srgbClr val="000000"/>
                </a:solidFill>
              </a:rPr>
              <a:t>in Rev. 20</a:t>
            </a:r>
          </a:p>
        </p:txBody>
      </p:sp>
      <p:sp>
        <p:nvSpPr>
          <p:cNvPr id="12" name="Text Box 6"/>
          <p:cNvSpPr txBox="1">
            <a:spLocks noChangeArrowheads="1"/>
          </p:cNvSpPr>
          <p:nvPr/>
        </p:nvSpPr>
        <p:spPr bwMode="auto">
          <a:xfrm>
            <a:off x="3185258" y="2362200"/>
            <a:ext cx="481574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US" sz="3200" dirty="0">
                <a:solidFill>
                  <a:srgbClr val="000000"/>
                </a:solidFill>
                <a:effectLst>
                  <a:outerShdw blurRad="38100" dist="38100" dir="2700000" algn="tl">
                    <a:srgbClr val="FFFFFF"/>
                  </a:outerShdw>
                </a:effectLst>
              </a:rPr>
              <a:t> Second Coming</a:t>
            </a:r>
          </a:p>
          <a:p>
            <a:pPr algn="l">
              <a:buFontTx/>
              <a:buChar char="•"/>
            </a:pPr>
            <a:r>
              <a:rPr lang="en-US" sz="3200" dirty="0">
                <a:solidFill>
                  <a:srgbClr val="000000"/>
                </a:solidFill>
                <a:effectLst>
                  <a:outerShdw blurRad="38100" dist="38100" dir="2700000" algn="tl">
                    <a:srgbClr val="FFFFFF"/>
                  </a:outerShdw>
                </a:effectLst>
              </a:rPr>
              <a:t> Bodily Resurrection</a:t>
            </a:r>
          </a:p>
          <a:p>
            <a:pPr algn="l">
              <a:buFontTx/>
              <a:buChar char="•"/>
            </a:pPr>
            <a:r>
              <a:rPr lang="en-US" sz="3200" dirty="0">
                <a:solidFill>
                  <a:srgbClr val="000000"/>
                </a:solidFill>
                <a:effectLst>
                  <a:outerShdw blurRad="38100" dist="38100" dir="2700000" algn="tl">
                    <a:srgbClr val="FFFFFF"/>
                  </a:outerShdw>
                </a:effectLst>
              </a:rPr>
              <a:t> Reign on earth</a:t>
            </a:r>
          </a:p>
          <a:p>
            <a:pPr algn="l">
              <a:buFontTx/>
              <a:buChar char="•"/>
            </a:pPr>
            <a:r>
              <a:rPr lang="en-US" sz="3200" dirty="0">
                <a:solidFill>
                  <a:srgbClr val="000000"/>
                </a:solidFill>
                <a:effectLst>
                  <a:outerShdw blurRad="38100" dist="38100" dir="2700000" algn="tl">
                    <a:srgbClr val="FFFFFF"/>
                  </a:outerShdw>
                </a:effectLst>
              </a:rPr>
              <a:t> Jews return to Palestine</a:t>
            </a:r>
          </a:p>
          <a:p>
            <a:pPr algn="l">
              <a:buFontTx/>
              <a:buChar char="•"/>
            </a:pPr>
            <a:r>
              <a:rPr lang="en-US" sz="3200" dirty="0">
                <a:solidFill>
                  <a:srgbClr val="000000"/>
                </a:solidFill>
                <a:effectLst>
                  <a:outerShdw blurRad="38100" dist="38100" dir="2700000" algn="tl">
                    <a:srgbClr val="FFFFFF"/>
                  </a:outerShdw>
                </a:effectLst>
              </a:rPr>
              <a:t> Christ on earth</a:t>
            </a:r>
          </a:p>
          <a:p>
            <a:pPr algn="l">
              <a:buFontTx/>
              <a:buChar char="•"/>
            </a:pPr>
            <a:r>
              <a:rPr lang="en-US" sz="3200" dirty="0">
                <a:solidFill>
                  <a:srgbClr val="000000"/>
                </a:solidFill>
                <a:effectLst>
                  <a:outerShdw blurRad="38100" dist="38100" dir="2700000" algn="tl">
                    <a:srgbClr val="FFFFFF"/>
                  </a:outerShdw>
                </a:effectLst>
              </a:rPr>
              <a:t> Jerusalem</a:t>
            </a:r>
          </a:p>
          <a:p>
            <a:pPr algn="l">
              <a:buFontTx/>
              <a:buChar char="•"/>
            </a:pPr>
            <a:r>
              <a:rPr lang="en-US" sz="3200" dirty="0">
                <a:solidFill>
                  <a:srgbClr val="000000"/>
                </a:solidFill>
                <a:effectLst>
                  <a:outerShdw blurRad="38100" dist="38100" dir="2700000" algn="tl">
                    <a:srgbClr val="FFFFFF"/>
                  </a:outerShdw>
                </a:effectLst>
              </a:rPr>
              <a:t> Literal throne of David</a:t>
            </a:r>
          </a:p>
        </p:txBody>
      </p:sp>
    </p:spTree>
    <p:extLst>
      <p:ext uri="{BB962C8B-B14F-4D97-AF65-F5344CB8AC3E}">
        <p14:creationId xmlns:p14="http://schemas.microsoft.com/office/powerpoint/2010/main" val="245014162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1000"/>
                                        <p:tgtEl>
                                          <p:spTgt spid="12">
                                            <p:txEl>
                                              <p:pRg st="6" end="6"/>
                                            </p:txEl>
                                          </p:spTgt>
                                        </p:tgtEl>
                                      </p:cBhvr>
                                    </p:animEffect>
                                    <p:anim calcmode="lin" valueType="num">
                                      <p:cBhvr>
                                        <p:cTn id="5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4524315"/>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Second Coming Ends Christ’s Reign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Revelation 20 Does Not Teach it</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 Consequences</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Tree>
    <p:extLst>
      <p:ext uri="{BB962C8B-B14F-4D97-AF65-F5344CB8AC3E}">
        <p14:creationId xmlns:p14="http://schemas.microsoft.com/office/powerpoint/2010/main" val="345171899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01469"/>
            <a:ext cx="2057400" cy="646331"/>
          </a:xfrm>
          <a:prstGeom prst="rect">
            <a:avLst/>
          </a:prstGeom>
          <a:noFill/>
        </p:spPr>
        <p:txBody>
          <a:bodyPr wrap="square" rtlCol="0">
            <a:spAutoFit/>
          </a:bodyPr>
          <a:lstStyle/>
          <a:p>
            <a:r>
              <a:rPr lang="en-US" sz="3600" dirty="0">
                <a:solidFill>
                  <a:srgbClr val="FFFF99"/>
                </a:solidFill>
                <a:effectLst>
                  <a:outerShdw blurRad="38100" dist="38100" dir="2700000" algn="tl">
                    <a:srgbClr val="000000">
                      <a:alpha val="43137"/>
                    </a:srgbClr>
                  </a:outerShdw>
                </a:effectLst>
                <a:latin typeface="Complete in Him" pitchFamily="2" charset="0"/>
              </a:rPr>
              <a:t>Consequences</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348552" y="801469"/>
            <a:ext cx="6429709" cy="283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l">
              <a:lnSpc>
                <a:spcPct val="130000"/>
              </a:lnSpc>
              <a:buFontTx/>
              <a:buAutoNum type="arabicPeriod"/>
            </a:pPr>
            <a:r>
              <a:rPr lang="en-US" sz="2800" dirty="0">
                <a:solidFill>
                  <a:srgbClr val="000000"/>
                </a:solidFill>
                <a:latin typeface="Arial Narrow" pitchFamily="34" charset="0"/>
              </a:rPr>
              <a:t>Christ is not priest now (Zech. 6:12-13)</a:t>
            </a:r>
          </a:p>
          <a:p>
            <a:pPr algn="l">
              <a:lnSpc>
                <a:spcPct val="130000"/>
              </a:lnSpc>
              <a:buFontTx/>
              <a:buAutoNum type="arabicPeriod"/>
            </a:pPr>
            <a:r>
              <a:rPr lang="en-US" sz="2800" dirty="0">
                <a:solidFill>
                  <a:srgbClr val="000000"/>
                </a:solidFill>
                <a:latin typeface="Arial Narrow" pitchFamily="34" charset="0"/>
              </a:rPr>
              <a:t>Cannot observe Lord’s Supper (</a:t>
            </a:r>
            <a:r>
              <a:rPr lang="en-US" sz="2800" dirty="0" err="1">
                <a:solidFill>
                  <a:srgbClr val="000000"/>
                </a:solidFill>
                <a:latin typeface="Arial Narrow" pitchFamily="34" charset="0"/>
              </a:rPr>
              <a:t>Lk</a:t>
            </a:r>
            <a:r>
              <a:rPr lang="en-US" sz="2800" dirty="0">
                <a:solidFill>
                  <a:srgbClr val="000000"/>
                </a:solidFill>
                <a:latin typeface="Arial Narrow" pitchFamily="34" charset="0"/>
              </a:rPr>
              <a:t>. 22:29-30)</a:t>
            </a:r>
          </a:p>
          <a:p>
            <a:pPr algn="l">
              <a:lnSpc>
                <a:spcPct val="130000"/>
              </a:lnSpc>
              <a:buFontTx/>
              <a:buAutoNum type="arabicPeriod"/>
            </a:pPr>
            <a:r>
              <a:rPr lang="en-US" sz="2800" dirty="0">
                <a:solidFill>
                  <a:srgbClr val="000000"/>
                </a:solidFill>
                <a:latin typeface="Arial Narrow" pitchFamily="34" charset="0"/>
              </a:rPr>
              <a:t>Cannot be born again now (John 3:3,5)</a:t>
            </a:r>
          </a:p>
          <a:p>
            <a:pPr algn="l">
              <a:lnSpc>
                <a:spcPct val="130000"/>
              </a:lnSpc>
              <a:buFontTx/>
              <a:buAutoNum type="arabicPeriod"/>
            </a:pPr>
            <a:r>
              <a:rPr lang="en-US" sz="2800" dirty="0">
                <a:solidFill>
                  <a:srgbClr val="000000"/>
                </a:solidFill>
                <a:latin typeface="Arial Narrow" pitchFamily="34" charset="0"/>
              </a:rPr>
              <a:t> All are in darkness  (Col. 1:13)</a:t>
            </a:r>
          </a:p>
          <a:p>
            <a:pPr algn="l">
              <a:lnSpc>
                <a:spcPct val="130000"/>
              </a:lnSpc>
              <a:buFontTx/>
              <a:buAutoNum type="arabicPeriod"/>
            </a:pPr>
            <a:r>
              <a:rPr lang="en-US" sz="2800" dirty="0">
                <a:solidFill>
                  <a:srgbClr val="000000"/>
                </a:solidFill>
                <a:latin typeface="Arial Narrow" pitchFamily="34" charset="0"/>
              </a:rPr>
              <a:t> None are being converted now (Matt. 18:3)</a:t>
            </a:r>
          </a:p>
        </p:txBody>
      </p:sp>
    </p:spTree>
    <p:extLst>
      <p:ext uri="{BB962C8B-B14F-4D97-AF65-F5344CB8AC3E}">
        <p14:creationId xmlns:p14="http://schemas.microsoft.com/office/powerpoint/2010/main" val="7118909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178"/>
            <a:ext cx="9144000" cy="2308324"/>
          </a:xfrm>
          <a:prstGeom prst="rect">
            <a:avLst/>
          </a:prstGeom>
          <a:noFill/>
        </p:spPr>
        <p:txBody>
          <a:bodyPr wrap="square" rtlCol="0">
            <a:spAutoFit/>
          </a:bodyPr>
          <a:lstStyle/>
          <a:p>
            <a:r>
              <a:rPr lang="en-US" sz="7200" dirty="0">
                <a:solidFill>
                  <a:schemeClr val="bg1"/>
                </a:solidFill>
                <a:effectLst>
                  <a:outerShdw blurRad="38100" dist="38100" dir="2700000" algn="tl">
                    <a:srgbClr val="000000">
                      <a:alpha val="43137"/>
                    </a:srgbClr>
                  </a:outerShdw>
                </a:effectLst>
                <a:latin typeface="Complete in Him" pitchFamily="2" charset="0"/>
              </a:rPr>
              <a:t>Will Christ Reign on</a:t>
            </a:r>
          </a:p>
          <a:p>
            <a:r>
              <a:rPr lang="en-US" sz="7200" dirty="0">
                <a:solidFill>
                  <a:schemeClr val="bg1"/>
                </a:solidFill>
                <a:effectLst>
                  <a:outerShdw blurRad="38100" dist="38100" dir="2700000" algn="tl">
                    <a:srgbClr val="000000">
                      <a:alpha val="43137"/>
                    </a:srgbClr>
                  </a:outerShdw>
                </a:effectLst>
                <a:latin typeface="Complete in Him" pitchFamily="2" charset="0"/>
              </a:rPr>
              <a:t>Earth for 1,000 Years?</a:t>
            </a:r>
          </a:p>
        </p:txBody>
      </p:sp>
      <p:sp>
        <p:nvSpPr>
          <p:cNvPr id="4" name="TextBox 3"/>
          <p:cNvSpPr txBox="1"/>
          <p:nvPr/>
        </p:nvSpPr>
        <p:spPr>
          <a:xfrm>
            <a:off x="304800" y="2667000"/>
            <a:ext cx="3733800" cy="2800767"/>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Complete in Him" pitchFamily="2" charset="0"/>
              </a:rPr>
              <a:t>We Don’t Believe That Christ Will Reign on Earth for 1000 Years</a:t>
            </a:r>
          </a:p>
        </p:txBody>
      </p:sp>
    </p:spTree>
    <p:extLst>
      <p:ext uri="{BB962C8B-B14F-4D97-AF65-F5344CB8AC3E}">
        <p14:creationId xmlns:p14="http://schemas.microsoft.com/office/powerpoint/2010/main" val="56188151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4524315"/>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Christ is on David’s Throne in Heaven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Second Coming Ends Christ’s Reign</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Revelation 20 Does Not Teach it</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 Consequences</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Tree>
    <p:extLst>
      <p:ext uri="{BB962C8B-B14F-4D97-AF65-F5344CB8AC3E}">
        <p14:creationId xmlns:p14="http://schemas.microsoft.com/office/powerpoint/2010/main" val="345171899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995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90000"/>
          </a:schemeClr>
        </a:solidFill>
        <a:effectLst/>
      </p:bgPr>
    </p:bg>
    <p:spTree>
      <p:nvGrpSpPr>
        <p:cNvPr id="1" name=""/>
        <p:cNvGrpSpPr/>
        <p:nvPr/>
      </p:nvGrpSpPr>
      <p:grpSpPr>
        <a:xfrm>
          <a:off x="0" y="0"/>
          <a:ext cx="0" cy="0"/>
          <a:chOff x="0" y="0"/>
          <a:chExt cx="0" cy="0"/>
        </a:xfrm>
      </p:grpSpPr>
      <p:sp>
        <p:nvSpPr>
          <p:cNvPr id="70661" name="WordArt 5"/>
          <p:cNvSpPr>
            <a:spLocks noChangeArrowheads="1" noChangeShapeType="1" noTextEdit="1"/>
          </p:cNvSpPr>
          <p:nvPr/>
        </p:nvSpPr>
        <p:spPr bwMode="auto">
          <a:xfrm>
            <a:off x="990600" y="304800"/>
            <a:ext cx="7315200" cy="1447800"/>
          </a:xfrm>
          <a:prstGeom prst="rect">
            <a:avLst/>
          </a:prstGeom>
        </p:spPr>
        <p:txBody>
          <a:bodyPr wrap="none" fromWordArt="1">
            <a:prstTxWarp prst="textWave1">
              <a:avLst>
                <a:gd name="adj1" fmla="val 0"/>
                <a:gd name="adj2" fmla="val -1222"/>
              </a:avLst>
            </a:prstTxWarp>
          </a:bodyPr>
          <a:lstStyle/>
          <a:p>
            <a:r>
              <a:rPr lang="en-US" sz="3600" kern="10" dirty="0" err="1">
                <a:ln w="9525">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Premillennialism</a:t>
            </a:r>
            <a:endParaRPr lang="en-US" sz="3600" kern="10" dirty="0">
              <a:ln w="9525">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pic>
        <p:nvPicPr>
          <p:cNvPr id="70663" name="Picture 7" descr="Dispensational Premillenni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3950"/>
            <a:ext cx="9144000" cy="3625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64" name="Text Box 8"/>
          <p:cNvSpPr txBox="1">
            <a:spLocks noChangeArrowheads="1"/>
          </p:cNvSpPr>
          <p:nvPr/>
        </p:nvSpPr>
        <p:spPr bwMode="auto">
          <a:xfrm>
            <a:off x="3733800" y="6248400"/>
            <a:ext cx="519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rgbClr val="000000"/>
                </a:solidFill>
              </a:rPr>
              <a:t>http://www.blueletterbible.org/faq/dispre.html</a:t>
            </a:r>
          </a:p>
        </p:txBody>
      </p:sp>
    </p:spTree>
    <p:extLst>
      <p:ext uri="{BB962C8B-B14F-4D97-AF65-F5344CB8AC3E}">
        <p14:creationId xmlns:p14="http://schemas.microsoft.com/office/powerpoint/2010/main" val="2185204223"/>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8" name="Object 4"/>
          <p:cNvGraphicFramePr>
            <a:graphicFrameLocks noChangeAspect="1"/>
          </p:cNvGraphicFramePr>
          <p:nvPr/>
        </p:nvGraphicFramePr>
        <p:xfrm>
          <a:off x="23813" y="1747838"/>
          <a:ext cx="9096375" cy="3362325"/>
        </p:xfrm>
        <a:graphic>
          <a:graphicData uri="http://schemas.openxmlformats.org/presentationml/2006/ole">
            <mc:AlternateContent xmlns:mc="http://schemas.openxmlformats.org/markup-compatibility/2006">
              <mc:Choice xmlns:v="urn:schemas-microsoft-com:vml" Requires="v">
                <p:oleObj spid="_x0000_s1039" name="Drawing" r:id="rId3" imgW="9096480" imgH="3362400" progId="WPDraw30.Drawing">
                  <p:embed/>
                </p:oleObj>
              </mc:Choice>
              <mc:Fallback>
                <p:oleObj name="Drawing" r:id="rId3" imgW="9096480" imgH="336240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1747838"/>
                        <a:ext cx="90963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56033155"/>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286000" y="304800"/>
            <a:ext cx="6629400" cy="1447800"/>
          </a:xfrm>
          <a:prstGeom prst="rect">
            <a:avLst/>
          </a:prstGeom>
        </p:spPr>
        <p:txBody>
          <a:bodyPr wrap="none" fromWordArt="1">
            <a:prstTxWarp prst="textWave1">
              <a:avLst>
                <a:gd name="adj1" fmla="val 0"/>
                <a:gd name="adj2" fmla="val -1222"/>
              </a:avLst>
            </a:prstTxWarp>
          </a:bodyPr>
          <a:lstStyle/>
          <a:p>
            <a:pPr algn="ctr"/>
            <a:r>
              <a:rPr lang="en-US" sz="3600" kern="10" dirty="0" err="1">
                <a:ln w="9525">
                  <a:solidFill>
                    <a:schemeClr val="tx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Premillennialism</a:t>
            </a:r>
            <a:endParaRPr lang="en-US" sz="3600" kern="10" dirty="0">
              <a:ln w="9525">
                <a:solidFill>
                  <a:schemeClr val="tx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3" name="TextBox 2"/>
          <p:cNvSpPr txBox="1"/>
          <p:nvPr/>
        </p:nvSpPr>
        <p:spPr>
          <a:xfrm>
            <a:off x="76200" y="381000"/>
            <a:ext cx="1981200" cy="2800767"/>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Basic</a:t>
            </a:r>
          </a:p>
          <a:p>
            <a:r>
              <a:rPr lang="en-US" sz="4400" dirty="0">
                <a:solidFill>
                  <a:srgbClr val="FFFF99"/>
                </a:solidFill>
                <a:effectLst>
                  <a:outerShdw blurRad="38100" dist="38100" dir="2700000" algn="tl">
                    <a:srgbClr val="000000">
                      <a:alpha val="43137"/>
                    </a:srgbClr>
                  </a:outerShdw>
                </a:effectLst>
                <a:latin typeface="Complete in Him" pitchFamily="2" charset="0"/>
              </a:rPr>
              <a:t>Elements</a:t>
            </a:r>
          </a:p>
          <a:p>
            <a:r>
              <a:rPr lang="en-US" sz="4400" dirty="0">
                <a:solidFill>
                  <a:srgbClr val="FFFF99"/>
                </a:solidFill>
                <a:effectLst>
                  <a:outerShdw blurRad="38100" dist="38100" dir="2700000" algn="tl">
                    <a:srgbClr val="000000">
                      <a:alpha val="43137"/>
                    </a:srgbClr>
                  </a:outerShdw>
                </a:effectLst>
                <a:latin typeface="Complete in Him" pitchFamily="2" charset="0"/>
              </a:rPr>
              <a:t>Of the</a:t>
            </a:r>
          </a:p>
          <a:p>
            <a:r>
              <a:rPr lang="en-US" sz="4400" dirty="0">
                <a:solidFill>
                  <a:srgbClr val="FFFF99"/>
                </a:solidFill>
                <a:effectLst>
                  <a:outerShdw blurRad="38100" dist="38100" dir="2700000" algn="tl">
                    <a:srgbClr val="000000">
                      <a:alpha val="43137"/>
                    </a:srgbClr>
                  </a:outerShdw>
                </a:effectLst>
                <a:latin typeface="Complete in Him" pitchFamily="2" charset="0"/>
              </a:rPr>
              <a:t>Doctrine</a:t>
            </a:r>
          </a:p>
        </p:txBody>
      </p:sp>
      <p:sp>
        <p:nvSpPr>
          <p:cNvPr id="4" name="Text Box 6"/>
          <p:cNvSpPr txBox="1">
            <a:spLocks noChangeArrowheads="1"/>
          </p:cNvSpPr>
          <p:nvPr/>
        </p:nvSpPr>
        <p:spPr bwMode="auto">
          <a:xfrm>
            <a:off x="2057400" y="2421348"/>
            <a:ext cx="69342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lnSpc>
                <a:spcPct val="140000"/>
              </a:lnSpc>
              <a:buFont typeface="Arial" panose="020B0604020202020204" pitchFamily="34" charset="0"/>
              <a:buChar char="•"/>
            </a:pPr>
            <a:r>
              <a:rPr lang="en-US" b="1" dirty="0">
                <a:solidFill>
                  <a:srgbClr val="000000"/>
                </a:solidFill>
              </a:rPr>
              <a:t> Kingdom is yet to be established</a:t>
            </a:r>
          </a:p>
          <a:p>
            <a:pPr marL="342900" indent="-342900" algn="l">
              <a:lnSpc>
                <a:spcPct val="140000"/>
              </a:lnSpc>
              <a:buFont typeface="Arial" panose="020B0604020202020204" pitchFamily="34" charset="0"/>
              <a:buChar char="•"/>
            </a:pPr>
            <a:r>
              <a:rPr lang="en-US" b="1" dirty="0">
                <a:solidFill>
                  <a:srgbClr val="000000"/>
                </a:solidFill>
              </a:rPr>
              <a:t> Kingdom will be a literal, material kingdom</a:t>
            </a:r>
          </a:p>
          <a:p>
            <a:pPr marL="342900" indent="-342900" algn="l">
              <a:lnSpc>
                <a:spcPct val="140000"/>
              </a:lnSpc>
              <a:buFont typeface="Arial" panose="020B0604020202020204" pitchFamily="34" charset="0"/>
              <a:buChar char="•"/>
            </a:pPr>
            <a:r>
              <a:rPr lang="en-US" b="1" dirty="0">
                <a:solidFill>
                  <a:srgbClr val="000000"/>
                </a:solidFill>
              </a:rPr>
              <a:t> Christ will come back and reign on a literal throne in Jer.</a:t>
            </a:r>
          </a:p>
          <a:p>
            <a:pPr marL="342900" indent="-342900" algn="l">
              <a:lnSpc>
                <a:spcPct val="140000"/>
              </a:lnSpc>
              <a:buFont typeface="Arial" panose="020B0604020202020204" pitchFamily="34" charset="0"/>
              <a:buChar char="•"/>
            </a:pPr>
            <a:r>
              <a:rPr lang="en-US" b="1" dirty="0">
                <a:solidFill>
                  <a:srgbClr val="000000"/>
                </a:solidFill>
              </a:rPr>
              <a:t> 1000 year reign &amp; bliss</a:t>
            </a:r>
          </a:p>
          <a:p>
            <a:pPr marL="342900" indent="-342900" algn="l">
              <a:lnSpc>
                <a:spcPct val="140000"/>
              </a:lnSpc>
              <a:buFont typeface="Arial" panose="020B0604020202020204" pitchFamily="34" charset="0"/>
              <a:buChar char="•"/>
            </a:pPr>
            <a:r>
              <a:rPr lang="en-US" b="1" dirty="0">
                <a:solidFill>
                  <a:srgbClr val="000000"/>
                </a:solidFill>
              </a:rPr>
              <a:t> Jews return to Palestine</a:t>
            </a:r>
          </a:p>
        </p:txBody>
      </p:sp>
    </p:spTree>
    <p:extLst>
      <p:ext uri="{BB962C8B-B14F-4D97-AF65-F5344CB8AC3E}">
        <p14:creationId xmlns:p14="http://schemas.microsoft.com/office/powerpoint/2010/main" val="1907980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chemeClr val="bg1"/>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 name="TextBox 7"/>
          <p:cNvSpPr txBox="1"/>
          <p:nvPr/>
        </p:nvSpPr>
        <p:spPr>
          <a:xfrm>
            <a:off x="304800" y="1905000"/>
            <a:ext cx="8763000" cy="830997"/>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1981200" cy="2123658"/>
          </a:xfrm>
          <a:prstGeom prst="rect">
            <a:avLst/>
          </a:prstGeom>
          <a:noFill/>
        </p:spPr>
        <p:txBody>
          <a:bodyPr wrap="square" rtlCol="0">
            <a:spAutoFit/>
          </a:bodyPr>
          <a:lstStyle/>
          <a:p>
            <a:r>
              <a:rPr lang="en-US" sz="4400" dirty="0">
                <a:solidFill>
                  <a:srgbClr val="FFFF99"/>
                </a:solidFill>
                <a:effectLst>
                  <a:outerShdw blurRad="38100" dist="38100" dir="2700000" algn="tl">
                    <a:srgbClr val="000000">
                      <a:alpha val="43137"/>
                    </a:srgbClr>
                  </a:outerShdw>
                </a:effectLst>
                <a:latin typeface="Complete in Him" pitchFamily="2" charset="0"/>
              </a:rPr>
              <a:t>It Is</a:t>
            </a:r>
          </a:p>
          <a:p>
            <a:r>
              <a:rPr lang="en-US" sz="4400" dirty="0">
                <a:solidFill>
                  <a:srgbClr val="FFFF99"/>
                </a:solidFill>
                <a:effectLst>
                  <a:outerShdw blurRad="38100" dist="38100" dir="2700000" algn="tl">
                    <a:srgbClr val="000000">
                      <a:alpha val="43137"/>
                    </a:srgbClr>
                  </a:outerShdw>
                </a:effectLst>
                <a:latin typeface="Complete in Him" pitchFamily="2" charset="0"/>
              </a:rPr>
              <a:t>Not In</a:t>
            </a:r>
          </a:p>
          <a:p>
            <a:r>
              <a:rPr lang="en-US" sz="4400" dirty="0">
                <a:solidFill>
                  <a:srgbClr val="FFFF99"/>
                </a:solidFill>
                <a:effectLst>
                  <a:outerShdw blurRad="38100" dist="38100" dir="2700000" algn="tl">
                    <a:srgbClr val="000000">
                      <a:alpha val="43137"/>
                    </a:srgbClr>
                  </a:outerShdw>
                </a:effectLst>
                <a:latin typeface="Complete in Him" pitchFamily="2" charset="0"/>
              </a:rPr>
              <a:t>The Bible</a:t>
            </a:r>
          </a:p>
        </p:txBody>
      </p:sp>
      <p:pic>
        <p:nvPicPr>
          <p:cNvPr id="5" name="Picture 5" descr="vuvwqwe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8" y="3352800"/>
            <a:ext cx="1024697"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p:cNvSpPr>
            <a:spLocks noChangeArrowheads="1"/>
          </p:cNvSpPr>
          <p:nvPr/>
        </p:nvSpPr>
        <p:spPr bwMode="auto">
          <a:xfrm>
            <a:off x="2286000" y="1981200"/>
            <a:ext cx="3124200" cy="4038600"/>
          </a:xfrm>
          <a:prstGeom prst="roundRect">
            <a:avLst>
              <a:gd name="adj" fmla="val 11222"/>
            </a:avLst>
          </a:prstGeom>
          <a:solidFill>
            <a:srgbClr val="09671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b="1" dirty="0">
              <a:effectLst>
                <a:outerShdw blurRad="38100" dist="38100" dir="2700000" algn="tl">
                  <a:srgbClr val="000000">
                    <a:alpha val="43137"/>
                  </a:srgbClr>
                </a:outerShdw>
              </a:effectLst>
            </a:endParaRPr>
          </a:p>
          <a:p>
            <a:pPr algn="ctr"/>
            <a:r>
              <a:rPr lang="en-US" b="1" dirty="0">
                <a:solidFill>
                  <a:srgbClr val="FFFF99"/>
                </a:solidFill>
                <a:effectLst>
                  <a:outerShdw blurRad="38100" dist="38100" dir="2700000" algn="tl">
                    <a:srgbClr val="000000">
                      <a:alpha val="43137"/>
                    </a:srgbClr>
                  </a:outerShdw>
                </a:effectLst>
              </a:rPr>
              <a:t>Must Teach &amp;</a:t>
            </a:r>
          </a:p>
          <a:p>
            <a:pPr algn="ctr"/>
            <a:r>
              <a:rPr lang="en-US" b="1" dirty="0">
                <a:solidFill>
                  <a:srgbClr val="FFFF99"/>
                </a:solidFill>
                <a:effectLst>
                  <a:outerShdw blurRad="38100" dist="38100" dir="2700000" algn="tl">
                    <a:srgbClr val="000000">
                      <a:alpha val="43137"/>
                    </a:srgbClr>
                  </a:outerShdw>
                </a:effectLst>
              </a:rPr>
              <a:t>Believe</a:t>
            </a:r>
          </a:p>
          <a:p>
            <a:pPr algn="ctr"/>
            <a:r>
              <a:rPr lang="en-US" b="1" dirty="0">
                <a:solidFill>
                  <a:srgbClr val="FFFF99"/>
                </a:solidFill>
                <a:effectLst>
                  <a:outerShdw blurRad="38100" dist="38100" dir="2700000" algn="tl">
                    <a:srgbClr val="000000">
                      <a:alpha val="43137"/>
                    </a:srgbClr>
                  </a:outerShdw>
                </a:effectLst>
              </a:rPr>
              <a:t>Only What Is Found</a:t>
            </a:r>
          </a:p>
          <a:p>
            <a:pPr algn="ctr"/>
            <a:r>
              <a:rPr lang="en-US" b="1" dirty="0">
                <a:solidFill>
                  <a:srgbClr val="FFFF99"/>
                </a:solidFill>
                <a:effectLst>
                  <a:outerShdw blurRad="38100" dist="38100" dir="2700000" algn="tl">
                    <a:srgbClr val="000000">
                      <a:alpha val="43137"/>
                    </a:srgbClr>
                  </a:outerShdw>
                </a:effectLst>
              </a:rPr>
              <a:t>In The Bible</a:t>
            </a:r>
          </a:p>
          <a:p>
            <a:pPr algn="ctr"/>
            <a:endParaRPr lang="en-US" b="1" dirty="0">
              <a:effectLst>
                <a:outerShdw blurRad="38100" dist="38100" dir="2700000" algn="tl">
                  <a:srgbClr val="000000">
                    <a:alpha val="43137"/>
                  </a:srgbClr>
                </a:outerShdw>
              </a:effectLst>
            </a:endParaRPr>
          </a:p>
          <a:p>
            <a:pPr algn="ctr">
              <a:lnSpc>
                <a:spcPct val="120000"/>
              </a:lnSpc>
            </a:pPr>
            <a:r>
              <a:rPr lang="en-US" b="1" i="1" dirty="0">
                <a:solidFill>
                  <a:srgbClr val="FFFF00"/>
                </a:solidFill>
                <a:effectLst>
                  <a:outerShdw blurRad="38100" dist="38100" dir="2700000" algn="tl">
                    <a:srgbClr val="000000">
                      <a:alpha val="43137"/>
                    </a:srgbClr>
                  </a:outerShdw>
                </a:effectLst>
              </a:rPr>
              <a:t>2 Cor. 4:13</a:t>
            </a:r>
          </a:p>
          <a:p>
            <a:pPr algn="ctr">
              <a:lnSpc>
                <a:spcPct val="120000"/>
              </a:lnSpc>
            </a:pPr>
            <a:r>
              <a:rPr lang="en-US" b="1" i="1" dirty="0">
                <a:solidFill>
                  <a:srgbClr val="FFFF00"/>
                </a:solidFill>
                <a:effectLst>
                  <a:outerShdw blurRad="38100" dist="38100" dir="2700000" algn="tl">
                    <a:srgbClr val="000000">
                      <a:alpha val="43137"/>
                    </a:srgbClr>
                  </a:outerShdw>
                </a:effectLst>
              </a:rPr>
              <a:t>1 Pet. 4:11</a:t>
            </a:r>
          </a:p>
          <a:p>
            <a:pPr algn="ctr"/>
            <a:endParaRPr lang="en-US" b="1" i="1" dirty="0">
              <a:solidFill>
                <a:srgbClr val="3333CC"/>
              </a:solidFill>
              <a:effectLst>
                <a:outerShdw blurRad="38100" dist="38100" dir="2700000" algn="tl">
                  <a:srgbClr val="000000">
                    <a:alpha val="43137"/>
                  </a:srgbClr>
                </a:outerShdw>
              </a:effectLst>
            </a:endParaRPr>
          </a:p>
        </p:txBody>
      </p:sp>
      <p:sp>
        <p:nvSpPr>
          <p:cNvPr id="7" name="AutoShape 9"/>
          <p:cNvSpPr>
            <a:spLocks noChangeArrowheads="1"/>
          </p:cNvSpPr>
          <p:nvPr/>
        </p:nvSpPr>
        <p:spPr bwMode="auto">
          <a:xfrm>
            <a:off x="5715000" y="1981200"/>
            <a:ext cx="3124200" cy="4038600"/>
          </a:xfrm>
          <a:prstGeom prst="roundRect">
            <a:avLst>
              <a:gd name="adj" fmla="val 11222"/>
            </a:avLst>
          </a:prstGeom>
          <a:solidFill>
            <a:srgbClr val="09671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dirty="0">
                <a:solidFill>
                  <a:srgbClr val="FFFF99"/>
                </a:solidFill>
                <a:effectLst>
                  <a:outerShdw blurRad="38100" dist="38100" dir="2700000" algn="tl">
                    <a:srgbClr val="000000">
                      <a:alpha val="43137"/>
                    </a:srgbClr>
                  </a:outerShdw>
                </a:effectLst>
              </a:rPr>
              <a:t>Must Always</a:t>
            </a:r>
          </a:p>
          <a:p>
            <a:pPr algn="ctr"/>
            <a:r>
              <a:rPr lang="en-US" b="1" dirty="0">
                <a:solidFill>
                  <a:srgbClr val="FFFF99"/>
                </a:solidFill>
                <a:effectLst>
                  <a:outerShdw blurRad="38100" dist="38100" dir="2700000" algn="tl">
                    <a:srgbClr val="000000">
                      <a:alpha val="43137"/>
                    </a:srgbClr>
                  </a:outerShdw>
                </a:effectLst>
              </a:rPr>
              <a:t>Check what we</a:t>
            </a:r>
          </a:p>
          <a:p>
            <a:pPr algn="ctr"/>
            <a:r>
              <a:rPr lang="en-US" b="1" dirty="0">
                <a:solidFill>
                  <a:srgbClr val="FFFF99"/>
                </a:solidFill>
                <a:effectLst>
                  <a:outerShdw blurRad="38100" dist="38100" dir="2700000" algn="tl">
                    <a:srgbClr val="000000">
                      <a:alpha val="43137"/>
                    </a:srgbClr>
                  </a:outerShdw>
                </a:effectLst>
              </a:rPr>
              <a:t>are taught by the</a:t>
            </a:r>
          </a:p>
          <a:p>
            <a:pPr algn="ctr"/>
            <a:r>
              <a:rPr lang="en-US" b="1" dirty="0">
                <a:solidFill>
                  <a:srgbClr val="FFFF99"/>
                </a:solidFill>
                <a:effectLst>
                  <a:outerShdw blurRad="38100" dist="38100" dir="2700000" algn="tl">
                    <a:srgbClr val="000000">
                      <a:alpha val="43137"/>
                    </a:srgbClr>
                  </a:outerShdw>
                </a:effectLst>
              </a:rPr>
              <a:t>Bible</a:t>
            </a:r>
          </a:p>
          <a:p>
            <a:pPr algn="ctr"/>
            <a:endParaRPr lang="en-US" b="1" dirty="0">
              <a:effectLst>
                <a:outerShdw blurRad="38100" dist="38100" dir="2700000" algn="tl">
                  <a:srgbClr val="000000">
                    <a:alpha val="43137"/>
                  </a:srgbClr>
                </a:outerShdw>
              </a:effectLst>
            </a:endParaRPr>
          </a:p>
          <a:p>
            <a:pPr algn="ctr"/>
            <a:r>
              <a:rPr lang="en-US" b="1" i="1" dirty="0">
                <a:solidFill>
                  <a:srgbClr val="FFFF00"/>
                </a:solidFill>
                <a:effectLst>
                  <a:outerShdw blurRad="38100" dist="38100" dir="2700000" algn="tl">
                    <a:srgbClr val="000000">
                      <a:alpha val="43137"/>
                    </a:srgbClr>
                  </a:outerShdw>
                </a:effectLst>
              </a:rPr>
              <a:t>Acts 17:11</a:t>
            </a:r>
          </a:p>
          <a:p>
            <a:pPr algn="ctr"/>
            <a:r>
              <a:rPr lang="en-US" b="1" i="1" dirty="0">
                <a:solidFill>
                  <a:srgbClr val="FFFF00"/>
                </a:solidFill>
                <a:effectLst>
                  <a:outerShdw blurRad="38100" dist="38100" dir="2700000" algn="tl">
                    <a:srgbClr val="000000">
                      <a:alpha val="43137"/>
                    </a:srgbClr>
                  </a:outerShdw>
                </a:effectLst>
              </a:rPr>
              <a:t>1 </a:t>
            </a:r>
            <a:r>
              <a:rPr lang="en-US" b="1" i="1" dirty="0" err="1">
                <a:solidFill>
                  <a:srgbClr val="FFFF00"/>
                </a:solidFill>
                <a:effectLst>
                  <a:outerShdw blurRad="38100" dist="38100" dir="2700000" algn="tl">
                    <a:srgbClr val="000000">
                      <a:alpha val="43137"/>
                    </a:srgbClr>
                  </a:outerShdw>
                </a:effectLst>
              </a:rPr>
              <a:t>Jno</a:t>
            </a:r>
            <a:r>
              <a:rPr lang="en-US" b="1" i="1" dirty="0">
                <a:solidFill>
                  <a:srgbClr val="FFFF00"/>
                </a:solidFill>
                <a:effectLst>
                  <a:outerShdw blurRad="38100" dist="38100" dir="2700000" algn="tl">
                    <a:srgbClr val="000000">
                      <a:alpha val="43137"/>
                    </a:srgbClr>
                  </a:outerShdw>
                </a:effectLst>
              </a:rPr>
              <a:t>. 4:1, 6</a:t>
            </a:r>
          </a:p>
        </p:txBody>
      </p:sp>
      <p:pic>
        <p:nvPicPr>
          <p:cNvPr id="8" name="Picture 4" descr="bibl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0"/>
            <a:ext cx="4212886" cy="19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0016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59140"/>
            <a:ext cx="8669740" cy="1569660"/>
          </a:xfrm>
          <a:prstGeom prst="rect">
            <a:avLst/>
          </a:prstGeom>
          <a:noFill/>
        </p:spPr>
        <p:txBody>
          <a:bodyPr wrap="square" rtlCol="0">
            <a:spAutoFit/>
          </a:bodyPr>
          <a:lstStyle/>
          <a:p>
            <a:r>
              <a:rPr lang="en-US" sz="4800" dirty="0">
                <a:solidFill>
                  <a:srgbClr val="FFFFFF"/>
                </a:solidFill>
                <a:effectLst>
                  <a:outerShdw blurRad="38100" dist="38100" dir="2700000" algn="tl">
                    <a:srgbClr val="000000">
                      <a:alpha val="43137"/>
                    </a:srgbClr>
                  </a:outerShdw>
                </a:effectLst>
                <a:latin typeface="Complete in Him" pitchFamily="2" charset="0"/>
              </a:rPr>
              <a:t>We Don’t Believe Christ Will Reign on Earth for 1000 years</a:t>
            </a:r>
          </a:p>
        </p:txBody>
      </p:sp>
      <p:sp>
        <p:nvSpPr>
          <p:cNvPr id="6" name="Freeform 5"/>
          <p:cNvSpPr/>
          <p:nvPr/>
        </p:nvSpPr>
        <p:spPr bwMode="auto">
          <a:xfrm>
            <a:off x="457200" y="890244"/>
            <a:ext cx="8153400"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
        <p:nvSpPr>
          <p:cNvPr id="8" name="TextBox 7"/>
          <p:cNvSpPr txBox="1"/>
          <p:nvPr/>
        </p:nvSpPr>
        <p:spPr>
          <a:xfrm>
            <a:off x="304800" y="1905000"/>
            <a:ext cx="8763000" cy="1569660"/>
          </a:xfrm>
          <a:prstGeom prst="rect">
            <a:avLst/>
          </a:prstGeom>
          <a:noFill/>
        </p:spPr>
        <p:txBody>
          <a:bodyPr wrap="square" rtlCol="0">
            <a:spAutoFit/>
          </a:bodyPr>
          <a:lstStyle/>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It is Not in the Bible</a:t>
            </a:r>
          </a:p>
          <a:p>
            <a:pPr marL="514350" indent="-514350" algn="l">
              <a:buFont typeface="+mj-lt"/>
              <a:buAutoNum type="romanUcPeriod"/>
            </a:pPr>
            <a:r>
              <a:rPr lang="en-US" sz="4800" dirty="0">
                <a:solidFill>
                  <a:srgbClr val="FFFF99"/>
                </a:solidFill>
                <a:effectLst>
                  <a:outerShdw blurRad="38100" dist="38100" dir="2700000" algn="tl">
                    <a:srgbClr val="000000">
                      <a:alpha val="43137"/>
                    </a:srgbClr>
                  </a:outerShdw>
                </a:effectLst>
                <a:latin typeface="Complete in Him" pitchFamily="2" charset="0"/>
              </a:rPr>
              <a:t>The Kingdom Has Been Established</a:t>
            </a:r>
          </a:p>
        </p:txBody>
      </p:sp>
      <p:sp>
        <p:nvSpPr>
          <p:cNvPr id="5" name="Freeform 4"/>
          <p:cNvSpPr/>
          <p:nvPr/>
        </p:nvSpPr>
        <p:spPr bwMode="auto">
          <a:xfrm flipV="1">
            <a:off x="2362199" y="1645918"/>
            <a:ext cx="4267201" cy="45719"/>
          </a:xfrm>
          <a:custGeom>
            <a:avLst/>
            <a:gdLst>
              <a:gd name="connsiteX0" fmla="*/ 0 w 7683689"/>
              <a:gd name="connsiteY0" fmla="*/ 45534 h 100357"/>
              <a:gd name="connsiteX1" fmla="*/ 1460310 w 7683689"/>
              <a:gd name="connsiteY1" fmla="*/ 31886 h 100357"/>
              <a:gd name="connsiteX2" fmla="*/ 2470244 w 7683689"/>
              <a:gd name="connsiteY2" fmla="*/ 100125 h 100357"/>
              <a:gd name="connsiteX3" fmla="*/ 3807725 w 7683689"/>
              <a:gd name="connsiteY3" fmla="*/ 4590 h 100357"/>
              <a:gd name="connsiteX4" fmla="*/ 5063319 w 7683689"/>
              <a:gd name="connsiteY4" fmla="*/ 18238 h 100357"/>
              <a:gd name="connsiteX5" fmla="*/ 5936776 w 7683689"/>
              <a:gd name="connsiteY5" fmla="*/ 45534 h 100357"/>
              <a:gd name="connsiteX6" fmla="*/ 7683689 w 7683689"/>
              <a:gd name="connsiteY6" fmla="*/ 31886 h 10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689" h="100357">
                <a:moveTo>
                  <a:pt x="0" y="45534"/>
                </a:moveTo>
                <a:cubicBezTo>
                  <a:pt x="524301" y="34161"/>
                  <a:pt x="1048603" y="22788"/>
                  <a:pt x="1460310" y="31886"/>
                </a:cubicBezTo>
                <a:cubicBezTo>
                  <a:pt x="1872017" y="40984"/>
                  <a:pt x="2079008" y="104674"/>
                  <a:pt x="2470244" y="100125"/>
                </a:cubicBezTo>
                <a:cubicBezTo>
                  <a:pt x="2861480" y="95576"/>
                  <a:pt x="3375546" y="18238"/>
                  <a:pt x="3807725" y="4590"/>
                </a:cubicBezTo>
                <a:cubicBezTo>
                  <a:pt x="4239904" y="-9058"/>
                  <a:pt x="4708477" y="11414"/>
                  <a:pt x="5063319" y="18238"/>
                </a:cubicBezTo>
                <a:cubicBezTo>
                  <a:pt x="5418161" y="25062"/>
                  <a:pt x="5936776" y="45534"/>
                  <a:pt x="5936776" y="45534"/>
                </a:cubicBezTo>
                <a:lnTo>
                  <a:pt x="7683689" y="31886"/>
                </a:lnTo>
              </a:path>
            </a:pathLst>
          </a:custGeom>
          <a:noFill/>
          <a:ln w="57150">
            <a:solidFill>
              <a:schemeClr val="bg1"/>
            </a:solidFill>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endParaRPr lang="en-US" dirty="0">
              <a:solidFill>
                <a:srgbClr val="4D4D4D"/>
              </a:solidFill>
            </a:endParaRPr>
          </a:p>
        </p:txBody>
      </p:sp>
    </p:spTree>
    <p:extLst>
      <p:ext uri="{BB962C8B-B14F-4D97-AF65-F5344CB8AC3E}">
        <p14:creationId xmlns:p14="http://schemas.microsoft.com/office/powerpoint/2010/main" val="238261363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theme/theme1.xml><?xml version="1.0" encoding="utf-8"?>
<a:theme xmlns:a="http://schemas.openxmlformats.org/drawingml/2006/main" name="powerpoint-templat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templat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owerpoint-templat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3190</TotalTime>
  <Words>1338</Words>
  <Application>Microsoft Office PowerPoint</Application>
  <PresentationFormat>On-screen Show (4:3)</PresentationFormat>
  <Paragraphs>293</Paragraphs>
  <Slides>31</Slides>
  <Notes>20</Notes>
  <HiddenSlides>0</HiddenSlides>
  <MMClips>0</MMClips>
  <ScaleCrop>false</ScaleCrop>
  <HeadingPairs>
    <vt:vector size="8" baseType="variant">
      <vt:variant>
        <vt:lpstr>Fonts Used</vt:lpstr>
      </vt:variant>
      <vt:variant>
        <vt:i4>10</vt:i4>
      </vt:variant>
      <vt:variant>
        <vt:lpstr>Theme</vt:lpstr>
      </vt:variant>
      <vt:variant>
        <vt:i4>10</vt:i4>
      </vt:variant>
      <vt:variant>
        <vt:lpstr>Embedded OLE Servers</vt:lpstr>
      </vt:variant>
      <vt:variant>
        <vt:i4>1</vt:i4>
      </vt:variant>
      <vt:variant>
        <vt:lpstr>Slide Titles</vt:lpstr>
      </vt:variant>
      <vt:variant>
        <vt:i4>31</vt:i4>
      </vt:variant>
    </vt:vector>
  </HeadingPairs>
  <TitlesOfParts>
    <vt:vector size="52" baseType="lpstr">
      <vt:lpstr>Arial Rounded MT Bold</vt:lpstr>
      <vt:lpstr>Complete in Him</vt:lpstr>
      <vt:lpstr>Arial</vt:lpstr>
      <vt:lpstr>Arial Narrow</vt:lpstr>
      <vt:lpstr>Times New Roman</vt:lpstr>
      <vt:lpstr>Calibri Light</vt:lpstr>
      <vt:lpstr>Comic Sans MS</vt:lpstr>
      <vt:lpstr>Calibri</vt:lpstr>
      <vt:lpstr>Wingdings</vt:lpstr>
      <vt:lpstr>Microsoft Sans Serif</vt:lpstr>
      <vt:lpstr>powerpoint-template</vt:lpstr>
      <vt:lpstr>1_powerpoint-template</vt:lpstr>
      <vt:lpstr>3_powerpoint-template</vt:lpstr>
      <vt:lpstr>1_Office Theme</vt:lpstr>
      <vt:lpstr>2_Office Theme</vt:lpstr>
      <vt:lpstr>1_Default Design</vt:lpstr>
      <vt:lpstr>2_Default Design</vt:lpstr>
      <vt:lpstr>3_Default Design</vt:lpstr>
      <vt:lpstr>Default Design</vt:lpstr>
      <vt:lpstr>Office Theme</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Donnie V. Rader</cp:lastModifiedBy>
  <cp:revision>137</cp:revision>
  <dcterms:created xsi:type="dcterms:W3CDTF">2012-11-02T14:49:27Z</dcterms:created>
  <dcterms:modified xsi:type="dcterms:W3CDTF">2018-04-02T17:01:23Z</dcterms:modified>
</cp:coreProperties>
</file>