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 id="2147483691" r:id="rId4"/>
  </p:sldMasterIdLst>
  <p:sldIdLst>
    <p:sldId id="294" r:id="rId5"/>
    <p:sldId id="299" r:id="rId6"/>
    <p:sldId id="298" r:id="rId7"/>
    <p:sldId id="256"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611"/>
    <a:srgbClr val="68040B"/>
    <a:srgbClr val="7E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410B99-2EE1-4B38-9109-EC8EE185979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218832508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10B99-2EE1-4B38-9109-EC8EE185979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376691346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10B99-2EE1-4B38-9109-EC8EE185979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84281748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188821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3783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491348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40571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344684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27995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057604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104294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10B99-2EE1-4B38-9109-EC8EE185979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291437318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030832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38334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963766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dirty="0">
              <a:solidFill>
                <a:srgbClr val="336600"/>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296837283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259074544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107819860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263951327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336600"/>
              </a:solidFill>
            </a:endParaRPr>
          </a:p>
        </p:txBody>
      </p:sp>
      <p:sp>
        <p:nvSpPr>
          <p:cNvPr id="9" name="Slide Number Placeholder 8"/>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325741871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336600"/>
              </a:solidFill>
            </a:endParaRPr>
          </a:p>
        </p:txBody>
      </p:sp>
      <p:sp>
        <p:nvSpPr>
          <p:cNvPr id="5" name="Slide Number Placeholder 4"/>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77840556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336600"/>
              </a:solidFill>
            </a:endParaRPr>
          </a:p>
        </p:txBody>
      </p:sp>
      <p:sp>
        <p:nvSpPr>
          <p:cNvPr id="4" name="Slide Number Placeholder 3"/>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118441713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410B99-2EE1-4B38-9109-EC8EE185979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339630543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276206013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336600"/>
              </a:solidFill>
            </a:endParaRPr>
          </a:p>
        </p:txBody>
      </p:sp>
      <p:sp>
        <p:nvSpPr>
          <p:cNvPr id="7" name="Slide Number Placeholder 6"/>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36149833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56498772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336600"/>
              </a:solidFill>
            </a:endParaRPr>
          </a:p>
        </p:txBody>
      </p:sp>
      <p:sp>
        <p:nvSpPr>
          <p:cNvPr id="6" name="Slide Number Placeholder 5"/>
          <p:cNvSpPr>
            <a:spLocks noGrp="1"/>
          </p:cNvSpPr>
          <p:nvPr>
            <p:ph type="sldNum" sz="quarter" idx="12"/>
          </p:nvPr>
        </p:nvSpPr>
        <p:spPr/>
        <p:txBody>
          <a:bodyPr/>
          <a:lstStyle>
            <a:lvl1pPr>
              <a:defRPr/>
            </a:lvl1pPr>
          </a:lstStyle>
          <a:p>
            <a:fld id="{0CDDB520-338B-4891-A75D-1051E878BCAA}" type="slidenum">
              <a:rPr lang="en-US" smtClean="0">
                <a:solidFill>
                  <a:srgbClr val="336600"/>
                </a:solidFill>
              </a:rPr>
              <a:pPr/>
              <a:t>‹#›</a:t>
            </a:fld>
            <a:endParaRPr lang="en-US" dirty="0">
              <a:solidFill>
                <a:srgbClr val="336600"/>
              </a:solidFill>
            </a:endParaRPr>
          </a:p>
        </p:txBody>
      </p:sp>
    </p:spTree>
    <p:extLst>
      <p:ext uri="{BB962C8B-B14F-4D97-AF65-F5344CB8AC3E}">
        <p14:creationId xmlns:p14="http://schemas.microsoft.com/office/powerpoint/2010/main" val="409330296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2EEDC0B-3C42-4EEB-9780-DF2410EEDC71}" type="slidenum">
              <a:rPr lang="en-US"/>
              <a:pPr>
                <a:defRPr/>
              </a:pPr>
              <a:t>‹#›</a:t>
            </a:fld>
            <a:endParaRPr lang="en-US"/>
          </a:p>
        </p:txBody>
      </p:sp>
    </p:spTree>
    <p:extLst>
      <p:ext uri="{BB962C8B-B14F-4D97-AF65-F5344CB8AC3E}">
        <p14:creationId xmlns:p14="http://schemas.microsoft.com/office/powerpoint/2010/main" val="368624961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6B2BB69-BDD4-46D1-8683-7E49E9694970}" type="slidenum">
              <a:rPr lang="en-US"/>
              <a:pPr>
                <a:defRPr/>
              </a:pPr>
              <a:t>‹#›</a:t>
            </a:fld>
            <a:endParaRPr lang="en-US"/>
          </a:p>
        </p:txBody>
      </p:sp>
    </p:spTree>
    <p:extLst>
      <p:ext uri="{BB962C8B-B14F-4D97-AF65-F5344CB8AC3E}">
        <p14:creationId xmlns:p14="http://schemas.microsoft.com/office/powerpoint/2010/main" val="125909795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C077ADA-7EE5-432B-8F2F-201FC706C9E5}" type="slidenum">
              <a:rPr lang="en-US"/>
              <a:pPr>
                <a:defRPr/>
              </a:pPr>
              <a:t>‹#›</a:t>
            </a:fld>
            <a:endParaRPr lang="en-US"/>
          </a:p>
        </p:txBody>
      </p:sp>
    </p:spTree>
    <p:extLst>
      <p:ext uri="{BB962C8B-B14F-4D97-AF65-F5344CB8AC3E}">
        <p14:creationId xmlns:p14="http://schemas.microsoft.com/office/powerpoint/2010/main" val="122828494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2384ED0-FF10-49A3-8037-7C4653A8892F}" type="slidenum">
              <a:rPr lang="en-US"/>
              <a:pPr>
                <a:defRPr/>
              </a:pPr>
              <a:t>‹#›</a:t>
            </a:fld>
            <a:endParaRPr lang="en-US"/>
          </a:p>
        </p:txBody>
      </p:sp>
    </p:spTree>
    <p:extLst>
      <p:ext uri="{BB962C8B-B14F-4D97-AF65-F5344CB8AC3E}">
        <p14:creationId xmlns:p14="http://schemas.microsoft.com/office/powerpoint/2010/main" val="147547134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606D4C-CA66-449B-8F2E-6644A09EBD68}" type="slidenum">
              <a:rPr lang="en-US"/>
              <a:pPr>
                <a:defRPr/>
              </a:pPr>
              <a:t>‹#›</a:t>
            </a:fld>
            <a:endParaRPr lang="en-US"/>
          </a:p>
        </p:txBody>
      </p:sp>
    </p:spTree>
    <p:extLst>
      <p:ext uri="{BB962C8B-B14F-4D97-AF65-F5344CB8AC3E}">
        <p14:creationId xmlns:p14="http://schemas.microsoft.com/office/powerpoint/2010/main" val="277771442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C5F8196-CA6A-4E4C-9EA8-C102D05D55C7}" type="slidenum">
              <a:rPr lang="en-US"/>
              <a:pPr>
                <a:defRPr/>
              </a:pPr>
              <a:t>‹#›</a:t>
            </a:fld>
            <a:endParaRPr lang="en-US"/>
          </a:p>
        </p:txBody>
      </p:sp>
    </p:spTree>
    <p:extLst>
      <p:ext uri="{BB962C8B-B14F-4D97-AF65-F5344CB8AC3E}">
        <p14:creationId xmlns:p14="http://schemas.microsoft.com/office/powerpoint/2010/main" val="32742395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410B99-2EE1-4B38-9109-EC8EE185979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176996108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09CD4CF-1D6F-4AAA-99DE-362ABED89071}" type="slidenum">
              <a:rPr lang="en-US"/>
              <a:pPr>
                <a:defRPr/>
              </a:pPr>
              <a:t>‹#›</a:t>
            </a:fld>
            <a:endParaRPr lang="en-US"/>
          </a:p>
        </p:txBody>
      </p:sp>
    </p:spTree>
    <p:extLst>
      <p:ext uri="{BB962C8B-B14F-4D97-AF65-F5344CB8AC3E}">
        <p14:creationId xmlns:p14="http://schemas.microsoft.com/office/powerpoint/2010/main" val="59461553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902EB53-57F8-4168-A7DD-341097A90867}" type="slidenum">
              <a:rPr lang="en-US"/>
              <a:pPr>
                <a:defRPr/>
              </a:pPr>
              <a:t>‹#›</a:t>
            </a:fld>
            <a:endParaRPr lang="en-US"/>
          </a:p>
        </p:txBody>
      </p:sp>
    </p:spTree>
    <p:extLst>
      <p:ext uri="{BB962C8B-B14F-4D97-AF65-F5344CB8AC3E}">
        <p14:creationId xmlns:p14="http://schemas.microsoft.com/office/powerpoint/2010/main" val="24832969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215262F-1E26-42DB-BBEF-6DAF4233E3E8}" type="slidenum">
              <a:rPr lang="en-US"/>
              <a:pPr>
                <a:defRPr/>
              </a:pPr>
              <a:t>‹#›</a:t>
            </a:fld>
            <a:endParaRPr lang="en-US"/>
          </a:p>
        </p:txBody>
      </p:sp>
    </p:spTree>
    <p:extLst>
      <p:ext uri="{BB962C8B-B14F-4D97-AF65-F5344CB8AC3E}">
        <p14:creationId xmlns:p14="http://schemas.microsoft.com/office/powerpoint/2010/main" val="7638173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7647CF-1D34-45A1-83E3-89DA95173768}" type="slidenum">
              <a:rPr lang="en-US"/>
              <a:pPr>
                <a:defRPr/>
              </a:pPr>
              <a:t>‹#›</a:t>
            </a:fld>
            <a:endParaRPr lang="en-US"/>
          </a:p>
        </p:txBody>
      </p:sp>
    </p:spTree>
    <p:extLst>
      <p:ext uri="{BB962C8B-B14F-4D97-AF65-F5344CB8AC3E}">
        <p14:creationId xmlns:p14="http://schemas.microsoft.com/office/powerpoint/2010/main" val="390641425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3D08E5F-EDFD-4913-9C24-FD36EA52A269}" type="slidenum">
              <a:rPr lang="en-US"/>
              <a:pPr>
                <a:defRPr/>
              </a:pPr>
              <a:t>‹#›</a:t>
            </a:fld>
            <a:endParaRPr lang="en-US"/>
          </a:p>
        </p:txBody>
      </p:sp>
    </p:spTree>
    <p:extLst>
      <p:ext uri="{BB962C8B-B14F-4D97-AF65-F5344CB8AC3E}">
        <p14:creationId xmlns:p14="http://schemas.microsoft.com/office/powerpoint/2010/main" val="284503206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410B99-2EE1-4B38-9109-EC8EE1859799}"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109653803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410B99-2EE1-4B38-9109-EC8EE1859799}"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102821744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10B99-2EE1-4B38-9109-EC8EE1859799}"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265893456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10B99-2EE1-4B38-9109-EC8EE185979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378228774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10B99-2EE1-4B38-9109-EC8EE185979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FD7A-2E8C-4622-A1AC-FA2BF7E6FA41}" type="slidenum">
              <a:rPr lang="en-US" smtClean="0"/>
              <a:t>‹#›</a:t>
            </a:fld>
            <a:endParaRPr lang="en-US"/>
          </a:p>
        </p:txBody>
      </p:sp>
    </p:spTree>
    <p:extLst>
      <p:ext uri="{BB962C8B-B14F-4D97-AF65-F5344CB8AC3E}">
        <p14:creationId xmlns:p14="http://schemas.microsoft.com/office/powerpoint/2010/main" val="295425502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040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0B99-2EE1-4B38-9109-EC8EE1859799}" type="datetimeFigureOut">
              <a:rPr lang="en-US" smtClean="0"/>
              <a:t>4/2/2018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FD7A-2E8C-4622-A1AC-FA2BF7E6FA41}" type="slidenum">
              <a:rPr lang="en-US" smtClean="0"/>
              <a:t>‹#›</a:t>
            </a:fld>
            <a:endParaRPr lang="en-US"/>
          </a:p>
        </p:txBody>
      </p:sp>
    </p:spTree>
    <p:extLst>
      <p:ext uri="{BB962C8B-B14F-4D97-AF65-F5344CB8AC3E}">
        <p14:creationId xmlns:p14="http://schemas.microsoft.com/office/powerpoint/2010/main" val="198198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0ACC7-3908-4E49-80D3-73D7F0FDBFDE}" type="datetimeFigureOut">
              <a:rPr lang="en-US" smtClean="0">
                <a:solidFill>
                  <a:prstClr val="black">
                    <a:tint val="75000"/>
                  </a:prstClr>
                </a:solidFill>
              </a:rPr>
              <a:pPr/>
              <a:t>4/2/2018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http://2.bp.blogspot.com/_ppYFwyNQfbs/TLyLW9icdfI/AAAAAAAABVU/r8iatg5pvDU/s1600/happy-marriage.jpg"/>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635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CC2A62C-D98E-405E-9A67-1EF56E8D230D}" type="datetimeFigureOut">
              <a:rPr lang="en-US" smtClean="0">
                <a:solidFill>
                  <a:srgbClr val="336600"/>
                </a:solidFill>
              </a:rPr>
              <a:pPr/>
              <a:t>4/2/2018</a:t>
            </a:fld>
            <a:endParaRPr lang="en-US" dirty="0">
              <a:solidFill>
                <a:srgbClr val="336600"/>
              </a:solidFill>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solidFill>
                <a:srgbClr val="336600"/>
              </a:solidFill>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0CDDB520-338B-4891-A75D-1051E878BCAA}" type="slidenum">
              <a:rPr lang="en-US" smtClean="0">
                <a:solidFill>
                  <a:srgbClr val="336600"/>
                </a:solidFill>
              </a:rPr>
              <a:pPr/>
              <a:t>‹#›</a:t>
            </a:fld>
            <a:endParaRPr lang="en-US" dirty="0">
              <a:solidFill>
                <a:srgbClr val="336600"/>
              </a:solidFill>
            </a:endParaRPr>
          </a:p>
        </p:txBody>
      </p:sp>
      <p:pic>
        <p:nvPicPr>
          <p:cNvPr id="7" name="Picture 4" descr="http://www.medsschoolofministry.com/img/Open-Bible-Pic.jpg"/>
          <p:cNvPicPr>
            <a:picLocks noChangeAspect="1" noChangeArrowheads="1"/>
          </p:cNvPicPr>
          <p:nvPr userDrawn="1"/>
        </p:nvPicPr>
        <p:blipFill>
          <a:blip r:embed="rId14" cstate="print"/>
          <a:srcRect/>
          <a:stretch>
            <a:fillRect/>
          </a:stretch>
        </p:blipFill>
        <p:spPr bwMode="auto">
          <a:xfrm>
            <a:off x="-152400" y="0"/>
            <a:ext cx="9296400" cy="6858000"/>
          </a:xfrm>
          <a:prstGeom prst="rect">
            <a:avLst/>
          </a:prstGeom>
          <a:noFill/>
        </p:spPr>
      </p:pic>
    </p:spTree>
    <p:extLst>
      <p:ext uri="{BB962C8B-B14F-4D97-AF65-F5344CB8AC3E}">
        <p14:creationId xmlns:p14="http://schemas.microsoft.com/office/powerpoint/2010/main" val="24552879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00EE464E-040A-4569-9211-29F92D4C2F7E}" type="slidenum">
              <a:rPr lang="en-US"/>
              <a:pPr>
                <a:defRPr/>
              </a:pPr>
              <a:t>‹#›</a:t>
            </a:fld>
            <a:endParaRPr lang="en-US"/>
          </a:p>
        </p:txBody>
      </p:sp>
    </p:spTree>
    <p:extLst>
      <p:ext uri="{BB962C8B-B14F-4D97-AF65-F5344CB8AC3E}">
        <p14:creationId xmlns:p14="http://schemas.microsoft.com/office/powerpoint/2010/main" val="16661911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6.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1.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6.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10"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3.wmf"/><Relationship Id="rId5" Type="http://schemas.openxmlformats.org/officeDocument/2006/relationships/oleObject" Target="../embeddings/oleObject37.bin"/><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3.wmf"/><Relationship Id="rId5" Type="http://schemas.openxmlformats.org/officeDocument/2006/relationships/oleObject" Target="../embeddings/oleObject39.bin"/><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store.dunnlum.com/builderwire20/_images/items/thumb_large/l_02094_NLSK16.gif&amp;imgrefurl=http://store.dunnlum.com/builderwire20/common/store/itemdetails.aspx?categoryid=431&amp;itemid=2094&amp;h=200&amp;w=200&amp;sz=9&amp;hl=en&amp;start=7&amp;tbnid=cBDTC2Ov5F0n6M:&amp;tbnh=104&amp;tbnw=104&amp;prev=/images?q=16d+nail&amp;svnum=10&amp;hl=en&amp;lr=&amp;safe=active&amp;rls=GGLD,GGLD:2003-47,GGLD:en&amp;sa=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43693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304800"/>
            <a:ext cx="7924800" cy="990600"/>
          </a:xfrm>
          <a:prstGeom prst="rect">
            <a:avLst/>
          </a:prstGeom>
          <a:solidFill>
            <a:schemeClr val="bg1"/>
          </a:solidFill>
          <a:ln w="9525">
            <a:solidFill>
              <a:schemeClr val="tx1"/>
            </a:solidFill>
            <a:miter lim="800000"/>
            <a:headEnd/>
            <a:tailEnd/>
          </a:ln>
          <a:effectLst/>
        </p:spPr>
        <p:txBody>
          <a:bodyPr wrap="none" anchor="ctr"/>
          <a:lstStyle/>
          <a:p>
            <a:pPr algn="ctr"/>
            <a:r>
              <a:rPr lang="en-US" sz="3600" b="1">
                <a:solidFill>
                  <a:srgbClr val="000000"/>
                </a:solidFill>
                <a:effectLst>
                  <a:outerShdw blurRad="38100" dist="38100" dir="2700000" algn="tl">
                    <a:srgbClr val="FFFFFF"/>
                  </a:outerShdw>
                </a:effectLst>
              </a:rPr>
              <a:t>A. Sin Demanded That A Price Be Paid</a:t>
            </a:r>
            <a:endParaRPr lang="en-US" sz="3600" b="1">
              <a:solidFill>
                <a:srgbClr val="000000"/>
              </a:solidFill>
            </a:endParaRPr>
          </a:p>
        </p:txBody>
      </p:sp>
      <p:sp>
        <p:nvSpPr>
          <p:cNvPr id="7171" name="Text Box 3"/>
          <p:cNvSpPr txBox="1">
            <a:spLocks noChangeArrowheads="1"/>
          </p:cNvSpPr>
          <p:nvPr/>
        </p:nvSpPr>
        <p:spPr bwMode="auto">
          <a:xfrm>
            <a:off x="533400" y="1524000"/>
            <a:ext cx="861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a:solidFill>
                  <a:srgbClr val="FFFF00"/>
                </a:solidFill>
                <a:effectLst>
                  <a:outerShdw blurRad="38100" dist="38100" dir="2700000" algn="tl">
                    <a:srgbClr val="000000"/>
                  </a:outerShdw>
                </a:effectLst>
                <a:latin typeface="Arial" charset="0"/>
              </a:rPr>
              <a:t> Sin (violation of law) demands a penalty for sin</a:t>
            </a:r>
          </a:p>
          <a:p>
            <a:pPr>
              <a:buFontTx/>
              <a:buChar char="•"/>
            </a:pPr>
            <a:r>
              <a:rPr lang="en-US" sz="2800">
                <a:solidFill>
                  <a:srgbClr val="FFFF00"/>
                </a:solidFill>
                <a:effectLst>
                  <a:outerShdw blurRad="38100" dist="38100" dir="2700000" algn="tl">
                    <a:srgbClr val="000000"/>
                  </a:outerShdw>
                </a:effectLst>
                <a:latin typeface="Arial" charset="0"/>
              </a:rPr>
              <a:t> Man cannot  pay</a:t>
            </a:r>
          </a:p>
          <a:p>
            <a:pPr>
              <a:buFontTx/>
              <a:buChar char="•"/>
            </a:pPr>
            <a:r>
              <a:rPr lang="en-US" sz="2800">
                <a:solidFill>
                  <a:srgbClr val="FFFF00"/>
                </a:solidFill>
                <a:effectLst>
                  <a:outerShdw blurRad="38100" dist="38100" dir="2700000" algn="tl">
                    <a:srgbClr val="000000"/>
                  </a:outerShdw>
                </a:effectLst>
                <a:latin typeface="Arial" charset="0"/>
              </a:rPr>
              <a:t> God has always demanded blood sacrifices</a:t>
            </a:r>
            <a:endParaRPr lang="en-US" sz="2800">
              <a:solidFill>
                <a:schemeClr val="bg1"/>
              </a:solidFill>
              <a:effectLst>
                <a:outerShdw blurRad="38100" dist="38100" dir="2700000" algn="tl">
                  <a:srgbClr val="000000"/>
                </a:outerShdw>
              </a:effectLst>
              <a:latin typeface="Arial" charset="0"/>
            </a:endParaRPr>
          </a:p>
          <a:p>
            <a:pPr lvl="1">
              <a:buFontTx/>
              <a:buChar char="&gt;"/>
            </a:pPr>
            <a:r>
              <a:rPr lang="en-US" sz="2800">
                <a:solidFill>
                  <a:schemeClr val="bg1"/>
                </a:solidFill>
                <a:effectLst>
                  <a:outerShdw blurRad="38100" dist="38100" dir="2700000" algn="tl">
                    <a:srgbClr val="000000"/>
                  </a:outerShdw>
                </a:effectLst>
                <a:latin typeface="Arial" charset="0"/>
              </a:rPr>
              <a:t> </a:t>
            </a:r>
            <a:r>
              <a:rPr lang="en-US" sz="2800" i="1">
                <a:solidFill>
                  <a:schemeClr val="bg1"/>
                </a:solidFill>
                <a:effectLst>
                  <a:outerShdw blurRad="38100" dist="38100" dir="2700000" algn="tl">
                    <a:srgbClr val="000000"/>
                  </a:outerShdw>
                </a:effectLst>
                <a:latin typeface="Arial" charset="0"/>
              </a:rPr>
              <a:t>Reason: Life is in the blood (Gen. 9:4;Lev. 17:1-	14; Deut. 12:23)</a:t>
            </a:r>
          </a:p>
          <a:p>
            <a:pPr lvl="1">
              <a:buFontTx/>
              <a:buChar char="&gt;"/>
            </a:pPr>
            <a:r>
              <a:rPr lang="en-US" sz="2800">
                <a:solidFill>
                  <a:schemeClr val="bg1"/>
                </a:solidFill>
                <a:effectLst>
                  <a:outerShdw blurRad="38100" dist="38100" dir="2700000" algn="tl">
                    <a:srgbClr val="000000"/>
                  </a:outerShdw>
                </a:effectLst>
                <a:latin typeface="Arial" charset="0"/>
              </a:rPr>
              <a:t> </a:t>
            </a:r>
            <a:r>
              <a:rPr lang="en-US" sz="2800" i="1">
                <a:solidFill>
                  <a:schemeClr val="bg1"/>
                </a:solidFill>
                <a:effectLst>
                  <a:outerShdw blurRad="38100" dist="38100" dir="2700000" algn="tl">
                    <a:srgbClr val="000000"/>
                  </a:outerShdw>
                </a:effectLst>
                <a:latin typeface="Arial" charset="0"/>
              </a:rPr>
              <a:t>Animal blood will not work (Heb. 10:4)</a:t>
            </a:r>
          </a:p>
          <a:p>
            <a:pPr lvl="1">
              <a:buFontTx/>
              <a:buChar char="&gt;"/>
            </a:pPr>
            <a:r>
              <a:rPr lang="en-US" sz="2800">
                <a:solidFill>
                  <a:schemeClr val="bg1"/>
                </a:solidFill>
                <a:effectLst>
                  <a:outerShdw blurRad="38100" dist="38100" dir="2700000" algn="tl">
                    <a:srgbClr val="000000"/>
                  </a:outerShdw>
                </a:effectLst>
                <a:latin typeface="Arial" charset="0"/>
              </a:rPr>
              <a:t> </a:t>
            </a:r>
            <a:r>
              <a:rPr lang="en-US" sz="2800" i="1">
                <a:solidFill>
                  <a:schemeClr val="bg1"/>
                </a:solidFill>
                <a:effectLst>
                  <a:outerShdw blurRad="38100" dist="38100" dir="2700000" algn="tl">
                    <a:srgbClr val="000000"/>
                  </a:outerShdw>
                </a:effectLst>
                <a:latin typeface="Arial" charset="0"/>
              </a:rPr>
              <a:t>Perfect Sacrifice - Blood of Christ (1 Pet. 1:19)</a:t>
            </a:r>
          </a:p>
        </p:txBody>
      </p:sp>
    </p:spTree>
    <p:extLst>
      <p:ext uri="{BB962C8B-B14F-4D97-AF65-F5344CB8AC3E}">
        <p14:creationId xmlns:p14="http://schemas.microsoft.com/office/powerpoint/2010/main" val="299854296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304800"/>
            <a:ext cx="7924800" cy="990600"/>
          </a:xfrm>
          <a:prstGeom prst="rect">
            <a:avLst/>
          </a:prstGeom>
          <a:solidFill>
            <a:schemeClr val="bg1"/>
          </a:solidFill>
          <a:ln w="9525">
            <a:solidFill>
              <a:schemeClr val="tx1"/>
            </a:solidFill>
            <a:miter lim="800000"/>
            <a:headEnd/>
            <a:tailEnd/>
          </a:ln>
          <a:effectLst/>
        </p:spPr>
        <p:txBody>
          <a:bodyPr wrap="none" anchor="ctr"/>
          <a:lstStyle/>
          <a:p>
            <a:pPr algn="ctr"/>
            <a:r>
              <a:rPr lang="en-US" sz="3600" b="1">
                <a:solidFill>
                  <a:srgbClr val="000000"/>
                </a:solidFill>
                <a:effectLst>
                  <a:outerShdw blurRad="38100" dist="38100" dir="2700000" algn="tl">
                    <a:srgbClr val="FFFFFF"/>
                  </a:outerShdw>
                </a:effectLst>
              </a:rPr>
              <a:t>B. Saved By The Blood</a:t>
            </a:r>
            <a:endParaRPr lang="en-US" sz="3600" b="1">
              <a:solidFill>
                <a:srgbClr val="000000"/>
              </a:solidFill>
            </a:endParaRPr>
          </a:p>
        </p:txBody>
      </p:sp>
      <p:sp>
        <p:nvSpPr>
          <p:cNvPr id="17411" name="Text Box 3"/>
          <p:cNvSpPr txBox="1">
            <a:spLocks noChangeArrowheads="1"/>
          </p:cNvSpPr>
          <p:nvPr/>
        </p:nvSpPr>
        <p:spPr bwMode="auto">
          <a:xfrm>
            <a:off x="914400" y="1371600"/>
            <a:ext cx="7551738"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FontTx/>
              <a:buChar char="•"/>
            </a:pPr>
            <a:r>
              <a:rPr lang="en-US" sz="2800">
                <a:solidFill>
                  <a:srgbClr val="FFFF00"/>
                </a:solidFill>
                <a:effectLst>
                  <a:outerShdw blurRad="38100" dist="38100" dir="2700000" algn="tl">
                    <a:srgbClr val="000000"/>
                  </a:outerShdw>
                </a:effectLst>
                <a:latin typeface="Arial" charset="0"/>
              </a:rPr>
              <a:t> Remits sin </a:t>
            </a:r>
            <a:r>
              <a:rPr lang="en-US" sz="2800">
                <a:solidFill>
                  <a:schemeClr val="bg1"/>
                </a:solidFill>
                <a:effectLst>
                  <a:outerShdw blurRad="38100" dist="38100" dir="2700000" algn="tl">
                    <a:srgbClr val="000000"/>
                  </a:outerShdw>
                </a:effectLst>
                <a:latin typeface="Arial" charset="0"/>
              </a:rPr>
              <a:t>(Matt. 26:28; Heb. 9:22)</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Washes </a:t>
            </a:r>
            <a:r>
              <a:rPr lang="en-US" sz="2800">
                <a:solidFill>
                  <a:schemeClr val="bg1"/>
                </a:solidFill>
                <a:effectLst>
                  <a:outerShdw blurRad="38100" dist="38100" dir="2700000" algn="tl">
                    <a:srgbClr val="000000"/>
                  </a:outerShdw>
                </a:effectLst>
                <a:latin typeface="Arial" charset="0"/>
              </a:rPr>
              <a:t>(Rev. 1:5)</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Cleanses </a:t>
            </a:r>
            <a:r>
              <a:rPr lang="en-US" sz="2800">
                <a:solidFill>
                  <a:schemeClr val="bg1"/>
                </a:solidFill>
                <a:effectLst>
                  <a:outerShdw blurRad="38100" dist="38100" dir="2700000" algn="tl">
                    <a:srgbClr val="000000"/>
                  </a:outerShdw>
                </a:effectLst>
                <a:latin typeface="Arial" charset="0"/>
              </a:rPr>
              <a:t>(1 John 1:7)</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Redeems </a:t>
            </a:r>
            <a:r>
              <a:rPr lang="en-US" sz="2800">
                <a:solidFill>
                  <a:schemeClr val="bg1"/>
                </a:solidFill>
                <a:effectLst>
                  <a:outerShdw blurRad="38100" dist="38100" dir="2700000" algn="tl">
                    <a:srgbClr val="000000"/>
                  </a:outerShdw>
                </a:effectLst>
                <a:latin typeface="Arial" charset="0"/>
              </a:rPr>
              <a:t>(Eph. 1:7; Col. 1:14;1 Pet. 1:18-19)</a:t>
            </a:r>
            <a:endParaRPr lang="en-US" sz="2800">
              <a:solidFill>
                <a:srgbClr val="FFFF00"/>
              </a:solidFill>
              <a:effectLst>
                <a:outerShdw blurRad="38100" dist="38100" dir="2700000" algn="tl">
                  <a:srgbClr val="000000"/>
                </a:outerShdw>
              </a:effectLst>
              <a:latin typeface="Arial" charset="0"/>
            </a:endParaRP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Forgives </a:t>
            </a:r>
            <a:r>
              <a:rPr lang="en-US" sz="2800">
                <a:solidFill>
                  <a:schemeClr val="bg1"/>
                </a:solidFill>
                <a:effectLst>
                  <a:outerShdw blurRad="38100" dist="38100" dir="2700000" algn="tl">
                    <a:srgbClr val="000000"/>
                  </a:outerShdw>
                </a:effectLst>
                <a:latin typeface="Arial" charset="0"/>
              </a:rPr>
              <a:t>(Eph. 1:7; Col. 1:14)</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Makes  Peace </a:t>
            </a:r>
            <a:r>
              <a:rPr lang="en-US" sz="2800">
                <a:solidFill>
                  <a:schemeClr val="bg1"/>
                </a:solidFill>
                <a:effectLst>
                  <a:outerShdw blurRad="38100" dist="38100" dir="2700000" algn="tl">
                    <a:srgbClr val="000000"/>
                  </a:outerShdw>
                </a:effectLst>
                <a:latin typeface="Arial" charset="0"/>
              </a:rPr>
              <a:t>(Col. 1:20)</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Makes Nigh </a:t>
            </a:r>
            <a:r>
              <a:rPr lang="en-US" sz="2800">
                <a:solidFill>
                  <a:schemeClr val="bg1"/>
                </a:solidFill>
                <a:effectLst>
                  <a:outerShdw blurRad="38100" dist="38100" dir="2700000" algn="tl">
                    <a:srgbClr val="000000"/>
                  </a:outerShdw>
                </a:effectLst>
                <a:latin typeface="Arial" charset="0"/>
              </a:rPr>
              <a:t>(Eph. 2:13)</a:t>
            </a:r>
            <a:endParaRPr lang="en-US" sz="2800">
              <a:solidFill>
                <a:srgbClr val="FFFF00"/>
              </a:solidFill>
              <a:effectLst>
                <a:outerShdw blurRad="38100" dist="38100" dir="2700000" algn="tl">
                  <a:srgbClr val="000000"/>
                </a:outerShdw>
              </a:effectLst>
              <a:latin typeface="Arial" charset="0"/>
            </a:endParaRP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Sanctifies </a:t>
            </a:r>
            <a:r>
              <a:rPr lang="en-US" sz="2800">
                <a:solidFill>
                  <a:schemeClr val="bg1"/>
                </a:solidFill>
                <a:effectLst>
                  <a:outerShdw blurRad="38100" dist="38100" dir="2700000" algn="tl">
                    <a:srgbClr val="000000"/>
                  </a:outerShdw>
                </a:effectLst>
                <a:latin typeface="Arial" charset="0"/>
              </a:rPr>
              <a:t>(Heb. 10:29; 13:12)</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Justifies </a:t>
            </a:r>
            <a:r>
              <a:rPr lang="en-US" sz="2800">
                <a:solidFill>
                  <a:schemeClr val="bg1"/>
                </a:solidFill>
                <a:effectLst>
                  <a:outerShdw blurRad="38100" dist="38100" dir="2700000" algn="tl">
                    <a:srgbClr val="000000"/>
                  </a:outerShdw>
                </a:effectLst>
                <a:latin typeface="Arial" charset="0"/>
              </a:rPr>
              <a:t>(Rom. 5:9)</a:t>
            </a:r>
            <a:endParaRPr lang="en-US" sz="2800">
              <a:solidFill>
                <a:srgbClr val="FFFF00"/>
              </a:solidFill>
              <a:effectLst>
                <a:outerShdw blurRad="38100" dist="38100" dir="2700000" algn="tl">
                  <a:srgbClr val="000000"/>
                </a:outerShdw>
              </a:effectLst>
              <a:latin typeface="Arial" charset="0"/>
            </a:endParaRP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Purges Our Conscience</a:t>
            </a:r>
            <a:r>
              <a:rPr lang="en-US" sz="2800">
                <a:solidFill>
                  <a:schemeClr val="bg1"/>
                </a:solidFill>
                <a:effectLst>
                  <a:outerShdw blurRad="38100" dist="38100" dir="2700000" algn="tl">
                    <a:srgbClr val="000000"/>
                  </a:outerShdw>
                </a:effectLst>
                <a:latin typeface="Arial" charset="0"/>
              </a:rPr>
              <a:t> (Heb. 9:14)</a:t>
            </a:r>
          </a:p>
          <a:p>
            <a:pPr>
              <a:lnSpc>
                <a:spcPct val="110000"/>
              </a:lnSpc>
              <a:buFontTx/>
              <a:buChar char="•"/>
            </a:pPr>
            <a:r>
              <a:rPr lang="en-US" sz="2800">
                <a:solidFill>
                  <a:srgbClr val="FFFF00"/>
                </a:solidFill>
                <a:effectLst>
                  <a:outerShdw blurRad="38100" dist="38100" dir="2700000" algn="tl">
                    <a:srgbClr val="000000"/>
                  </a:outerShdw>
                </a:effectLst>
                <a:latin typeface="Arial" charset="0"/>
              </a:rPr>
              <a:t> Reconciles </a:t>
            </a:r>
            <a:r>
              <a:rPr lang="en-US" sz="2800">
                <a:solidFill>
                  <a:schemeClr val="bg1"/>
                </a:solidFill>
                <a:effectLst>
                  <a:outerShdw blurRad="38100" dist="38100" dir="2700000" algn="tl">
                    <a:srgbClr val="000000"/>
                  </a:outerShdw>
                </a:effectLst>
                <a:latin typeface="Arial" charset="0"/>
              </a:rPr>
              <a:t>(Col. 1:20; Eph. 2:15-16)</a:t>
            </a:r>
            <a:endParaRPr lang="en-US" sz="2800" i="1">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23843492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411">
                                            <p:txEl>
                                              <p:pRg st="8" end="8"/>
                                            </p:txEl>
                                          </p:spTgt>
                                        </p:tgtEl>
                                        <p:attrNameLst>
                                          <p:attrName>style.visibility</p:attrName>
                                        </p:attrNameLst>
                                      </p:cBhvr>
                                      <p:to>
                                        <p:strVal val="visible"/>
                                      </p:to>
                                    </p:set>
                                    <p:anim calcmode="lin" valueType="num">
                                      <p:cBhvr additive="base">
                                        <p:cTn id="55"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411">
                                            <p:txEl>
                                              <p:pRg st="9" end="9"/>
                                            </p:txEl>
                                          </p:spTgt>
                                        </p:tgtEl>
                                        <p:attrNameLst>
                                          <p:attrName>style.visibility</p:attrName>
                                        </p:attrNameLst>
                                      </p:cBhvr>
                                      <p:to>
                                        <p:strVal val="visible"/>
                                      </p:to>
                                    </p:set>
                                    <p:anim calcmode="lin" valueType="num">
                                      <p:cBhvr additive="base">
                                        <p:cTn id="61" dur="500" fill="hold"/>
                                        <p:tgtEl>
                                          <p:spTgt spid="1741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74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411">
                                            <p:txEl>
                                              <p:pRg st="10" end="10"/>
                                            </p:txEl>
                                          </p:spTgt>
                                        </p:tgtEl>
                                        <p:attrNameLst>
                                          <p:attrName>style.visibility</p:attrName>
                                        </p:attrNameLst>
                                      </p:cBhvr>
                                      <p:to>
                                        <p:strVal val="visible"/>
                                      </p:to>
                                    </p:set>
                                    <p:anim calcmode="lin" valueType="num">
                                      <p:cBhvr additive="base">
                                        <p:cTn id="67" dur="500" fill="hold"/>
                                        <p:tgtEl>
                                          <p:spTgt spid="17411">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74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685800" y="304800"/>
            <a:ext cx="7924800" cy="990600"/>
          </a:xfrm>
          <a:prstGeom prst="rect">
            <a:avLst/>
          </a:prstGeom>
          <a:solidFill>
            <a:schemeClr val="bg1"/>
          </a:solidFill>
          <a:ln w="9525">
            <a:solidFill>
              <a:schemeClr val="tx1"/>
            </a:solidFill>
            <a:miter lim="800000"/>
            <a:headEnd/>
            <a:tailEnd/>
          </a:ln>
          <a:effectLst/>
        </p:spPr>
        <p:txBody>
          <a:bodyPr wrap="none" anchor="ctr"/>
          <a:lstStyle/>
          <a:p>
            <a:pPr algn="ctr"/>
            <a:r>
              <a:rPr lang="en-US" sz="3600" b="1">
                <a:solidFill>
                  <a:srgbClr val="000000"/>
                </a:solidFill>
                <a:effectLst>
                  <a:outerShdw blurRad="38100" dist="38100" dir="2700000" algn="tl">
                    <a:srgbClr val="FFFFFF"/>
                  </a:outerShdw>
                </a:effectLst>
              </a:rPr>
              <a:t>C. His Blood Had To Be Offered</a:t>
            </a:r>
            <a:endParaRPr lang="en-US" sz="3600" b="1">
              <a:solidFill>
                <a:srgbClr val="000000"/>
              </a:solidFill>
            </a:endParaRPr>
          </a:p>
        </p:txBody>
      </p:sp>
      <p:sp>
        <p:nvSpPr>
          <p:cNvPr id="24579" name="Text Box 1027"/>
          <p:cNvSpPr txBox="1">
            <a:spLocks noChangeArrowheads="1"/>
          </p:cNvSpPr>
          <p:nvPr/>
        </p:nvSpPr>
        <p:spPr bwMode="auto">
          <a:xfrm>
            <a:off x="404813" y="1622425"/>
            <a:ext cx="84597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sz="3200" b="1" u="sng">
                <a:solidFill>
                  <a:srgbClr val="FFFF00"/>
                </a:solidFill>
                <a:effectLst>
                  <a:outerShdw blurRad="38100" dist="38100" dir="2700000" algn="tl">
                    <a:srgbClr val="000000"/>
                  </a:outerShdw>
                </a:effectLst>
                <a:latin typeface="Arial" charset="0"/>
              </a:rPr>
              <a:t> As our High Priest - Offer Blood in Heaven</a:t>
            </a:r>
            <a:endParaRPr lang="en-US" sz="3200" b="1" i="1" u="sng">
              <a:solidFill>
                <a:schemeClr val="bg1"/>
              </a:solidFill>
              <a:effectLst>
                <a:outerShdw blurRad="38100" dist="38100" dir="2700000" algn="tl">
                  <a:srgbClr val="000000"/>
                </a:outerShdw>
              </a:effectLst>
              <a:latin typeface="Arial" charset="0"/>
            </a:endParaRPr>
          </a:p>
        </p:txBody>
      </p:sp>
      <p:sp>
        <p:nvSpPr>
          <p:cNvPr id="24580" name="Text Box 1028"/>
          <p:cNvSpPr txBox="1">
            <a:spLocks noChangeArrowheads="1"/>
          </p:cNvSpPr>
          <p:nvPr/>
        </p:nvSpPr>
        <p:spPr bwMode="auto">
          <a:xfrm>
            <a:off x="609600" y="4495800"/>
            <a:ext cx="7848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“For Christ has not entered the holy places made with hands, which are copies of the true, but into heaven itself, now to appear in the presence of God for us.” </a:t>
            </a:r>
            <a:r>
              <a:rPr lang="en-US" sz="2800">
                <a:solidFill>
                  <a:srgbClr val="FFFF99"/>
                </a:solidFill>
                <a:effectLst>
                  <a:outerShdw blurRad="38100" dist="38100" dir="2700000" algn="tl">
                    <a:srgbClr val="000000"/>
                  </a:outerShdw>
                </a:effectLst>
                <a:latin typeface="Tahoma" pitchFamily="34" charset="0"/>
              </a:rPr>
              <a:t>(Heb. 9:24)</a:t>
            </a:r>
          </a:p>
        </p:txBody>
      </p:sp>
      <p:sp>
        <p:nvSpPr>
          <p:cNvPr id="24581" name="Text Box 1029"/>
          <p:cNvSpPr txBox="1">
            <a:spLocks noChangeArrowheads="1"/>
          </p:cNvSpPr>
          <p:nvPr/>
        </p:nvSpPr>
        <p:spPr bwMode="auto">
          <a:xfrm>
            <a:off x="609600" y="2514600"/>
            <a:ext cx="815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“Not with the blood of goats and calves, but with His own blood He entered the Most Holy Place once for all, having obtained eternal redemption.” </a:t>
            </a:r>
            <a:r>
              <a:rPr lang="en-US" sz="2800">
                <a:solidFill>
                  <a:srgbClr val="FFFF99"/>
                </a:solidFill>
                <a:effectLst>
                  <a:outerShdw blurRad="38100" dist="38100" dir="2700000" algn="tl">
                    <a:srgbClr val="000000"/>
                  </a:outerShdw>
                </a:effectLst>
                <a:latin typeface="Tahoma" pitchFamily="34" charset="0"/>
              </a:rPr>
              <a:t>(Heb. 9:12)</a:t>
            </a:r>
          </a:p>
        </p:txBody>
      </p:sp>
    </p:spTree>
    <p:extLst>
      <p:ext uri="{BB962C8B-B14F-4D97-AF65-F5344CB8AC3E}">
        <p14:creationId xmlns:p14="http://schemas.microsoft.com/office/powerpoint/2010/main" val="181638140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ppt_x"/>
                                          </p:val>
                                        </p:tav>
                                        <p:tav tm="100000">
                                          <p:val>
                                            <p:strVal val="#ppt_x"/>
                                          </p:val>
                                        </p:tav>
                                      </p:tavLst>
                                    </p:anim>
                                    <p:anim calcmode="lin" valueType="num">
                                      <p:cBhvr additive="base">
                                        <p:cTn id="14"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ppt_x"/>
                                          </p:val>
                                        </p:tav>
                                        <p:tav tm="100000">
                                          <p:val>
                                            <p:strVal val="#ppt_x"/>
                                          </p:val>
                                        </p:tav>
                                      </p:tavLst>
                                    </p:anim>
                                    <p:anim calcmode="lin" valueType="num">
                                      <p:cBhvr additive="base">
                                        <p:cTn id="20"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P spid="24580" grpId="0" autoUpdateAnimBg="0"/>
      <p:bldP spid="2458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304800"/>
            <a:ext cx="7924800" cy="990600"/>
          </a:xfrm>
          <a:prstGeom prst="rect">
            <a:avLst/>
          </a:prstGeom>
          <a:solidFill>
            <a:schemeClr val="bg1"/>
          </a:solidFill>
          <a:ln w="9525">
            <a:solidFill>
              <a:schemeClr val="tx1"/>
            </a:solidFill>
            <a:miter lim="800000"/>
            <a:headEnd/>
            <a:tailEnd/>
          </a:ln>
          <a:effectLst/>
        </p:spPr>
        <p:txBody>
          <a:bodyPr wrap="none" anchor="ctr"/>
          <a:lstStyle/>
          <a:p>
            <a:pPr algn="ctr"/>
            <a:r>
              <a:rPr lang="en-US" sz="3600" b="1">
                <a:solidFill>
                  <a:srgbClr val="000000"/>
                </a:solidFill>
                <a:effectLst>
                  <a:outerShdw blurRad="38100" dist="38100" dir="2700000" algn="tl">
                    <a:srgbClr val="FFFFFF"/>
                  </a:outerShdw>
                </a:effectLst>
              </a:rPr>
              <a:t>C. His Blood Had To Be Offered</a:t>
            </a:r>
            <a:endParaRPr lang="en-US" sz="3600" b="1">
              <a:solidFill>
                <a:srgbClr val="000000"/>
              </a:solidFill>
            </a:endParaRPr>
          </a:p>
        </p:txBody>
      </p:sp>
      <p:sp>
        <p:nvSpPr>
          <p:cNvPr id="25603" name="Text Box 3"/>
          <p:cNvSpPr txBox="1">
            <a:spLocks noChangeArrowheads="1"/>
          </p:cNvSpPr>
          <p:nvPr/>
        </p:nvSpPr>
        <p:spPr bwMode="auto">
          <a:xfrm>
            <a:off x="404813" y="1622425"/>
            <a:ext cx="845978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sz="3200" b="1" u="sng">
                <a:solidFill>
                  <a:srgbClr val="FFFF00"/>
                </a:solidFill>
                <a:effectLst>
                  <a:outerShdw blurRad="38100" dist="38100" dir="2700000" algn="tl">
                    <a:srgbClr val="000000"/>
                  </a:outerShdw>
                </a:effectLst>
                <a:latin typeface="Arial" charset="0"/>
              </a:rPr>
              <a:t> As our High Priest - Offer Blood in Heaven</a:t>
            </a:r>
          </a:p>
          <a:p>
            <a:pPr algn="ctr">
              <a:lnSpc>
                <a:spcPct val="110000"/>
              </a:lnSpc>
            </a:pPr>
            <a:r>
              <a:rPr lang="en-US" sz="3200" b="1" u="sng">
                <a:solidFill>
                  <a:srgbClr val="FFFF00"/>
                </a:solidFill>
                <a:effectLst>
                  <a:outerShdw blurRad="38100" dist="38100" dir="2700000" algn="tl">
                    <a:srgbClr val="000000"/>
                  </a:outerShdw>
                </a:effectLst>
                <a:latin typeface="Arial" charset="0"/>
              </a:rPr>
              <a:t>Saved by His Life (Resurrected Life)</a:t>
            </a:r>
            <a:endParaRPr lang="en-US" sz="3200" b="1" i="1" u="sng">
              <a:solidFill>
                <a:schemeClr val="bg1"/>
              </a:solidFill>
              <a:effectLst>
                <a:outerShdw blurRad="38100" dist="38100" dir="2700000" algn="tl">
                  <a:srgbClr val="000000"/>
                </a:outerShdw>
              </a:effectLst>
              <a:latin typeface="Arial" charset="0"/>
            </a:endParaRPr>
          </a:p>
        </p:txBody>
      </p:sp>
      <p:sp>
        <p:nvSpPr>
          <p:cNvPr id="25606" name="Text Box 6"/>
          <p:cNvSpPr txBox="1">
            <a:spLocks noChangeArrowheads="1"/>
          </p:cNvSpPr>
          <p:nvPr/>
        </p:nvSpPr>
        <p:spPr bwMode="auto">
          <a:xfrm>
            <a:off x="495300" y="3124200"/>
            <a:ext cx="8153400" cy="13827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Arial" charset="0"/>
              </a:rPr>
              <a:t>“who was delivered up because of our offenses, and was raised because of our justification”. (Rom. 4:25)</a:t>
            </a:r>
          </a:p>
        </p:txBody>
      </p:sp>
      <p:sp>
        <p:nvSpPr>
          <p:cNvPr id="25607" name="Text Box 7"/>
          <p:cNvSpPr txBox="1">
            <a:spLocks noChangeArrowheads="1"/>
          </p:cNvSpPr>
          <p:nvPr/>
        </p:nvSpPr>
        <p:spPr bwMode="auto">
          <a:xfrm>
            <a:off x="495300" y="5029200"/>
            <a:ext cx="815340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Arial" charset="0"/>
              </a:rPr>
              <a:t>“... we shall be saved by His life.”. (Rom. 5:10)</a:t>
            </a:r>
          </a:p>
        </p:txBody>
      </p:sp>
    </p:spTree>
    <p:extLst>
      <p:ext uri="{BB962C8B-B14F-4D97-AF65-F5344CB8AC3E}">
        <p14:creationId xmlns:p14="http://schemas.microsoft.com/office/powerpoint/2010/main" val="40643025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ppt_w</p:attrName>
                                        </p:attrNameLst>
                                      </p:cBhvr>
                                      <p:tavLst>
                                        <p:tav tm="0">
                                          <p:val>
                                            <p:fltVal val="0"/>
                                          </p:val>
                                        </p:tav>
                                        <p:tav tm="100000">
                                          <p:val>
                                            <p:strVal val="#ppt_w"/>
                                          </p:val>
                                        </p:tav>
                                      </p:tavLst>
                                    </p:anim>
                                    <p:anim calcmode="lin" valueType="num">
                                      <p:cBhvr>
                                        <p:cTn id="8" dur="500" fill="hold"/>
                                        <p:tgtEl>
                                          <p:spTgt spid="25606"/>
                                        </p:tgtEl>
                                        <p:attrNameLst>
                                          <p:attrName>ppt_h</p:attrName>
                                        </p:attrNameLst>
                                      </p:cBhvr>
                                      <p:tavLst>
                                        <p:tav tm="0">
                                          <p:val>
                                            <p:fltVal val="0"/>
                                          </p:val>
                                        </p:tav>
                                        <p:tav tm="100000">
                                          <p:val>
                                            <p:strVal val="#ppt_h"/>
                                          </p:val>
                                        </p:tav>
                                      </p:tavLst>
                                    </p:anim>
                                    <p:anim calcmode="lin" valueType="num">
                                      <p:cBhvr>
                                        <p:cTn id="9" dur="500" fill="hold"/>
                                        <p:tgtEl>
                                          <p:spTgt spid="25606"/>
                                        </p:tgtEl>
                                        <p:attrNameLst>
                                          <p:attrName>ppt_x</p:attrName>
                                        </p:attrNameLst>
                                      </p:cBhvr>
                                      <p:tavLst>
                                        <p:tav tm="0">
                                          <p:val>
                                            <p:fltVal val="0.5"/>
                                          </p:val>
                                        </p:tav>
                                        <p:tav tm="100000">
                                          <p:val>
                                            <p:strVal val="#ppt_x"/>
                                          </p:val>
                                        </p:tav>
                                      </p:tavLst>
                                    </p:anim>
                                    <p:anim calcmode="lin" valueType="num">
                                      <p:cBhvr>
                                        <p:cTn id="10" dur="500" fill="hold"/>
                                        <p:tgtEl>
                                          <p:spTgt spid="2560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p:cTn id="15" dur="500" fill="hold"/>
                                        <p:tgtEl>
                                          <p:spTgt spid="25607"/>
                                        </p:tgtEl>
                                        <p:attrNameLst>
                                          <p:attrName>ppt_w</p:attrName>
                                        </p:attrNameLst>
                                      </p:cBhvr>
                                      <p:tavLst>
                                        <p:tav tm="0">
                                          <p:val>
                                            <p:fltVal val="0"/>
                                          </p:val>
                                        </p:tav>
                                        <p:tav tm="100000">
                                          <p:val>
                                            <p:strVal val="#ppt_w"/>
                                          </p:val>
                                        </p:tav>
                                      </p:tavLst>
                                    </p:anim>
                                    <p:anim calcmode="lin" valueType="num">
                                      <p:cBhvr>
                                        <p:cTn id="16" dur="500" fill="hold"/>
                                        <p:tgtEl>
                                          <p:spTgt spid="25607"/>
                                        </p:tgtEl>
                                        <p:attrNameLst>
                                          <p:attrName>ppt_h</p:attrName>
                                        </p:attrNameLst>
                                      </p:cBhvr>
                                      <p:tavLst>
                                        <p:tav tm="0">
                                          <p:val>
                                            <p:fltVal val="0"/>
                                          </p:val>
                                        </p:tav>
                                        <p:tav tm="100000">
                                          <p:val>
                                            <p:strVal val="#ppt_h"/>
                                          </p:val>
                                        </p:tav>
                                      </p:tavLst>
                                    </p:anim>
                                    <p:anim calcmode="lin" valueType="num">
                                      <p:cBhvr>
                                        <p:cTn id="17" dur="500" fill="hold"/>
                                        <p:tgtEl>
                                          <p:spTgt spid="25607"/>
                                        </p:tgtEl>
                                        <p:attrNameLst>
                                          <p:attrName>ppt_x</p:attrName>
                                        </p:attrNameLst>
                                      </p:cBhvr>
                                      <p:tavLst>
                                        <p:tav tm="0">
                                          <p:val>
                                            <p:fltVal val="0.5"/>
                                          </p:val>
                                        </p:tav>
                                        <p:tav tm="100000">
                                          <p:val>
                                            <p:strVal val="#ppt_x"/>
                                          </p:val>
                                        </p:tav>
                                      </p:tavLst>
                                    </p:anim>
                                    <p:anim calcmode="lin" valueType="num">
                                      <p:cBhvr>
                                        <p:cTn id="18" dur="500" fill="hold"/>
                                        <p:tgtEl>
                                          <p:spTgt spid="256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autoUpdateAnimBg="0"/>
      <p:bldP spid="2560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8206"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Text Box 3"/>
          <p:cNvSpPr txBox="1">
            <a:spLocks noChangeArrowheads="1"/>
          </p:cNvSpPr>
          <p:nvPr/>
        </p:nvSpPr>
        <p:spPr bwMode="auto">
          <a:xfrm>
            <a:off x="914400" y="304800"/>
            <a:ext cx="6937375" cy="223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67643090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1028"/>
          <p:cNvGraphicFramePr>
            <a:graphicFrameLocks noChangeAspect="1"/>
          </p:cNvGraphicFramePr>
          <p:nvPr/>
        </p:nvGraphicFramePr>
        <p:xfrm>
          <a:off x="0" y="3651250"/>
          <a:ext cx="3352800" cy="3206750"/>
        </p:xfrm>
        <a:graphic>
          <a:graphicData uri="http://schemas.openxmlformats.org/presentationml/2006/ole">
            <mc:AlternateContent xmlns:mc="http://schemas.openxmlformats.org/markup-compatibility/2006">
              <mc:Choice xmlns:v="urn:schemas-microsoft-com:vml" Requires="v">
                <p:oleObj spid="_x0000_s9280" name="Drawing" r:id="rId3" imgW="3067200" imgH="2933640" progId="WPDraw30.Drawing">
                  <p:embed/>
                </p:oleObj>
              </mc:Choice>
              <mc:Fallback>
                <p:oleObj name="Drawing" r:id="rId3"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1029"/>
          <p:cNvGraphicFramePr>
            <a:graphicFrameLocks noChangeAspect="1"/>
          </p:cNvGraphicFramePr>
          <p:nvPr/>
        </p:nvGraphicFramePr>
        <p:xfrm>
          <a:off x="2514600" y="3651250"/>
          <a:ext cx="3352800" cy="3206750"/>
        </p:xfrm>
        <a:graphic>
          <a:graphicData uri="http://schemas.openxmlformats.org/presentationml/2006/ole">
            <mc:AlternateContent xmlns:mc="http://schemas.openxmlformats.org/markup-compatibility/2006">
              <mc:Choice xmlns:v="urn:schemas-microsoft-com:vml" Requires="v">
                <p:oleObj spid="_x0000_s9281" name="Drawing" r:id="rId5" imgW="3067200" imgH="2933640" progId="WPDraw30.Drawing">
                  <p:embed/>
                </p:oleObj>
              </mc:Choice>
              <mc:Fallback>
                <p:oleObj name="Drawing" r:id="rId5"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1030"/>
          <p:cNvGraphicFramePr>
            <a:graphicFrameLocks noChangeAspect="1"/>
          </p:cNvGraphicFramePr>
          <p:nvPr/>
        </p:nvGraphicFramePr>
        <p:xfrm>
          <a:off x="5029200" y="3651250"/>
          <a:ext cx="3352800" cy="3206750"/>
        </p:xfrm>
        <a:graphic>
          <a:graphicData uri="http://schemas.openxmlformats.org/presentationml/2006/ole">
            <mc:AlternateContent xmlns:mc="http://schemas.openxmlformats.org/markup-compatibility/2006">
              <mc:Choice xmlns:v="urn:schemas-microsoft-com:vml" Requires="v">
                <p:oleObj spid="_x0000_s9282"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1031"/>
          <p:cNvGraphicFramePr>
            <a:graphicFrameLocks noChangeAspect="1"/>
          </p:cNvGraphicFramePr>
          <p:nvPr/>
        </p:nvGraphicFramePr>
        <p:xfrm>
          <a:off x="-2667000" y="3651250"/>
          <a:ext cx="3352800" cy="3206750"/>
        </p:xfrm>
        <a:graphic>
          <a:graphicData uri="http://schemas.openxmlformats.org/presentationml/2006/ole">
            <mc:AlternateContent xmlns:mc="http://schemas.openxmlformats.org/markup-compatibility/2006">
              <mc:Choice xmlns:v="urn:schemas-microsoft-com:vml" Requires="v">
                <p:oleObj spid="_x0000_s9283" name="Drawing" r:id="rId7" imgW="3067200" imgH="2933640" progId="WPDraw30.Drawing">
                  <p:embed/>
                </p:oleObj>
              </mc:Choice>
              <mc:Fallback>
                <p:oleObj name="Drawing" r:id="rId7"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1032"/>
          <p:cNvGraphicFramePr>
            <a:graphicFrameLocks noChangeAspect="1"/>
          </p:cNvGraphicFramePr>
          <p:nvPr/>
        </p:nvGraphicFramePr>
        <p:xfrm>
          <a:off x="7772400" y="3651250"/>
          <a:ext cx="3352800" cy="3206750"/>
        </p:xfrm>
        <a:graphic>
          <a:graphicData uri="http://schemas.openxmlformats.org/presentationml/2006/ole">
            <mc:AlternateContent xmlns:mc="http://schemas.openxmlformats.org/markup-compatibility/2006">
              <mc:Choice xmlns:v="urn:schemas-microsoft-com:vml" Requires="v">
                <p:oleObj spid="_x0000_s9284" name="Drawing" r:id="rId8" imgW="3067200" imgH="2933640" progId="WPDraw30.Drawing">
                  <p:embed/>
                </p:oleObj>
              </mc:Choice>
              <mc:Fallback>
                <p:oleObj name="Drawing" r:id="rId8"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Text Box 1033"/>
          <p:cNvSpPr txBox="1">
            <a:spLocks noChangeArrowheads="1"/>
          </p:cNvSpPr>
          <p:nvPr/>
        </p:nvSpPr>
        <p:spPr bwMode="auto">
          <a:xfrm>
            <a:off x="3581400" y="228600"/>
            <a:ext cx="2171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u="sng">
                <a:solidFill>
                  <a:srgbClr val="CCFFCC"/>
                </a:solidFill>
                <a:effectLst>
                  <a:outerShdw blurRad="38100" dist="38100" dir="2700000" algn="tl">
                    <a:srgbClr val="000000"/>
                  </a:outerShdw>
                </a:effectLst>
                <a:latin typeface="Arial" charset="0"/>
              </a:rPr>
              <a:t>All Men</a:t>
            </a:r>
            <a:endParaRPr lang="en-US" sz="4400" b="1">
              <a:solidFill>
                <a:srgbClr val="CCFFCC"/>
              </a:solidFill>
              <a:effectLst>
                <a:outerShdw blurRad="38100" dist="38100" dir="2700000" algn="tl">
                  <a:srgbClr val="000000"/>
                </a:outerShdw>
              </a:effectLst>
              <a:latin typeface="Arial" charset="0"/>
            </a:endParaRPr>
          </a:p>
        </p:txBody>
      </p:sp>
      <p:sp>
        <p:nvSpPr>
          <p:cNvPr id="18442" name="Text Box 1034"/>
          <p:cNvSpPr txBox="1">
            <a:spLocks noChangeArrowheads="1"/>
          </p:cNvSpPr>
          <p:nvPr/>
        </p:nvSpPr>
        <p:spPr bwMode="auto">
          <a:xfrm>
            <a:off x="533400" y="1143000"/>
            <a:ext cx="8077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“But we see Jesus, who was made a little lower than the angels, for the suffering of death crowned with glory and honor, that He, by the grace of God, might taste death for everyone” </a:t>
            </a:r>
            <a:r>
              <a:rPr lang="en-US" sz="2800">
                <a:solidFill>
                  <a:srgbClr val="FFFF99"/>
                </a:solidFill>
                <a:effectLst>
                  <a:outerShdw blurRad="38100" dist="38100" dir="2700000" algn="tl">
                    <a:srgbClr val="000000"/>
                  </a:outerShdw>
                </a:effectLst>
                <a:latin typeface="Tahoma" pitchFamily="34" charset="0"/>
              </a:rPr>
              <a:t>(Heb. 2:9)</a:t>
            </a:r>
          </a:p>
        </p:txBody>
      </p:sp>
    </p:spTree>
    <p:extLst>
      <p:ext uri="{BB962C8B-B14F-4D97-AF65-F5344CB8AC3E}">
        <p14:creationId xmlns:p14="http://schemas.microsoft.com/office/powerpoint/2010/main" val="75495047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up)">
                                      <p:cBhvr>
                                        <p:cTn id="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3651250"/>
          <a:ext cx="3352800" cy="3206750"/>
        </p:xfrm>
        <a:graphic>
          <a:graphicData uri="http://schemas.openxmlformats.org/presentationml/2006/ole">
            <mc:AlternateContent xmlns:mc="http://schemas.openxmlformats.org/markup-compatibility/2006">
              <mc:Choice xmlns:v="urn:schemas-microsoft-com:vml" Requires="v">
                <p:oleObj spid="_x0000_s10302" name="Drawing" r:id="rId3" imgW="3067200" imgH="2933640" progId="WPDraw30.Drawing">
                  <p:embed/>
                </p:oleObj>
              </mc:Choice>
              <mc:Fallback>
                <p:oleObj name="Drawing" r:id="rId3"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514600" y="3651250"/>
          <a:ext cx="3352800" cy="3206750"/>
        </p:xfrm>
        <a:graphic>
          <a:graphicData uri="http://schemas.openxmlformats.org/presentationml/2006/ole">
            <mc:AlternateContent xmlns:mc="http://schemas.openxmlformats.org/markup-compatibility/2006">
              <mc:Choice xmlns:v="urn:schemas-microsoft-com:vml" Requires="v">
                <p:oleObj spid="_x0000_s10303" name="Drawing" r:id="rId5" imgW="3067200" imgH="2933640" progId="WPDraw30.Drawing">
                  <p:embed/>
                </p:oleObj>
              </mc:Choice>
              <mc:Fallback>
                <p:oleObj name="Drawing" r:id="rId5"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5029200" y="3651250"/>
          <a:ext cx="3352800" cy="3206750"/>
        </p:xfrm>
        <a:graphic>
          <a:graphicData uri="http://schemas.openxmlformats.org/presentationml/2006/ole">
            <mc:AlternateContent xmlns:mc="http://schemas.openxmlformats.org/markup-compatibility/2006">
              <mc:Choice xmlns:v="urn:schemas-microsoft-com:vml" Requires="v">
                <p:oleObj spid="_x0000_s10304"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2667000" y="3651250"/>
          <a:ext cx="3352800" cy="3206750"/>
        </p:xfrm>
        <a:graphic>
          <a:graphicData uri="http://schemas.openxmlformats.org/presentationml/2006/ole">
            <mc:AlternateContent xmlns:mc="http://schemas.openxmlformats.org/markup-compatibility/2006">
              <mc:Choice xmlns:v="urn:schemas-microsoft-com:vml" Requires="v">
                <p:oleObj spid="_x0000_s10305" name="Drawing" r:id="rId7" imgW="3067200" imgH="2933640" progId="WPDraw30.Drawing">
                  <p:embed/>
                </p:oleObj>
              </mc:Choice>
              <mc:Fallback>
                <p:oleObj name="Drawing" r:id="rId7"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7772400" y="3651250"/>
          <a:ext cx="3352800" cy="3206750"/>
        </p:xfrm>
        <a:graphic>
          <a:graphicData uri="http://schemas.openxmlformats.org/presentationml/2006/ole">
            <mc:AlternateContent xmlns:mc="http://schemas.openxmlformats.org/markup-compatibility/2006">
              <mc:Choice xmlns:v="urn:schemas-microsoft-com:vml" Requires="v">
                <p:oleObj spid="_x0000_s10306" name="Drawing" r:id="rId8" imgW="3067200" imgH="2933640" progId="WPDraw30.Drawing">
                  <p:embed/>
                </p:oleObj>
              </mc:Choice>
              <mc:Fallback>
                <p:oleObj name="Drawing" r:id="rId8"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p:cNvSpPr txBox="1">
            <a:spLocks noChangeArrowheads="1"/>
          </p:cNvSpPr>
          <p:nvPr/>
        </p:nvSpPr>
        <p:spPr bwMode="auto">
          <a:xfrm>
            <a:off x="3581400" y="228600"/>
            <a:ext cx="2171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u="sng">
                <a:solidFill>
                  <a:srgbClr val="CCFFCC"/>
                </a:solidFill>
                <a:effectLst>
                  <a:outerShdw blurRad="38100" dist="38100" dir="2700000" algn="tl">
                    <a:srgbClr val="000000"/>
                  </a:outerShdw>
                </a:effectLst>
                <a:latin typeface="Arial" charset="0"/>
              </a:rPr>
              <a:t>All Men</a:t>
            </a:r>
            <a:endParaRPr lang="en-US" sz="4400" b="1">
              <a:solidFill>
                <a:srgbClr val="CCFFCC"/>
              </a:solidFill>
              <a:effectLst>
                <a:outerShdw blurRad="38100" dist="38100" dir="2700000" algn="tl">
                  <a:srgbClr val="000000"/>
                </a:outerShdw>
              </a:effectLst>
              <a:latin typeface="Arial" charset="0"/>
            </a:endParaRPr>
          </a:p>
        </p:txBody>
      </p:sp>
      <p:sp>
        <p:nvSpPr>
          <p:cNvPr id="19464" name="Text Box 8"/>
          <p:cNvSpPr txBox="1">
            <a:spLocks noChangeArrowheads="1"/>
          </p:cNvSpPr>
          <p:nvPr/>
        </p:nvSpPr>
        <p:spPr bwMode="auto">
          <a:xfrm>
            <a:off x="533400" y="1066800"/>
            <a:ext cx="8077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chemeClr val="bg1"/>
                </a:solidFill>
                <a:effectLst>
                  <a:outerShdw blurRad="38100" dist="38100" dir="2700000" algn="tl">
                    <a:srgbClr val="000000"/>
                  </a:outerShdw>
                </a:effectLst>
                <a:latin typeface="Tahoma" pitchFamily="34" charset="0"/>
              </a:rPr>
              <a:t>“</a:t>
            </a:r>
            <a:r>
              <a:rPr lang="en-US" sz="2800">
                <a:solidFill>
                  <a:schemeClr val="bg1"/>
                </a:solidFill>
                <a:effectLst>
                  <a:outerShdw blurRad="38100" dist="38100" dir="2700000" algn="tl">
                    <a:srgbClr val="000000"/>
                  </a:outerShdw>
                </a:effectLst>
                <a:latin typeface="Tahoma" pitchFamily="34" charset="0"/>
              </a:rPr>
              <a:t>My little children, these things I write to you, so that you may not sin. And if anyone sins, we have an Advocate with the Father, Jesus Christ the righteous. And He Himself is the propitiation for our sins, and not for ours only but also for the whole world.” </a:t>
            </a:r>
            <a:r>
              <a:rPr lang="en-US" sz="2800">
                <a:solidFill>
                  <a:srgbClr val="FFFF99"/>
                </a:solidFill>
                <a:effectLst>
                  <a:outerShdw blurRad="38100" dist="38100" dir="2700000" algn="tl">
                    <a:srgbClr val="000000"/>
                  </a:outerShdw>
                </a:effectLst>
                <a:latin typeface="Tahoma" pitchFamily="34" charset="0"/>
              </a:rPr>
              <a:t>(1 John 2:1-2)</a:t>
            </a:r>
          </a:p>
        </p:txBody>
      </p:sp>
    </p:spTree>
    <p:extLst>
      <p:ext uri="{BB962C8B-B14F-4D97-AF65-F5344CB8AC3E}">
        <p14:creationId xmlns:p14="http://schemas.microsoft.com/office/powerpoint/2010/main" val="412449615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0" y="3651250"/>
          <a:ext cx="3352800" cy="3206750"/>
        </p:xfrm>
        <a:graphic>
          <a:graphicData uri="http://schemas.openxmlformats.org/presentationml/2006/ole">
            <mc:AlternateContent xmlns:mc="http://schemas.openxmlformats.org/markup-compatibility/2006">
              <mc:Choice xmlns:v="urn:schemas-microsoft-com:vml" Requires="v">
                <p:oleObj spid="_x0000_s11326" name="Drawing" r:id="rId3" imgW="3067200" imgH="2933640" progId="WPDraw30.Drawing">
                  <p:embed/>
                </p:oleObj>
              </mc:Choice>
              <mc:Fallback>
                <p:oleObj name="Drawing" r:id="rId3"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514600" y="3651250"/>
          <a:ext cx="3352800" cy="3206750"/>
        </p:xfrm>
        <a:graphic>
          <a:graphicData uri="http://schemas.openxmlformats.org/presentationml/2006/ole">
            <mc:AlternateContent xmlns:mc="http://schemas.openxmlformats.org/markup-compatibility/2006">
              <mc:Choice xmlns:v="urn:schemas-microsoft-com:vml" Requires="v">
                <p:oleObj spid="_x0000_s11327" name="Drawing" r:id="rId5" imgW="3067200" imgH="2933640" progId="WPDraw30.Drawing">
                  <p:embed/>
                </p:oleObj>
              </mc:Choice>
              <mc:Fallback>
                <p:oleObj name="Drawing" r:id="rId5"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5029200" y="3651250"/>
          <a:ext cx="3352800" cy="3206750"/>
        </p:xfrm>
        <a:graphic>
          <a:graphicData uri="http://schemas.openxmlformats.org/presentationml/2006/ole">
            <mc:AlternateContent xmlns:mc="http://schemas.openxmlformats.org/markup-compatibility/2006">
              <mc:Choice xmlns:v="urn:schemas-microsoft-com:vml" Requires="v">
                <p:oleObj spid="_x0000_s11328"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2667000" y="3651250"/>
          <a:ext cx="3352800" cy="3206750"/>
        </p:xfrm>
        <a:graphic>
          <a:graphicData uri="http://schemas.openxmlformats.org/presentationml/2006/ole">
            <mc:AlternateContent xmlns:mc="http://schemas.openxmlformats.org/markup-compatibility/2006">
              <mc:Choice xmlns:v="urn:schemas-microsoft-com:vml" Requires="v">
                <p:oleObj spid="_x0000_s11329" name="Drawing" r:id="rId7" imgW="3067200" imgH="2933640" progId="WPDraw30.Drawing">
                  <p:embed/>
                </p:oleObj>
              </mc:Choice>
              <mc:Fallback>
                <p:oleObj name="Drawing" r:id="rId7"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7772400" y="3651250"/>
          <a:ext cx="3352800" cy="3206750"/>
        </p:xfrm>
        <a:graphic>
          <a:graphicData uri="http://schemas.openxmlformats.org/presentationml/2006/ole">
            <mc:AlternateContent xmlns:mc="http://schemas.openxmlformats.org/markup-compatibility/2006">
              <mc:Choice xmlns:v="urn:schemas-microsoft-com:vml" Requires="v">
                <p:oleObj spid="_x0000_s11330" name="Drawing" r:id="rId8" imgW="3067200" imgH="2933640" progId="WPDraw30.Drawing">
                  <p:embed/>
                </p:oleObj>
              </mc:Choice>
              <mc:Fallback>
                <p:oleObj name="Drawing" r:id="rId8"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p:cNvSpPr txBox="1">
            <a:spLocks noChangeArrowheads="1"/>
          </p:cNvSpPr>
          <p:nvPr/>
        </p:nvSpPr>
        <p:spPr bwMode="auto">
          <a:xfrm>
            <a:off x="3581400" y="228600"/>
            <a:ext cx="2171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u="sng">
                <a:solidFill>
                  <a:srgbClr val="CCFFCC"/>
                </a:solidFill>
                <a:effectLst>
                  <a:outerShdw blurRad="38100" dist="38100" dir="2700000" algn="tl">
                    <a:srgbClr val="000000"/>
                  </a:outerShdw>
                </a:effectLst>
                <a:latin typeface="Arial" charset="0"/>
              </a:rPr>
              <a:t>All Men</a:t>
            </a:r>
            <a:endParaRPr lang="en-US" sz="4400" b="1">
              <a:solidFill>
                <a:srgbClr val="CCFFCC"/>
              </a:solidFill>
              <a:effectLst>
                <a:outerShdw blurRad="38100" dist="38100" dir="2700000" algn="tl">
                  <a:srgbClr val="000000"/>
                </a:outerShdw>
              </a:effectLst>
              <a:latin typeface="Arial" charset="0"/>
            </a:endParaRPr>
          </a:p>
        </p:txBody>
      </p:sp>
      <p:sp>
        <p:nvSpPr>
          <p:cNvPr id="20488" name="Text Box 8"/>
          <p:cNvSpPr txBox="1">
            <a:spLocks noChangeArrowheads="1"/>
          </p:cNvSpPr>
          <p:nvPr/>
        </p:nvSpPr>
        <p:spPr bwMode="auto">
          <a:xfrm>
            <a:off x="533400" y="15240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“For the love of Christ compels us, because we judge thus: that if One died for all, then all died.” </a:t>
            </a:r>
            <a:r>
              <a:rPr lang="en-US" sz="2800">
                <a:solidFill>
                  <a:srgbClr val="FFFF99"/>
                </a:solidFill>
                <a:effectLst>
                  <a:outerShdw blurRad="38100" dist="38100" dir="2700000" algn="tl">
                    <a:srgbClr val="000000"/>
                  </a:outerShdw>
                </a:effectLst>
                <a:latin typeface="Tahoma" pitchFamily="34" charset="0"/>
              </a:rPr>
              <a:t>(2 Cor. 5:14)</a:t>
            </a:r>
          </a:p>
        </p:txBody>
      </p:sp>
    </p:spTree>
    <p:extLst>
      <p:ext uri="{BB962C8B-B14F-4D97-AF65-F5344CB8AC3E}">
        <p14:creationId xmlns:p14="http://schemas.microsoft.com/office/powerpoint/2010/main" val="22918455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0" y="3651250"/>
          <a:ext cx="3352800" cy="3206750"/>
        </p:xfrm>
        <a:graphic>
          <a:graphicData uri="http://schemas.openxmlformats.org/presentationml/2006/ole">
            <mc:AlternateContent xmlns:mc="http://schemas.openxmlformats.org/markup-compatibility/2006">
              <mc:Choice xmlns:v="urn:schemas-microsoft-com:vml" Requires="v">
                <p:oleObj spid="_x0000_s12350" name="Drawing" r:id="rId3" imgW="3067200" imgH="2933640" progId="WPDraw30.Drawing">
                  <p:embed/>
                </p:oleObj>
              </mc:Choice>
              <mc:Fallback>
                <p:oleObj name="Drawing" r:id="rId3"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2514600" y="3651250"/>
          <a:ext cx="3352800" cy="3206750"/>
        </p:xfrm>
        <a:graphic>
          <a:graphicData uri="http://schemas.openxmlformats.org/presentationml/2006/ole">
            <mc:AlternateContent xmlns:mc="http://schemas.openxmlformats.org/markup-compatibility/2006">
              <mc:Choice xmlns:v="urn:schemas-microsoft-com:vml" Requires="v">
                <p:oleObj spid="_x0000_s12351" name="Drawing" r:id="rId5" imgW="3067200" imgH="2933640" progId="WPDraw30.Drawing">
                  <p:embed/>
                </p:oleObj>
              </mc:Choice>
              <mc:Fallback>
                <p:oleObj name="Drawing" r:id="rId5"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5029200" y="3651250"/>
          <a:ext cx="3352800" cy="3206750"/>
        </p:xfrm>
        <a:graphic>
          <a:graphicData uri="http://schemas.openxmlformats.org/presentationml/2006/ole">
            <mc:AlternateContent xmlns:mc="http://schemas.openxmlformats.org/markup-compatibility/2006">
              <mc:Choice xmlns:v="urn:schemas-microsoft-com:vml" Requires="v">
                <p:oleObj spid="_x0000_s12352"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2667000" y="3651250"/>
          <a:ext cx="3352800" cy="3206750"/>
        </p:xfrm>
        <a:graphic>
          <a:graphicData uri="http://schemas.openxmlformats.org/presentationml/2006/ole">
            <mc:AlternateContent xmlns:mc="http://schemas.openxmlformats.org/markup-compatibility/2006">
              <mc:Choice xmlns:v="urn:schemas-microsoft-com:vml" Requires="v">
                <p:oleObj spid="_x0000_s12353" name="Drawing" r:id="rId7" imgW="3067200" imgH="2933640" progId="WPDraw30.Drawing">
                  <p:embed/>
                </p:oleObj>
              </mc:Choice>
              <mc:Fallback>
                <p:oleObj name="Drawing" r:id="rId7"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7772400" y="3651250"/>
          <a:ext cx="3352800" cy="3206750"/>
        </p:xfrm>
        <a:graphic>
          <a:graphicData uri="http://schemas.openxmlformats.org/presentationml/2006/ole">
            <mc:AlternateContent xmlns:mc="http://schemas.openxmlformats.org/markup-compatibility/2006">
              <mc:Choice xmlns:v="urn:schemas-microsoft-com:vml" Requires="v">
                <p:oleObj spid="_x0000_s12354" name="Drawing" r:id="rId8" imgW="3067200" imgH="2933640" progId="WPDraw30.Drawing">
                  <p:embed/>
                </p:oleObj>
              </mc:Choice>
              <mc:Fallback>
                <p:oleObj name="Drawing" r:id="rId8"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p:cNvSpPr txBox="1">
            <a:spLocks noChangeArrowheads="1"/>
          </p:cNvSpPr>
          <p:nvPr/>
        </p:nvSpPr>
        <p:spPr bwMode="auto">
          <a:xfrm>
            <a:off x="1023938" y="0"/>
            <a:ext cx="72977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u="sng">
                <a:solidFill>
                  <a:srgbClr val="CCFFCC"/>
                </a:solidFill>
                <a:effectLst>
                  <a:outerShdw blurRad="38100" dist="38100" dir="2700000" algn="tl">
                    <a:srgbClr val="000000"/>
                  </a:outerShdw>
                </a:effectLst>
                <a:latin typeface="Arial" charset="0"/>
              </a:rPr>
              <a:t>All Men</a:t>
            </a:r>
          </a:p>
          <a:p>
            <a:pPr algn="ctr"/>
            <a:r>
              <a:rPr lang="en-US" sz="4400" b="1" u="sng">
                <a:solidFill>
                  <a:srgbClr val="CCFFCC"/>
                </a:solidFill>
                <a:effectLst>
                  <a:outerShdw blurRad="38100" dist="38100" dir="2700000" algn="tl">
                    <a:srgbClr val="000000"/>
                  </a:outerShdw>
                </a:effectLst>
                <a:latin typeface="Arial" charset="0"/>
              </a:rPr>
              <a:t>Those Under The Old Test.</a:t>
            </a:r>
            <a:endParaRPr lang="en-US" sz="4400" b="1">
              <a:solidFill>
                <a:srgbClr val="CCFFCC"/>
              </a:solidFill>
              <a:effectLst>
                <a:outerShdw blurRad="38100" dist="38100" dir="2700000" algn="tl">
                  <a:srgbClr val="000000"/>
                </a:outerShdw>
              </a:effectLst>
              <a:latin typeface="Arial" charset="0"/>
            </a:endParaRPr>
          </a:p>
        </p:txBody>
      </p:sp>
      <p:sp>
        <p:nvSpPr>
          <p:cNvPr id="21512" name="Text Box 8"/>
          <p:cNvSpPr txBox="1">
            <a:spLocks noChangeArrowheads="1"/>
          </p:cNvSpPr>
          <p:nvPr/>
        </p:nvSpPr>
        <p:spPr bwMode="auto">
          <a:xfrm>
            <a:off x="533400" y="1676400"/>
            <a:ext cx="8077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“whom God set forth as a propitiation by His blood, through faith, to demonstrate His righteousness, because in His forbearance God had passed over the sins that were previously committed.” </a:t>
            </a:r>
            <a:r>
              <a:rPr lang="en-US" sz="2800">
                <a:solidFill>
                  <a:srgbClr val="FFFF99"/>
                </a:solidFill>
                <a:effectLst>
                  <a:outerShdw blurRad="38100" dist="38100" dir="2700000" algn="tl">
                    <a:srgbClr val="000000"/>
                  </a:outerShdw>
                </a:effectLst>
                <a:latin typeface="Tahoma" pitchFamily="34" charset="0"/>
              </a:rPr>
              <a:t>(Rom. 3:25)</a:t>
            </a:r>
          </a:p>
        </p:txBody>
      </p:sp>
    </p:spTree>
    <p:extLst>
      <p:ext uri="{BB962C8B-B14F-4D97-AF65-F5344CB8AC3E}">
        <p14:creationId xmlns:p14="http://schemas.microsoft.com/office/powerpoint/2010/main" val="4104484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ppt_x</p:attrName>
                                        </p:attrNameLst>
                                      </p:cBhvr>
                                      <p:tavLst>
                                        <p:tav tm="0">
                                          <p:val>
                                            <p:strVal val="#ppt_x"/>
                                          </p:val>
                                        </p:tav>
                                        <p:tav tm="100000">
                                          <p:val>
                                            <p:strVal val="#ppt_x"/>
                                          </p:val>
                                        </p:tav>
                                      </p:tavLst>
                                    </p:anim>
                                    <p:anim calcmode="lin" valueType="num">
                                      <p:cBhvr>
                                        <p:cTn id="8" dur="500" fill="hold"/>
                                        <p:tgtEl>
                                          <p:spTgt spid="21512"/>
                                        </p:tgtEl>
                                        <p:attrNameLst>
                                          <p:attrName>ppt_y</p:attrName>
                                        </p:attrNameLst>
                                      </p:cBhvr>
                                      <p:tavLst>
                                        <p:tav tm="0">
                                          <p:val>
                                            <p:strVal val="#ppt_y+#ppt_h/2"/>
                                          </p:val>
                                        </p:tav>
                                        <p:tav tm="100000">
                                          <p:val>
                                            <p:strVal val="#ppt_y"/>
                                          </p:val>
                                        </p:tav>
                                      </p:tavLst>
                                    </p:anim>
                                    <p:anim calcmode="lin" valueType="num">
                                      <p:cBhvr>
                                        <p:cTn id="9" dur="500" fill="hold"/>
                                        <p:tgtEl>
                                          <p:spTgt spid="21512"/>
                                        </p:tgtEl>
                                        <p:attrNameLst>
                                          <p:attrName>ppt_w</p:attrName>
                                        </p:attrNameLst>
                                      </p:cBhvr>
                                      <p:tavLst>
                                        <p:tav tm="0">
                                          <p:val>
                                            <p:strVal val="#ppt_w"/>
                                          </p:val>
                                        </p:tav>
                                        <p:tav tm="100000">
                                          <p:val>
                                            <p:strVal val="#ppt_w"/>
                                          </p:val>
                                        </p:tav>
                                      </p:tavLst>
                                    </p:anim>
                                    <p:anim calcmode="lin" valueType="num">
                                      <p:cBhvr>
                                        <p:cTn id="10" dur="500" fill="hold"/>
                                        <p:tgtEl>
                                          <p:spTgt spid="21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1026"/>
          <p:cNvGraphicFramePr>
            <a:graphicFrameLocks noChangeAspect="1"/>
          </p:cNvGraphicFramePr>
          <p:nvPr/>
        </p:nvGraphicFramePr>
        <p:xfrm>
          <a:off x="0" y="3651250"/>
          <a:ext cx="3352800" cy="3206750"/>
        </p:xfrm>
        <a:graphic>
          <a:graphicData uri="http://schemas.openxmlformats.org/presentationml/2006/ole">
            <mc:AlternateContent xmlns:mc="http://schemas.openxmlformats.org/markup-compatibility/2006">
              <mc:Choice xmlns:v="urn:schemas-microsoft-com:vml" Requires="v">
                <p:oleObj spid="_x0000_s13386" name="Drawing" r:id="rId3" imgW="3067200" imgH="2933640" progId="WPDraw30.Drawing">
                  <p:embed/>
                </p:oleObj>
              </mc:Choice>
              <mc:Fallback>
                <p:oleObj name="Drawing" r:id="rId3"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1027"/>
          <p:cNvGraphicFramePr>
            <a:graphicFrameLocks noChangeAspect="1"/>
          </p:cNvGraphicFramePr>
          <p:nvPr/>
        </p:nvGraphicFramePr>
        <p:xfrm>
          <a:off x="2514600" y="3651250"/>
          <a:ext cx="3352800" cy="3206750"/>
        </p:xfrm>
        <a:graphic>
          <a:graphicData uri="http://schemas.openxmlformats.org/presentationml/2006/ole">
            <mc:AlternateContent xmlns:mc="http://schemas.openxmlformats.org/markup-compatibility/2006">
              <mc:Choice xmlns:v="urn:schemas-microsoft-com:vml" Requires="v">
                <p:oleObj spid="_x0000_s13387" name="Drawing" r:id="rId5" imgW="3067200" imgH="2933640" progId="WPDraw30.Drawing">
                  <p:embed/>
                </p:oleObj>
              </mc:Choice>
              <mc:Fallback>
                <p:oleObj name="Drawing" r:id="rId5"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1028"/>
          <p:cNvGraphicFramePr>
            <a:graphicFrameLocks noChangeAspect="1"/>
          </p:cNvGraphicFramePr>
          <p:nvPr/>
        </p:nvGraphicFramePr>
        <p:xfrm>
          <a:off x="5029200" y="3651250"/>
          <a:ext cx="3352800" cy="3206750"/>
        </p:xfrm>
        <a:graphic>
          <a:graphicData uri="http://schemas.openxmlformats.org/presentationml/2006/ole">
            <mc:AlternateContent xmlns:mc="http://schemas.openxmlformats.org/markup-compatibility/2006">
              <mc:Choice xmlns:v="urn:schemas-microsoft-com:vml" Requires="v">
                <p:oleObj spid="_x0000_s13388" name="Drawing" r:id="rId6" imgW="3067200" imgH="2933640" progId="WPDraw30.Drawing">
                  <p:embed/>
                </p:oleObj>
              </mc:Choice>
              <mc:Fallback>
                <p:oleObj name="Drawing" r:id="rId6"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1029"/>
          <p:cNvGraphicFramePr>
            <a:graphicFrameLocks noChangeAspect="1"/>
          </p:cNvGraphicFramePr>
          <p:nvPr/>
        </p:nvGraphicFramePr>
        <p:xfrm>
          <a:off x="-2667000" y="3651250"/>
          <a:ext cx="3352800" cy="3206750"/>
        </p:xfrm>
        <a:graphic>
          <a:graphicData uri="http://schemas.openxmlformats.org/presentationml/2006/ole">
            <mc:AlternateContent xmlns:mc="http://schemas.openxmlformats.org/markup-compatibility/2006">
              <mc:Choice xmlns:v="urn:schemas-microsoft-com:vml" Requires="v">
                <p:oleObj spid="_x0000_s13389" name="Drawing" r:id="rId7" imgW="3067200" imgH="2933640" progId="WPDraw30.Drawing">
                  <p:embed/>
                </p:oleObj>
              </mc:Choice>
              <mc:Fallback>
                <p:oleObj name="Drawing" r:id="rId7"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030"/>
          <p:cNvGraphicFramePr>
            <a:graphicFrameLocks noChangeAspect="1"/>
          </p:cNvGraphicFramePr>
          <p:nvPr/>
        </p:nvGraphicFramePr>
        <p:xfrm>
          <a:off x="7772400" y="3651250"/>
          <a:ext cx="3352800" cy="3206750"/>
        </p:xfrm>
        <a:graphic>
          <a:graphicData uri="http://schemas.openxmlformats.org/presentationml/2006/ole">
            <mc:AlternateContent xmlns:mc="http://schemas.openxmlformats.org/markup-compatibility/2006">
              <mc:Choice xmlns:v="urn:schemas-microsoft-com:vml" Requires="v">
                <p:oleObj spid="_x0000_s13390" name="Drawing" r:id="rId8" imgW="3067200" imgH="2933640" progId="WPDraw30.Drawing">
                  <p:embed/>
                </p:oleObj>
              </mc:Choice>
              <mc:Fallback>
                <p:oleObj name="Drawing" r:id="rId8" imgW="3067200" imgH="2933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651250"/>
                        <a:ext cx="3352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1031"/>
          <p:cNvSpPr txBox="1">
            <a:spLocks noChangeArrowheads="1"/>
          </p:cNvSpPr>
          <p:nvPr/>
        </p:nvSpPr>
        <p:spPr bwMode="auto">
          <a:xfrm>
            <a:off x="1023938" y="0"/>
            <a:ext cx="72977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u="sng">
                <a:solidFill>
                  <a:srgbClr val="CCFFCC"/>
                </a:solidFill>
                <a:effectLst>
                  <a:outerShdw blurRad="38100" dist="38100" dir="2700000" algn="tl">
                    <a:srgbClr val="000000"/>
                  </a:outerShdw>
                </a:effectLst>
                <a:latin typeface="Arial" charset="0"/>
              </a:rPr>
              <a:t>All Men</a:t>
            </a:r>
          </a:p>
          <a:p>
            <a:pPr algn="ctr"/>
            <a:r>
              <a:rPr lang="en-US" sz="4400" b="1" u="sng">
                <a:solidFill>
                  <a:srgbClr val="CCFFCC"/>
                </a:solidFill>
                <a:effectLst>
                  <a:outerShdw blurRad="38100" dist="38100" dir="2700000" algn="tl">
                    <a:srgbClr val="000000"/>
                  </a:outerShdw>
                </a:effectLst>
                <a:latin typeface="Arial" charset="0"/>
              </a:rPr>
              <a:t>Those Under The Old Test.</a:t>
            </a:r>
            <a:endParaRPr lang="en-US" sz="4400" b="1">
              <a:solidFill>
                <a:srgbClr val="CCFFCC"/>
              </a:solidFill>
              <a:effectLst>
                <a:outerShdw blurRad="38100" dist="38100" dir="2700000" algn="tl">
                  <a:srgbClr val="000000"/>
                </a:outerShdw>
              </a:effectLst>
              <a:latin typeface="Arial" charset="0"/>
            </a:endParaRPr>
          </a:p>
        </p:txBody>
      </p:sp>
      <p:sp>
        <p:nvSpPr>
          <p:cNvPr id="22536" name="Text Box 1032"/>
          <p:cNvSpPr txBox="1">
            <a:spLocks noChangeArrowheads="1"/>
          </p:cNvSpPr>
          <p:nvPr/>
        </p:nvSpPr>
        <p:spPr bwMode="auto">
          <a:xfrm>
            <a:off x="533400" y="1676400"/>
            <a:ext cx="8077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bg1"/>
                </a:solidFill>
                <a:effectLst>
                  <a:outerShdw blurRad="38100" dist="38100" dir="2700000" algn="tl">
                    <a:srgbClr val="000000"/>
                  </a:outerShdw>
                </a:effectLst>
                <a:latin typeface="Tahoma" pitchFamily="34" charset="0"/>
              </a:rPr>
              <a:t>“And for this reason He is the Mediator of the new covenant, by means of death, for the redemption of the transgressions under the first covenant, that those who are called may receive the promise of the eternal inheritance.” </a:t>
            </a:r>
          </a:p>
          <a:p>
            <a:pPr algn="ctr"/>
            <a:r>
              <a:rPr lang="en-US" sz="2800">
                <a:solidFill>
                  <a:srgbClr val="FFFF99"/>
                </a:solidFill>
                <a:effectLst>
                  <a:outerShdw blurRad="38100" dist="38100" dir="2700000" algn="tl">
                    <a:srgbClr val="000000"/>
                  </a:outerShdw>
                </a:effectLst>
                <a:latin typeface="Tahoma" pitchFamily="34" charset="0"/>
              </a:rPr>
              <a:t>(Heb. 9:15)</a:t>
            </a:r>
          </a:p>
        </p:txBody>
      </p:sp>
      <p:graphicFrame>
        <p:nvGraphicFramePr>
          <p:cNvPr id="22541" name="Object 1037"/>
          <p:cNvGraphicFramePr>
            <a:graphicFrameLocks noChangeAspect="1"/>
          </p:cNvGraphicFramePr>
          <p:nvPr/>
        </p:nvGraphicFramePr>
        <p:xfrm>
          <a:off x="1295400" y="4229100"/>
          <a:ext cx="6934200" cy="2628900"/>
        </p:xfrm>
        <a:graphic>
          <a:graphicData uri="http://schemas.openxmlformats.org/presentationml/2006/ole">
            <mc:AlternateContent xmlns:mc="http://schemas.openxmlformats.org/markup-compatibility/2006">
              <mc:Choice xmlns:v="urn:schemas-microsoft-com:vml" Requires="v">
                <p:oleObj spid="_x0000_s13391" name="Drawing" r:id="rId9" imgW="5162400" imgH="2629080" progId="WPDraw30.Drawing">
                  <p:embed/>
                </p:oleObj>
              </mc:Choice>
              <mc:Fallback>
                <p:oleObj name="Drawing" r:id="rId9" imgW="5162400" imgH="2629080" progId="WPDraw30.Drawing">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229100"/>
                        <a:ext cx="6934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186692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500" fill="hold"/>
                                        <p:tgtEl>
                                          <p:spTgt spid="22541"/>
                                        </p:tgtEl>
                                        <p:attrNameLst>
                                          <p:attrName>ppt_w</p:attrName>
                                        </p:attrNameLst>
                                      </p:cBhvr>
                                      <p:tavLst>
                                        <p:tav tm="0">
                                          <p:val>
                                            <p:fltVal val="0"/>
                                          </p:val>
                                        </p:tav>
                                        <p:tav tm="100000">
                                          <p:val>
                                            <p:strVal val="#ppt_w"/>
                                          </p:val>
                                        </p:tav>
                                      </p:tavLst>
                                    </p:anim>
                                    <p:anim calcmode="lin" valueType="num">
                                      <p:cBhvr>
                                        <p:cTn id="8" dur="500" fill="hold"/>
                                        <p:tgtEl>
                                          <p:spTgt spid="225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189048" y="425836"/>
            <a:ext cx="3581400" cy="2182623"/>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327804" y="2707374"/>
            <a:ext cx="8496649" cy="18774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1" i="1"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800" b="1"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Will Christ Reign on Earth for 1000 </a:t>
            </a:r>
            <a:r>
              <a:rPr kumimoji="0" lang="en-US" alt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Yrs</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082210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14350"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3"/>
          <p:cNvSpPr txBox="1">
            <a:spLocks noChangeArrowheads="1"/>
          </p:cNvSpPr>
          <p:nvPr/>
        </p:nvSpPr>
        <p:spPr bwMode="auto">
          <a:xfrm>
            <a:off x="914400" y="304800"/>
            <a:ext cx="7104063" cy="294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IV. The Blood Must Be Applied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334842509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028"/>
          <p:cNvSpPr txBox="1">
            <a:spLocks noChangeArrowheads="1"/>
          </p:cNvSpPr>
          <p:nvPr/>
        </p:nvSpPr>
        <p:spPr bwMode="auto">
          <a:xfrm>
            <a:off x="609600" y="1981200"/>
            <a:ext cx="7924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chemeClr val="bg1"/>
                </a:solidFill>
                <a:effectLst>
                  <a:outerShdw blurRad="38100" dist="38100" dir="2700000" algn="tl">
                    <a:srgbClr val="000000"/>
                  </a:outerShdw>
                </a:effectLst>
                <a:latin typeface="Arial" charset="0"/>
              </a:rPr>
              <a:t>For All -  But All Not Saved</a:t>
            </a:r>
          </a:p>
        </p:txBody>
      </p:sp>
      <p:sp>
        <p:nvSpPr>
          <p:cNvPr id="26629" name="Rectangle 1029"/>
          <p:cNvSpPr>
            <a:spLocks noChangeArrowheads="1"/>
          </p:cNvSpPr>
          <p:nvPr/>
        </p:nvSpPr>
        <p:spPr bwMode="auto">
          <a:xfrm>
            <a:off x="0" y="0"/>
            <a:ext cx="91440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b="1">
                <a:solidFill>
                  <a:schemeClr val="accent2"/>
                </a:solidFill>
                <a:effectLst>
                  <a:outerShdw blurRad="38100" dist="38100" dir="2700000" algn="tl">
                    <a:srgbClr val="C0C0C0"/>
                  </a:outerShdw>
                </a:effectLst>
                <a:latin typeface="Times New Roman" pitchFamily="18" charset="0"/>
                <a:cs typeface="Times New Roman" pitchFamily="18" charset="0"/>
              </a:rPr>
              <a:t>The Blood Applied</a:t>
            </a:r>
          </a:p>
        </p:txBody>
      </p:sp>
      <p:sp>
        <p:nvSpPr>
          <p:cNvPr id="13316" name="Text Box 4"/>
          <p:cNvSpPr txBox="1">
            <a:spLocks noChangeArrowheads="1"/>
          </p:cNvSpPr>
          <p:nvPr/>
        </p:nvSpPr>
        <p:spPr bwMode="auto">
          <a:xfrm>
            <a:off x="609600" y="2819400"/>
            <a:ext cx="7924800" cy="39703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u="sng" dirty="0"/>
              <a:t>Matt 7:13-14, 21</a:t>
            </a:r>
          </a:p>
          <a:p>
            <a:endParaRPr lang="en-US" sz="2400" dirty="0"/>
          </a:p>
          <a:p>
            <a:r>
              <a:rPr lang="en-US" sz="2400" dirty="0"/>
              <a:t>13 "Enter by the narrow gate; for wide is the gate and broad is the way that leads to destruction, and there are many who go in by it. </a:t>
            </a:r>
          </a:p>
          <a:p>
            <a:r>
              <a:rPr lang="en-US" sz="2400" dirty="0"/>
              <a:t>14 Because narrow is the gate and difficult is the way which leads to life, and there are few who find it. </a:t>
            </a:r>
            <a:endParaRPr lang="en-US" sz="2000" dirty="0"/>
          </a:p>
          <a:p>
            <a:r>
              <a:rPr lang="en-US" sz="2400" dirty="0"/>
              <a:t>21 "Not everyone who says to Me, 'Lord, Lord,' shall enter the kingdom of heaven, but he who does the will of My Father in heaven. </a:t>
            </a:r>
          </a:p>
        </p:txBody>
      </p:sp>
    </p:spTree>
    <p:extLst>
      <p:ext uri="{BB962C8B-B14F-4D97-AF65-F5344CB8AC3E}">
        <p14:creationId xmlns:p14="http://schemas.microsoft.com/office/powerpoint/2010/main" val="49616951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0-#ppt_w/2"/>
                                          </p:val>
                                        </p:tav>
                                        <p:tav tm="100000">
                                          <p:val>
                                            <p:strVal val="#ppt_x"/>
                                          </p:val>
                                        </p:tav>
                                      </p:tavLst>
                                    </p:anim>
                                    <p:anim calcmode="lin" valueType="num">
                                      <p:cBhvr additive="base">
                                        <p:cTn id="8"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wipe(down)">
                                      <p:cBhvr>
                                        <p:cTn id="13"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133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609600" y="1981200"/>
            <a:ext cx="7924800" cy="173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chemeClr val="bg1"/>
                </a:solidFill>
                <a:effectLst>
                  <a:outerShdw blurRad="38100" dist="38100" dir="2700000" algn="tl">
                    <a:srgbClr val="000000"/>
                  </a:outerShdw>
                </a:effectLst>
                <a:latin typeface="Arial" charset="0"/>
              </a:rPr>
              <a:t>For All -  But All Not Saved</a:t>
            </a:r>
          </a:p>
          <a:p>
            <a:pPr algn="ctr"/>
            <a:endParaRPr lang="en-US" sz="3600" b="1">
              <a:solidFill>
                <a:schemeClr val="bg1"/>
              </a:solidFill>
              <a:effectLst>
                <a:outerShdw blurRad="38100" dist="38100" dir="2700000" algn="tl">
                  <a:srgbClr val="000000"/>
                </a:outerShdw>
              </a:effectLst>
              <a:latin typeface="Arial" charset="0"/>
            </a:endParaRPr>
          </a:p>
          <a:p>
            <a:pPr algn="ctr"/>
            <a:r>
              <a:rPr lang="en-US" sz="3600" b="1">
                <a:solidFill>
                  <a:schemeClr val="bg1"/>
                </a:solidFill>
                <a:effectLst>
                  <a:outerShdw blurRad="38100" dist="38100" dir="2700000" algn="tl">
                    <a:srgbClr val="000000"/>
                  </a:outerShdw>
                </a:effectLst>
                <a:latin typeface="Arial" charset="0"/>
              </a:rPr>
              <a:t>Salvation in Christ</a:t>
            </a:r>
          </a:p>
        </p:txBody>
      </p:sp>
      <p:sp>
        <p:nvSpPr>
          <p:cNvPr id="30723" name="Rectangle 1027"/>
          <p:cNvSpPr>
            <a:spLocks noChangeArrowheads="1"/>
          </p:cNvSpPr>
          <p:nvPr/>
        </p:nvSpPr>
        <p:spPr bwMode="auto">
          <a:xfrm>
            <a:off x="0" y="0"/>
            <a:ext cx="91440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b="1" dirty="0">
                <a:solidFill>
                  <a:schemeClr val="accent2"/>
                </a:solidFill>
                <a:effectLst>
                  <a:outerShdw blurRad="38100" dist="38100" dir="2700000" algn="tl">
                    <a:srgbClr val="C0C0C0"/>
                  </a:outerShdw>
                </a:effectLst>
                <a:latin typeface="Times New Roman" pitchFamily="18" charset="0"/>
                <a:cs typeface="Times New Roman" pitchFamily="18" charset="0"/>
              </a:rPr>
              <a:t>The Blood Applied</a:t>
            </a:r>
          </a:p>
        </p:txBody>
      </p:sp>
    </p:spTree>
    <p:extLst>
      <p:ext uri="{BB962C8B-B14F-4D97-AF65-F5344CB8AC3E}">
        <p14:creationId xmlns:p14="http://schemas.microsoft.com/office/powerpoint/2010/main" val="7567961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3200400" y="1752600"/>
            <a:ext cx="2895600" cy="3810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Text Box 3"/>
          <p:cNvSpPr txBox="1">
            <a:spLocks noChangeArrowheads="1"/>
          </p:cNvSpPr>
          <p:nvPr/>
        </p:nvSpPr>
        <p:spPr bwMode="auto">
          <a:xfrm>
            <a:off x="-5194" y="2133600"/>
            <a:ext cx="9084539" cy="329320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a:solidFill>
                  <a:schemeClr val="bg1"/>
                </a:solidFill>
                <a:latin typeface="Arial" charset="0"/>
              </a:rPr>
              <a:t>  Redeemed         </a:t>
            </a:r>
            <a:r>
              <a:rPr lang="en-US" sz="3600" b="1" dirty="0">
                <a:latin typeface="Arial" charset="0"/>
              </a:rPr>
              <a:t>in Him</a:t>
            </a:r>
            <a:r>
              <a:rPr lang="en-US" sz="3600" b="1" dirty="0">
                <a:solidFill>
                  <a:schemeClr val="bg1"/>
                </a:solidFill>
                <a:latin typeface="Arial" charset="0"/>
              </a:rPr>
              <a:t>          Blood         </a:t>
            </a:r>
          </a:p>
          <a:p>
            <a:pPr algn="ctr"/>
            <a:r>
              <a:rPr lang="en-US" sz="3200" i="1" dirty="0">
                <a:solidFill>
                  <a:srgbClr val="68040B"/>
                </a:solidFill>
                <a:latin typeface="Arial" charset="0"/>
              </a:rPr>
              <a:t>(Eph. 1:7)</a:t>
            </a:r>
            <a:r>
              <a:rPr lang="en-US" sz="3600" b="1" dirty="0">
                <a:solidFill>
                  <a:srgbClr val="68040B"/>
                </a:solidFill>
                <a:latin typeface="Arial" charset="0"/>
              </a:rPr>
              <a:t> </a:t>
            </a:r>
          </a:p>
          <a:p>
            <a:pPr algn="ctr"/>
            <a:r>
              <a:rPr lang="en-US" sz="3600" b="1" dirty="0">
                <a:solidFill>
                  <a:schemeClr val="bg1"/>
                </a:solidFill>
                <a:latin typeface="Arial" charset="0"/>
              </a:rPr>
              <a:t>Made Near       </a:t>
            </a:r>
            <a:r>
              <a:rPr lang="en-US" sz="3600" b="1" dirty="0">
                <a:latin typeface="Arial" charset="0"/>
              </a:rPr>
              <a:t>in Christ</a:t>
            </a:r>
            <a:r>
              <a:rPr lang="en-US" sz="3600" b="1" dirty="0">
                <a:solidFill>
                  <a:schemeClr val="bg1"/>
                </a:solidFill>
                <a:latin typeface="Arial" charset="0"/>
              </a:rPr>
              <a:t>        by Blood</a:t>
            </a:r>
          </a:p>
          <a:p>
            <a:pPr algn="ctr"/>
            <a:r>
              <a:rPr lang="en-US" sz="3200" i="1" dirty="0">
                <a:solidFill>
                  <a:srgbClr val="68040B"/>
                </a:solidFill>
                <a:latin typeface="Arial" charset="0"/>
              </a:rPr>
              <a:t>(Eph. 2:13)</a:t>
            </a:r>
          </a:p>
          <a:p>
            <a:pPr algn="ctr"/>
            <a:r>
              <a:rPr lang="en-US" sz="3600" b="1" dirty="0">
                <a:solidFill>
                  <a:schemeClr val="bg1"/>
                </a:solidFill>
                <a:latin typeface="Arial" charset="0"/>
              </a:rPr>
              <a:t>Reconciled     </a:t>
            </a:r>
            <a:r>
              <a:rPr lang="en-US" sz="3600" b="1" dirty="0">
                <a:latin typeface="Arial" charset="0"/>
              </a:rPr>
              <a:t>in one body</a:t>
            </a:r>
            <a:r>
              <a:rPr lang="en-US" sz="3600" b="1" dirty="0">
                <a:solidFill>
                  <a:schemeClr val="bg1"/>
                </a:solidFill>
                <a:latin typeface="Arial" charset="0"/>
              </a:rPr>
              <a:t>      by Cross</a:t>
            </a:r>
          </a:p>
          <a:p>
            <a:pPr algn="ctr"/>
            <a:r>
              <a:rPr lang="en-US" sz="3200" i="1" dirty="0">
                <a:solidFill>
                  <a:srgbClr val="68040B"/>
                </a:solidFill>
                <a:latin typeface="Arial" charset="0"/>
              </a:rPr>
              <a:t>(Eph. 2:16)</a:t>
            </a:r>
          </a:p>
        </p:txBody>
      </p:sp>
      <p:sp>
        <p:nvSpPr>
          <p:cNvPr id="32775" name="AutoShape 7"/>
          <p:cNvSpPr>
            <a:spLocks noChangeArrowheads="1"/>
          </p:cNvSpPr>
          <p:nvPr/>
        </p:nvSpPr>
        <p:spPr bwMode="auto">
          <a:xfrm>
            <a:off x="2133600" y="0"/>
            <a:ext cx="5105400" cy="2362200"/>
          </a:xfrm>
          <a:prstGeom prst="flowChartMerg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a:solidFill>
                <a:schemeClr val="hlink"/>
              </a:solidFill>
              <a:effectLst>
                <a:outerShdw blurRad="38100" dist="38100" dir="2700000" algn="tl">
                  <a:srgbClr val="000000"/>
                </a:outerShdw>
              </a:effectLst>
              <a:latin typeface="Arial" charset="0"/>
            </a:endParaRPr>
          </a:p>
          <a:p>
            <a:pPr algn="ctr"/>
            <a:r>
              <a:rPr lang="en-US" sz="2800" b="1">
                <a:solidFill>
                  <a:schemeClr val="bg1"/>
                </a:solidFill>
                <a:effectLst>
                  <a:outerShdw blurRad="38100" dist="38100" dir="2700000" algn="tl">
                    <a:srgbClr val="000000"/>
                  </a:outerShdw>
                </a:effectLst>
                <a:latin typeface="Arial" charset="0"/>
              </a:rPr>
              <a:t>Baptized Into</a:t>
            </a:r>
            <a:endParaRPr lang="en-US" sz="2800" b="1">
              <a:solidFill>
                <a:schemeClr val="hlink"/>
              </a:solidFill>
              <a:effectLst>
                <a:outerShdw blurRad="38100" dist="38100" dir="2700000" algn="tl">
                  <a:srgbClr val="000000"/>
                </a:outerShdw>
              </a:effectLst>
              <a:latin typeface="Arial" charset="0"/>
            </a:endParaRPr>
          </a:p>
          <a:p>
            <a:pPr algn="ctr"/>
            <a:r>
              <a:rPr lang="en-US" sz="2800" b="1" i="1">
                <a:solidFill>
                  <a:srgbClr val="FFFF99"/>
                </a:solidFill>
                <a:effectLst>
                  <a:outerShdw blurRad="38100" dist="38100" dir="2700000" algn="tl">
                    <a:srgbClr val="000000"/>
                  </a:outerShdw>
                </a:effectLst>
                <a:latin typeface="Arial" charset="0"/>
              </a:rPr>
              <a:t>Gal.3:27</a:t>
            </a:r>
          </a:p>
          <a:p>
            <a:pPr algn="ctr"/>
            <a:r>
              <a:rPr lang="en-US" sz="2800" b="1" i="1">
                <a:solidFill>
                  <a:srgbClr val="FFFF99"/>
                </a:solidFill>
                <a:effectLst>
                  <a:outerShdw blurRad="38100" dist="38100" dir="2700000" algn="tl">
                    <a:srgbClr val="000000"/>
                  </a:outerShdw>
                </a:effectLst>
                <a:latin typeface="Arial" charset="0"/>
              </a:rPr>
              <a:t>1 Cor. 12:13</a:t>
            </a:r>
            <a:endParaRPr lang="en-US" sz="2800" b="1">
              <a:solidFill>
                <a:srgbClr val="FFFF99"/>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28293159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981200"/>
            <a:ext cx="7924800" cy="283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solidFill>
                  <a:schemeClr val="bg1"/>
                </a:solidFill>
                <a:effectLst>
                  <a:outerShdw blurRad="38100" dist="38100" dir="2700000" algn="tl">
                    <a:srgbClr val="000000"/>
                  </a:outerShdw>
                </a:effectLst>
                <a:latin typeface="Arial" charset="0"/>
              </a:rPr>
              <a:t>For All -  But All Not Saved</a:t>
            </a:r>
          </a:p>
          <a:p>
            <a:pPr algn="ctr"/>
            <a:endParaRPr lang="en-US" sz="3600" b="1">
              <a:solidFill>
                <a:schemeClr val="bg1"/>
              </a:solidFill>
              <a:effectLst>
                <a:outerShdw blurRad="38100" dist="38100" dir="2700000" algn="tl">
                  <a:srgbClr val="000000"/>
                </a:outerShdw>
              </a:effectLst>
              <a:latin typeface="Arial" charset="0"/>
            </a:endParaRPr>
          </a:p>
          <a:p>
            <a:pPr algn="ctr"/>
            <a:r>
              <a:rPr lang="en-US" sz="3600" b="1">
                <a:solidFill>
                  <a:schemeClr val="bg1"/>
                </a:solidFill>
                <a:effectLst>
                  <a:outerShdw blurRad="38100" dist="38100" dir="2700000" algn="tl">
                    <a:srgbClr val="000000"/>
                  </a:outerShdw>
                </a:effectLst>
                <a:latin typeface="Arial" charset="0"/>
              </a:rPr>
              <a:t>Salvation in Christ</a:t>
            </a:r>
          </a:p>
          <a:p>
            <a:pPr algn="ctr"/>
            <a:endParaRPr lang="en-US" sz="3600" b="1">
              <a:solidFill>
                <a:schemeClr val="bg1"/>
              </a:solidFill>
              <a:effectLst>
                <a:outerShdw blurRad="38100" dist="38100" dir="2700000" algn="tl">
                  <a:srgbClr val="000000"/>
                </a:outerShdw>
              </a:effectLst>
              <a:latin typeface="Arial" charset="0"/>
            </a:endParaRPr>
          </a:p>
          <a:p>
            <a:pPr algn="ctr"/>
            <a:r>
              <a:rPr lang="en-US" sz="3600" b="1">
                <a:solidFill>
                  <a:schemeClr val="bg1"/>
                </a:solidFill>
                <a:effectLst>
                  <a:outerShdw blurRad="38100" dist="38100" dir="2700000" algn="tl">
                    <a:srgbClr val="000000"/>
                  </a:outerShdw>
                </a:effectLst>
                <a:latin typeface="Arial" charset="0"/>
              </a:rPr>
              <a:t>Blood is What / Obedience is When</a:t>
            </a:r>
          </a:p>
        </p:txBody>
      </p:sp>
      <p:sp>
        <p:nvSpPr>
          <p:cNvPr id="31747" name="Rectangle 3"/>
          <p:cNvSpPr>
            <a:spLocks noChangeArrowheads="1"/>
          </p:cNvSpPr>
          <p:nvPr/>
        </p:nvSpPr>
        <p:spPr bwMode="auto">
          <a:xfrm>
            <a:off x="0" y="0"/>
            <a:ext cx="91440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b="1">
                <a:solidFill>
                  <a:schemeClr val="accent2"/>
                </a:solidFill>
                <a:effectLst>
                  <a:outerShdw blurRad="38100" dist="38100" dir="2700000" algn="tl">
                    <a:srgbClr val="C0C0C0"/>
                  </a:outerShdw>
                </a:effectLst>
                <a:latin typeface="Times New Roman" pitchFamily="18" charset="0"/>
                <a:cs typeface="Times New Roman" pitchFamily="18" charset="0"/>
              </a:rPr>
              <a:t>The Blood Applied</a:t>
            </a:r>
          </a:p>
        </p:txBody>
      </p:sp>
    </p:spTree>
    <p:extLst>
      <p:ext uri="{BB962C8B-B14F-4D97-AF65-F5344CB8AC3E}">
        <p14:creationId xmlns:p14="http://schemas.microsoft.com/office/powerpoint/2010/main" val="217388973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990600" y="1219200"/>
            <a:ext cx="2362200" cy="4419600"/>
          </a:xfrm>
          <a:prstGeom prst="rect">
            <a:avLst/>
          </a:prstGeom>
          <a:solidFill>
            <a:schemeClr val="bg1"/>
          </a:solidFill>
          <a:ln w="38100">
            <a:solidFill>
              <a:srgbClr val="000000"/>
            </a:solidFill>
            <a:miter lim="800000"/>
            <a:headEnd/>
            <a:tailEnd/>
          </a:ln>
          <a:effectLst/>
        </p:spPr>
        <p:txBody>
          <a:bodyPr wrap="none" anchor="ctr"/>
          <a:lstStyle/>
          <a:p>
            <a:pPr algn="ctr"/>
            <a:r>
              <a:rPr lang="en-US" sz="3600" b="1" u="sng" dirty="0">
                <a:solidFill>
                  <a:srgbClr val="A20611"/>
                </a:solidFill>
                <a:latin typeface="Arial" charset="0"/>
              </a:rPr>
              <a:t>Blood</a:t>
            </a:r>
            <a:endParaRPr lang="en-US" sz="3600" b="1" dirty="0">
              <a:solidFill>
                <a:srgbClr val="A20611"/>
              </a:solidFill>
              <a:latin typeface="Arial" charset="0"/>
            </a:endParaRPr>
          </a:p>
          <a:p>
            <a:pPr algn="ctr"/>
            <a:endParaRPr lang="en-US" sz="3200" b="1" dirty="0">
              <a:solidFill>
                <a:srgbClr val="A20611"/>
              </a:solidFill>
              <a:latin typeface="Arial" charset="0"/>
            </a:endParaRPr>
          </a:p>
          <a:p>
            <a:pPr algn="ctr"/>
            <a:endParaRPr lang="en-US" sz="3200" b="1" dirty="0">
              <a:solidFill>
                <a:srgbClr val="A20611"/>
              </a:solidFill>
              <a:latin typeface="Arial" charset="0"/>
            </a:endParaRPr>
          </a:p>
          <a:p>
            <a:pPr algn="ctr"/>
            <a:r>
              <a:rPr lang="en-US" sz="3200" b="1" dirty="0">
                <a:solidFill>
                  <a:srgbClr val="A20611"/>
                </a:solidFill>
                <a:latin typeface="Arial" charset="0"/>
              </a:rPr>
              <a:t>Rev. 1:5</a:t>
            </a:r>
          </a:p>
          <a:p>
            <a:pPr algn="ctr"/>
            <a:endParaRPr lang="en-US" sz="3200" b="1" dirty="0">
              <a:solidFill>
                <a:srgbClr val="A20611"/>
              </a:solidFill>
              <a:latin typeface="Arial" charset="0"/>
            </a:endParaRPr>
          </a:p>
          <a:p>
            <a:pPr algn="ctr"/>
            <a:r>
              <a:rPr lang="en-US" sz="3200" b="1" dirty="0">
                <a:solidFill>
                  <a:srgbClr val="A20611"/>
                </a:solidFill>
                <a:latin typeface="Arial" charset="0"/>
              </a:rPr>
              <a:t>Matt. 26:28</a:t>
            </a:r>
          </a:p>
          <a:p>
            <a:pPr algn="ctr"/>
            <a:endParaRPr lang="en-US" sz="3200" b="1" dirty="0">
              <a:latin typeface="Arial" charset="0"/>
            </a:endParaRPr>
          </a:p>
          <a:p>
            <a:pPr algn="ctr"/>
            <a:endParaRPr lang="en-US" sz="3200" b="1" dirty="0">
              <a:latin typeface="Arial" charset="0"/>
            </a:endParaRPr>
          </a:p>
        </p:txBody>
      </p:sp>
      <p:sp>
        <p:nvSpPr>
          <p:cNvPr id="33795" name="Rectangle 3"/>
          <p:cNvSpPr>
            <a:spLocks noChangeArrowheads="1"/>
          </p:cNvSpPr>
          <p:nvPr/>
        </p:nvSpPr>
        <p:spPr bwMode="auto">
          <a:xfrm>
            <a:off x="3352800" y="1219200"/>
            <a:ext cx="2667000" cy="4419600"/>
          </a:xfrm>
          <a:prstGeom prst="rect">
            <a:avLst/>
          </a:prstGeom>
          <a:solidFill>
            <a:srgbClr val="FFFF99"/>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dirty="0">
              <a:solidFill>
                <a:schemeClr val="accent2"/>
              </a:solidFill>
              <a:latin typeface="Arial" charset="0"/>
            </a:endParaRPr>
          </a:p>
          <a:p>
            <a:pPr algn="ctr"/>
            <a:endParaRPr lang="en-US" sz="3200" b="1" dirty="0">
              <a:solidFill>
                <a:schemeClr val="accent2"/>
              </a:solidFill>
              <a:latin typeface="Arial" charset="0"/>
            </a:endParaRPr>
          </a:p>
          <a:p>
            <a:pPr algn="ctr"/>
            <a:r>
              <a:rPr lang="en-US" sz="3200" b="1" dirty="0">
                <a:latin typeface="Arial" charset="0"/>
              </a:rPr>
              <a:t>Washed</a:t>
            </a:r>
          </a:p>
          <a:p>
            <a:pPr algn="ctr"/>
            <a:endParaRPr lang="en-US" sz="3200" b="1" dirty="0">
              <a:latin typeface="Arial" charset="0"/>
            </a:endParaRPr>
          </a:p>
          <a:p>
            <a:pPr algn="ctr"/>
            <a:r>
              <a:rPr lang="en-US" sz="3200" b="1" dirty="0">
                <a:latin typeface="Arial" charset="0"/>
              </a:rPr>
              <a:t>Remission</a:t>
            </a:r>
          </a:p>
          <a:p>
            <a:pPr algn="ctr"/>
            <a:r>
              <a:rPr lang="en-US" sz="3200" b="1" dirty="0">
                <a:latin typeface="Arial" charset="0"/>
              </a:rPr>
              <a:t>of Sins</a:t>
            </a:r>
          </a:p>
        </p:txBody>
      </p:sp>
      <p:sp>
        <p:nvSpPr>
          <p:cNvPr id="33797" name="Rectangle 5"/>
          <p:cNvSpPr>
            <a:spLocks noChangeArrowheads="1"/>
          </p:cNvSpPr>
          <p:nvPr/>
        </p:nvSpPr>
        <p:spPr bwMode="auto">
          <a:xfrm>
            <a:off x="6019800" y="1219200"/>
            <a:ext cx="2362200" cy="4419600"/>
          </a:xfrm>
          <a:prstGeom prst="rect">
            <a:avLst/>
          </a:prstGeom>
          <a:solidFill>
            <a:schemeClr val="bg1"/>
          </a:solidFill>
          <a:ln w="38100">
            <a:solidFill>
              <a:srgbClr val="000000"/>
            </a:solidFill>
            <a:miter lim="800000"/>
            <a:headEnd/>
            <a:tailEnd/>
          </a:ln>
          <a:effectLst/>
        </p:spPr>
        <p:txBody>
          <a:bodyPr wrap="none" anchor="ctr"/>
          <a:lstStyle/>
          <a:p>
            <a:pPr algn="ctr"/>
            <a:r>
              <a:rPr lang="en-US" sz="3600" b="1" u="sng" dirty="0">
                <a:solidFill>
                  <a:srgbClr val="0070C0"/>
                </a:solidFill>
                <a:latin typeface="Arial" charset="0"/>
              </a:rPr>
              <a:t>Baptism</a:t>
            </a:r>
            <a:endParaRPr lang="en-US" sz="3600" b="1" dirty="0">
              <a:solidFill>
                <a:srgbClr val="0070C0"/>
              </a:solidFill>
              <a:latin typeface="Arial" charset="0"/>
            </a:endParaRPr>
          </a:p>
          <a:p>
            <a:pPr algn="ctr"/>
            <a:endParaRPr lang="en-US" sz="3200" b="1" dirty="0">
              <a:solidFill>
                <a:srgbClr val="0070C0"/>
              </a:solidFill>
              <a:latin typeface="Arial" charset="0"/>
            </a:endParaRPr>
          </a:p>
          <a:p>
            <a:pPr algn="ctr"/>
            <a:endParaRPr lang="en-US" sz="3200" b="1" dirty="0">
              <a:solidFill>
                <a:srgbClr val="0070C0"/>
              </a:solidFill>
              <a:latin typeface="Arial" charset="0"/>
            </a:endParaRPr>
          </a:p>
          <a:p>
            <a:pPr algn="ctr"/>
            <a:r>
              <a:rPr lang="en-US" sz="3200" b="1" dirty="0">
                <a:solidFill>
                  <a:srgbClr val="0070C0"/>
                </a:solidFill>
                <a:latin typeface="Arial" charset="0"/>
              </a:rPr>
              <a:t>Acts 22:16</a:t>
            </a:r>
          </a:p>
          <a:p>
            <a:pPr algn="ctr"/>
            <a:endParaRPr lang="en-US" sz="3200" b="1" dirty="0">
              <a:solidFill>
                <a:srgbClr val="0070C0"/>
              </a:solidFill>
              <a:latin typeface="Arial" charset="0"/>
            </a:endParaRPr>
          </a:p>
          <a:p>
            <a:pPr algn="ctr"/>
            <a:r>
              <a:rPr lang="en-US" sz="3200" b="1" dirty="0">
                <a:solidFill>
                  <a:srgbClr val="0070C0"/>
                </a:solidFill>
                <a:latin typeface="Arial" charset="0"/>
              </a:rPr>
              <a:t>Acts 2:38</a:t>
            </a:r>
          </a:p>
          <a:p>
            <a:pPr algn="ctr"/>
            <a:endParaRPr lang="en-US" sz="3200" b="1" dirty="0">
              <a:solidFill>
                <a:srgbClr val="0070C0"/>
              </a:solidFill>
              <a:latin typeface="Arial" charset="0"/>
            </a:endParaRPr>
          </a:p>
          <a:p>
            <a:pPr algn="ctr"/>
            <a:endParaRPr lang="en-US" sz="3200" b="1" dirty="0">
              <a:solidFill>
                <a:srgbClr val="0070C0"/>
              </a:solidFill>
              <a:latin typeface="Arial" charset="0"/>
            </a:endParaRPr>
          </a:p>
        </p:txBody>
      </p:sp>
      <p:sp>
        <p:nvSpPr>
          <p:cNvPr id="33798" name="Text Box 6"/>
          <p:cNvSpPr txBox="1">
            <a:spLocks noChangeArrowheads="1"/>
          </p:cNvSpPr>
          <p:nvPr/>
        </p:nvSpPr>
        <p:spPr bwMode="auto">
          <a:xfrm>
            <a:off x="1600200" y="2057400"/>
            <a:ext cx="1063112"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1" dirty="0">
                <a:effectLst>
                  <a:outerShdw blurRad="38100" dist="38100" dir="2700000" algn="tl">
                    <a:srgbClr val="000000">
                      <a:alpha val="43137"/>
                    </a:srgbClr>
                  </a:outerShdw>
                </a:effectLst>
                <a:latin typeface="Arial" charset="0"/>
              </a:rPr>
              <a:t>What</a:t>
            </a:r>
          </a:p>
        </p:txBody>
      </p:sp>
      <p:sp>
        <p:nvSpPr>
          <p:cNvPr id="33799" name="Text Box 7"/>
          <p:cNvSpPr txBox="1">
            <a:spLocks noChangeArrowheads="1"/>
          </p:cNvSpPr>
          <p:nvPr/>
        </p:nvSpPr>
        <p:spPr bwMode="auto">
          <a:xfrm>
            <a:off x="6705600" y="2057400"/>
            <a:ext cx="1162498"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i="1" dirty="0">
                <a:effectLst>
                  <a:outerShdw blurRad="38100" dist="38100" dir="2700000" algn="tl">
                    <a:srgbClr val="000000">
                      <a:alpha val="43137"/>
                    </a:srgbClr>
                  </a:outerShdw>
                </a:effectLst>
                <a:latin typeface="Arial" charset="0"/>
              </a:rPr>
              <a:t>When</a:t>
            </a:r>
          </a:p>
        </p:txBody>
      </p:sp>
    </p:spTree>
    <p:extLst>
      <p:ext uri="{BB962C8B-B14F-4D97-AF65-F5344CB8AC3E}">
        <p14:creationId xmlns:p14="http://schemas.microsoft.com/office/powerpoint/2010/main" val="205056433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15374"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3"/>
          <p:cNvSpPr txBox="1">
            <a:spLocks noChangeArrowheads="1"/>
          </p:cNvSpPr>
          <p:nvPr/>
        </p:nvSpPr>
        <p:spPr bwMode="auto">
          <a:xfrm>
            <a:off x="914400" y="304800"/>
            <a:ext cx="7575550" cy="3663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IV. The Blood Must Be Applied</a:t>
            </a:r>
          </a:p>
          <a:p>
            <a:pPr>
              <a:lnSpc>
                <a:spcPct val="130000"/>
              </a:lnSpc>
            </a:pPr>
            <a:r>
              <a:rPr lang="en-US" sz="3600" b="1">
                <a:solidFill>
                  <a:schemeClr val="bg1"/>
                </a:solidFill>
                <a:effectLst>
                  <a:outerShdw blurRad="38100" dist="38100" dir="2700000" algn="tl">
                    <a:srgbClr val="000000"/>
                  </a:outerShdw>
                </a:effectLst>
                <a:latin typeface="Tahoma" pitchFamily="34" charset="0"/>
              </a:rPr>
              <a:t>V. Church Purchased With Blood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247080861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14400" y="609600"/>
            <a:ext cx="7543800" cy="914400"/>
          </a:xfrm>
          <a:prstGeom prst="rect">
            <a:avLst/>
          </a:prstGeom>
          <a:solidFill>
            <a:srgbClr val="CC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ctr"/>
            <a:r>
              <a:rPr lang="en-US" sz="4400">
                <a:solidFill>
                  <a:schemeClr val="accent2"/>
                </a:solidFill>
                <a:latin typeface="Tahoma" pitchFamily="34" charset="0"/>
              </a:rPr>
              <a:t>Price Paid For The Church</a:t>
            </a:r>
          </a:p>
        </p:txBody>
      </p:sp>
      <p:sp>
        <p:nvSpPr>
          <p:cNvPr id="27651" name="Text Box 3"/>
          <p:cNvSpPr txBox="1">
            <a:spLocks noChangeArrowheads="1"/>
          </p:cNvSpPr>
          <p:nvPr/>
        </p:nvSpPr>
        <p:spPr bwMode="auto">
          <a:xfrm>
            <a:off x="533400" y="2057400"/>
            <a:ext cx="8305800" cy="37496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dirty="0">
                <a:solidFill>
                  <a:srgbClr val="FFFF00"/>
                </a:solidFill>
                <a:effectLst>
                  <a:outerShdw blurRad="38100" dist="38100" dir="2700000" algn="tl">
                    <a:srgbClr val="000000"/>
                  </a:outerShdw>
                </a:effectLst>
              </a:rPr>
              <a:t>“Therefore take heed to yourselves and to all the flock, among which the Holy Spirit has made you overseers, to shepherd the church of God which He purchased with His own blood.”</a:t>
            </a:r>
          </a:p>
          <a:p>
            <a:pPr algn="ctr"/>
            <a:r>
              <a:rPr lang="en-US" sz="4000" dirty="0">
                <a:solidFill>
                  <a:schemeClr val="bg1"/>
                </a:solidFill>
                <a:effectLst>
                  <a:outerShdw blurRad="38100" dist="38100" dir="2700000" algn="tl">
                    <a:srgbClr val="000000"/>
                  </a:outerShdw>
                </a:effectLst>
              </a:rPr>
              <a:t>(Acts 20:28)</a:t>
            </a:r>
          </a:p>
        </p:txBody>
      </p:sp>
    </p:spTree>
    <p:extLst>
      <p:ext uri="{BB962C8B-B14F-4D97-AF65-F5344CB8AC3E}">
        <p14:creationId xmlns:p14="http://schemas.microsoft.com/office/powerpoint/2010/main" val="79777373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609600"/>
            <a:ext cx="7543800" cy="914400"/>
          </a:xfrm>
          <a:prstGeom prst="rect">
            <a:avLst/>
          </a:prstGeom>
          <a:solidFill>
            <a:srgbClr val="CC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ctr"/>
            <a:r>
              <a:rPr lang="en-US" sz="4400">
                <a:solidFill>
                  <a:schemeClr val="accent2"/>
                </a:solidFill>
                <a:latin typeface="Tahoma" pitchFamily="34" charset="0"/>
              </a:rPr>
              <a:t>We’ve Been Purchased</a:t>
            </a:r>
          </a:p>
        </p:txBody>
      </p:sp>
      <p:sp>
        <p:nvSpPr>
          <p:cNvPr id="34819" name="Text Box 3"/>
          <p:cNvSpPr txBox="1">
            <a:spLocks noChangeArrowheads="1"/>
          </p:cNvSpPr>
          <p:nvPr/>
        </p:nvSpPr>
        <p:spPr bwMode="auto">
          <a:xfrm>
            <a:off x="533400" y="2057400"/>
            <a:ext cx="8305800" cy="3937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dirty="0">
                <a:solidFill>
                  <a:srgbClr val="FFFF00"/>
                </a:solidFill>
                <a:effectLst>
                  <a:outerShdw blurRad="38100" dist="38100" dir="2700000" algn="tl">
                    <a:srgbClr val="000000"/>
                  </a:outerShdw>
                </a:effectLst>
              </a:rPr>
              <a:t> “knowing that you were not redeemed with corruptible things, like silver or gold, from your aimless conduct received by tradition from your fathers, but with the precious blood of Christ, as of a lamb without blemish and without spot.”</a:t>
            </a:r>
          </a:p>
          <a:p>
            <a:pPr algn="ctr"/>
            <a:r>
              <a:rPr lang="en-US" sz="3600" dirty="0">
                <a:solidFill>
                  <a:schemeClr val="bg1"/>
                </a:solidFill>
                <a:effectLst>
                  <a:outerShdw blurRad="38100" dist="38100" dir="2700000" algn="tl">
                    <a:srgbClr val="000000"/>
                  </a:outerShdw>
                </a:effectLst>
              </a:rPr>
              <a:t>(1 Pet. 1:18-19)</a:t>
            </a:r>
          </a:p>
        </p:txBody>
      </p:sp>
    </p:spTree>
    <p:extLst>
      <p:ext uri="{BB962C8B-B14F-4D97-AF65-F5344CB8AC3E}">
        <p14:creationId xmlns:p14="http://schemas.microsoft.com/office/powerpoint/2010/main" val="292175399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14400" y="609600"/>
            <a:ext cx="7543800" cy="914400"/>
          </a:xfrm>
          <a:prstGeom prst="rect">
            <a:avLst/>
          </a:prstGeom>
          <a:solidFill>
            <a:srgbClr val="CC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p>
            <a:pPr algn="ctr"/>
            <a:r>
              <a:rPr lang="en-US" sz="4400">
                <a:solidFill>
                  <a:schemeClr val="accent2"/>
                </a:solidFill>
                <a:latin typeface="Tahoma" pitchFamily="34" charset="0"/>
              </a:rPr>
              <a:t>We’ve Been Purchased</a:t>
            </a:r>
          </a:p>
        </p:txBody>
      </p:sp>
      <p:sp>
        <p:nvSpPr>
          <p:cNvPr id="35843" name="Text Box 3"/>
          <p:cNvSpPr txBox="1">
            <a:spLocks noChangeArrowheads="1"/>
          </p:cNvSpPr>
          <p:nvPr/>
        </p:nvSpPr>
        <p:spPr bwMode="auto">
          <a:xfrm>
            <a:off x="533400" y="2057400"/>
            <a:ext cx="8305800" cy="4119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dirty="0">
                <a:solidFill>
                  <a:srgbClr val="FFFF00"/>
                </a:solidFill>
                <a:effectLst>
                  <a:outerShdw blurRad="38100" dist="38100" dir="2700000" algn="tl">
                    <a:srgbClr val="000000"/>
                  </a:outerShdw>
                </a:effectLst>
              </a:rPr>
              <a:t> </a:t>
            </a:r>
            <a:r>
              <a:rPr lang="en-US" sz="3600" dirty="0">
                <a:solidFill>
                  <a:srgbClr val="FFFF00"/>
                </a:solidFill>
                <a:effectLst>
                  <a:outerShdw blurRad="38100" dist="38100" dir="2700000" algn="tl">
                    <a:srgbClr val="000000"/>
                  </a:outerShdw>
                </a:effectLst>
              </a:rPr>
              <a:t> “Or do you not know that your body is the temple of the Holy Spirit who is in you, whom you have from God, and you are not your own? For you were bought at a price; therefore glorify God in your body and in your spirit, which are God's.”</a:t>
            </a:r>
          </a:p>
          <a:p>
            <a:pPr algn="ctr"/>
            <a:r>
              <a:rPr lang="en-US" sz="3600" dirty="0">
                <a:solidFill>
                  <a:schemeClr val="bg1"/>
                </a:solidFill>
                <a:effectLst>
                  <a:outerShdw blurRad="38100" dist="38100" dir="2700000" algn="tl">
                    <a:srgbClr val="000000"/>
                  </a:outerShdw>
                </a:effectLst>
              </a:rPr>
              <a:t>(1 Cor. 6:19-20)</a:t>
            </a:r>
            <a:endParaRPr lang="en-US" sz="4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21375320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01676"/>
            <a:ext cx="9372600" cy="2185214"/>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800" dirty="0">
                <a:solidFill>
                  <a:srgbClr val="336600"/>
                </a:solidFill>
                <a:latin typeface="Perpetua Titling MT" pitchFamily="18" charset="0"/>
              </a:rPr>
              <a:t>Gospel Message</a:t>
            </a:r>
          </a:p>
          <a:p>
            <a:pPr algn="ctr"/>
            <a:r>
              <a:rPr lang="en-US" sz="4000" i="1" dirty="0">
                <a:solidFill>
                  <a:srgbClr val="336600"/>
                </a:solidFill>
                <a:latin typeface="Perpetua Titling MT" pitchFamily="18" charset="0"/>
              </a:rPr>
              <a:t>Is A</a:t>
            </a:r>
          </a:p>
          <a:p>
            <a:pPr algn="ctr"/>
            <a:r>
              <a:rPr lang="en-US" sz="4800" dirty="0">
                <a:solidFill>
                  <a:srgbClr val="336600"/>
                </a:solidFill>
                <a:latin typeface="Perpetua Titling MT" pitchFamily="18" charset="0"/>
              </a:rPr>
              <a:t>Redemptive Message</a:t>
            </a:r>
          </a:p>
        </p:txBody>
      </p:sp>
    </p:spTree>
    <p:extLst>
      <p:ext uri="{BB962C8B-B14F-4D97-AF65-F5344CB8AC3E}">
        <p14:creationId xmlns:p14="http://schemas.microsoft.com/office/powerpoint/2010/main" val="312439860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16398"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914400" y="304800"/>
            <a:ext cx="7575550" cy="4378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IV. The Blood Must Be Applied</a:t>
            </a:r>
          </a:p>
          <a:p>
            <a:pPr>
              <a:lnSpc>
                <a:spcPct val="130000"/>
              </a:lnSpc>
            </a:pPr>
            <a:r>
              <a:rPr lang="en-US" sz="3600" b="1">
                <a:solidFill>
                  <a:schemeClr val="bg1"/>
                </a:solidFill>
                <a:effectLst>
                  <a:outerShdw blurRad="38100" dist="38100" dir="2700000" algn="tl">
                    <a:srgbClr val="000000"/>
                  </a:outerShdw>
                </a:effectLst>
                <a:latin typeface="Tahoma" pitchFamily="34" charset="0"/>
              </a:rPr>
              <a:t>V. Church Purchased With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 N.T. Dedicated by Blood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81416426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685800" y="457200"/>
            <a:ext cx="7848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rgbClr val="FFFF00"/>
                </a:solidFill>
              </a:rPr>
              <a:t>15 ¶ And for this reason He is the Mediator of the new covenant, by means of death, for the redemption of the transgressions under the first covenant, that those who are called may receive the promise of the eternal inheritance.</a:t>
            </a:r>
          </a:p>
          <a:p>
            <a:r>
              <a:rPr lang="en-US" sz="3200">
                <a:solidFill>
                  <a:srgbClr val="FFFF00"/>
                </a:solidFill>
              </a:rPr>
              <a:t> 16 For where there is a testament, there must also of necessity be the death of the testator.</a:t>
            </a:r>
          </a:p>
          <a:p>
            <a:r>
              <a:rPr lang="en-US" sz="3200">
                <a:solidFill>
                  <a:srgbClr val="FFFF00"/>
                </a:solidFill>
              </a:rPr>
              <a:t> 17 For a testament is in force after men are dead, since it has no power at all while the testator lives.</a:t>
            </a:r>
          </a:p>
        </p:txBody>
      </p:sp>
    </p:spTree>
    <p:extLst>
      <p:ext uri="{BB962C8B-B14F-4D97-AF65-F5344CB8AC3E}">
        <p14:creationId xmlns:p14="http://schemas.microsoft.com/office/powerpoint/2010/main" val="47402565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457200"/>
            <a:ext cx="7543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rgbClr val="FFFF00"/>
                </a:solidFill>
              </a:rPr>
              <a:t>18 Therefore not even the first covenant was dedicated without blood.</a:t>
            </a:r>
          </a:p>
          <a:p>
            <a:r>
              <a:rPr lang="en-US" sz="3200">
                <a:solidFill>
                  <a:srgbClr val="FFFF00"/>
                </a:solidFill>
              </a:rPr>
              <a:t> 19 For when Moses had spoken every precept to all the people according to the law, he took the blood of calves and goats, with water, scarlet wool, and hyssop, and sprinkled both the book itself and all the people,</a:t>
            </a:r>
          </a:p>
          <a:p>
            <a:r>
              <a:rPr lang="en-US" sz="3200">
                <a:solidFill>
                  <a:srgbClr val="FFFF00"/>
                </a:solidFill>
              </a:rPr>
              <a:t> 20 saying, "This is the blood of the covenant which God has commanded you</a:t>
            </a:r>
          </a:p>
        </p:txBody>
      </p:sp>
    </p:spTree>
    <p:extLst>
      <p:ext uri="{BB962C8B-B14F-4D97-AF65-F5344CB8AC3E}">
        <p14:creationId xmlns:p14="http://schemas.microsoft.com/office/powerpoint/2010/main" val="349920821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17422"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914400" y="304800"/>
            <a:ext cx="7575550" cy="509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IV. The Blood Must Be Applied</a:t>
            </a:r>
          </a:p>
          <a:p>
            <a:pPr>
              <a:lnSpc>
                <a:spcPct val="130000"/>
              </a:lnSpc>
            </a:pPr>
            <a:r>
              <a:rPr lang="en-US" sz="3600" b="1">
                <a:solidFill>
                  <a:schemeClr val="bg1"/>
                </a:solidFill>
                <a:effectLst>
                  <a:outerShdw blurRad="38100" dist="38100" dir="2700000" algn="tl">
                    <a:srgbClr val="000000"/>
                  </a:outerShdw>
                </a:effectLst>
                <a:latin typeface="Tahoma" pitchFamily="34" charset="0"/>
              </a:rPr>
              <a:t>V. Church Purchased With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 N.T. Dedicated by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VII. Memorial of His Blood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234633727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3"/>
          <p:cNvGraphicFramePr>
            <a:graphicFrameLocks noChangeAspect="1"/>
          </p:cNvGraphicFramePr>
          <p:nvPr/>
        </p:nvGraphicFramePr>
        <p:xfrm>
          <a:off x="4953000" y="685800"/>
          <a:ext cx="2286000" cy="1308100"/>
        </p:xfrm>
        <a:graphic>
          <a:graphicData uri="http://schemas.openxmlformats.org/presentationml/2006/ole">
            <mc:AlternateContent xmlns:mc="http://schemas.openxmlformats.org/markup-compatibility/2006">
              <mc:Choice xmlns:v="urn:schemas-microsoft-com:vml" Requires="v">
                <p:oleObj spid="_x0000_s18458" name="Clip" r:id="rId3" imgW="1810080" imgH="1035000" progId="MS_ClipArt_Gallery.2">
                  <p:embed/>
                </p:oleObj>
              </mc:Choice>
              <mc:Fallback>
                <p:oleObj name="Clip" r:id="rId3" imgW="1810080" imgH="10350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85800"/>
                        <a:ext cx="22860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7240588" y="228600"/>
          <a:ext cx="1903412" cy="1905000"/>
        </p:xfrm>
        <a:graphic>
          <a:graphicData uri="http://schemas.openxmlformats.org/presentationml/2006/ole">
            <mc:AlternateContent xmlns:mc="http://schemas.openxmlformats.org/markup-compatibility/2006">
              <mc:Choice xmlns:v="urn:schemas-microsoft-com:vml" Requires="v">
                <p:oleObj spid="_x0000_s18459" name="Clip" r:id="rId5" imgW="4687200" imgH="4690080" progId="MS_ClipArt_Gallery.2">
                  <p:embed/>
                </p:oleObj>
              </mc:Choice>
              <mc:Fallback>
                <p:oleObj name="Clip" r:id="rId5" imgW="4687200" imgH="46900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588" y="228600"/>
                        <a:ext cx="1903412"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Text Box 8"/>
          <p:cNvSpPr txBox="1">
            <a:spLocks noChangeArrowheads="1"/>
          </p:cNvSpPr>
          <p:nvPr/>
        </p:nvSpPr>
        <p:spPr bwMode="auto">
          <a:xfrm>
            <a:off x="381000" y="228600"/>
            <a:ext cx="51466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a:solidFill>
                  <a:schemeClr val="bg1"/>
                </a:solidFill>
                <a:effectLst>
                  <a:outerShdw blurRad="38100" dist="38100" dir="2700000" algn="tl">
                    <a:srgbClr val="000000"/>
                  </a:outerShdw>
                </a:effectLst>
                <a:latin typeface="Comic Sans MS" pitchFamily="66" charset="0"/>
              </a:rPr>
              <a:t>The Lord’s Supper</a:t>
            </a:r>
          </a:p>
          <a:p>
            <a:pPr algn="ctr"/>
            <a:r>
              <a:rPr lang="en-US" sz="4400" b="1">
                <a:solidFill>
                  <a:schemeClr val="bg1"/>
                </a:solidFill>
                <a:effectLst>
                  <a:outerShdw blurRad="38100" dist="38100" dir="2700000" algn="tl">
                    <a:srgbClr val="000000"/>
                  </a:outerShdw>
                </a:effectLst>
                <a:latin typeface="Comic Sans MS" pitchFamily="66" charset="0"/>
              </a:rPr>
              <a:t>(A Memorial)</a:t>
            </a:r>
          </a:p>
        </p:txBody>
      </p:sp>
      <p:sp>
        <p:nvSpPr>
          <p:cNvPr id="29706" name="Text Box 10"/>
          <p:cNvSpPr txBox="1">
            <a:spLocks noChangeArrowheads="1"/>
          </p:cNvSpPr>
          <p:nvPr/>
        </p:nvSpPr>
        <p:spPr bwMode="auto">
          <a:xfrm>
            <a:off x="381000" y="2667000"/>
            <a:ext cx="8534400" cy="353943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FFFF00"/>
                </a:solidFill>
              </a:rPr>
              <a:t>“... Take, eat; this is My body which is broken for you; do this in remembrance of Me.….This cup is the new covenant in My blood. This do, as often as you drink it, in remembrance of Me….For as often as you eat this bread and drink this cup, you proclaim the Lord's death till He comes.”</a:t>
            </a:r>
          </a:p>
          <a:p>
            <a:pPr algn="ctr"/>
            <a:r>
              <a:rPr lang="en-US" sz="3200" dirty="0">
                <a:solidFill>
                  <a:schemeClr val="bg1"/>
                </a:solidFill>
              </a:rPr>
              <a:t>(1 Cor. 11:23-26)</a:t>
            </a:r>
          </a:p>
        </p:txBody>
      </p:sp>
    </p:spTree>
    <p:extLst>
      <p:ext uri="{BB962C8B-B14F-4D97-AF65-F5344CB8AC3E}">
        <p14:creationId xmlns:p14="http://schemas.microsoft.com/office/powerpoint/2010/main" val="218960667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p:cTn id="7" dur="500" fill="hold"/>
                                        <p:tgtEl>
                                          <p:spTgt spid="29706"/>
                                        </p:tgtEl>
                                        <p:attrNameLst>
                                          <p:attrName>ppt_w</p:attrName>
                                        </p:attrNameLst>
                                      </p:cBhvr>
                                      <p:tavLst>
                                        <p:tav tm="0">
                                          <p:val>
                                            <p:fltVal val="0"/>
                                          </p:val>
                                        </p:tav>
                                        <p:tav tm="100000">
                                          <p:val>
                                            <p:strVal val="#ppt_w"/>
                                          </p:val>
                                        </p:tav>
                                      </p:tavLst>
                                    </p:anim>
                                    <p:anim calcmode="lin" valueType="num">
                                      <p:cBhvr>
                                        <p:cTn id="8" dur="500" fill="hold"/>
                                        <p:tgtEl>
                                          <p:spTgt spid="297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4953000" y="685800"/>
          <a:ext cx="2286000" cy="1308100"/>
        </p:xfrm>
        <a:graphic>
          <a:graphicData uri="http://schemas.openxmlformats.org/presentationml/2006/ole">
            <mc:AlternateContent xmlns:mc="http://schemas.openxmlformats.org/markup-compatibility/2006">
              <mc:Choice xmlns:v="urn:schemas-microsoft-com:vml" Requires="v">
                <p:oleObj spid="_x0000_s19482" name="Clip" r:id="rId3" imgW="1810080" imgH="1035000" progId="MS_ClipArt_Gallery.2">
                  <p:embed/>
                </p:oleObj>
              </mc:Choice>
              <mc:Fallback>
                <p:oleObj name="Clip" r:id="rId3" imgW="1810080" imgH="10350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85800"/>
                        <a:ext cx="228600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7240588" y="228600"/>
          <a:ext cx="1903412" cy="1905000"/>
        </p:xfrm>
        <a:graphic>
          <a:graphicData uri="http://schemas.openxmlformats.org/presentationml/2006/ole">
            <mc:AlternateContent xmlns:mc="http://schemas.openxmlformats.org/markup-compatibility/2006">
              <mc:Choice xmlns:v="urn:schemas-microsoft-com:vml" Requires="v">
                <p:oleObj spid="_x0000_s19483" name="Clip" r:id="rId5" imgW="4687200" imgH="4690080" progId="MS_ClipArt_Gallery.2">
                  <p:embed/>
                </p:oleObj>
              </mc:Choice>
              <mc:Fallback>
                <p:oleObj name="Clip" r:id="rId5" imgW="4687200" imgH="46900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0588" y="228600"/>
                        <a:ext cx="1903412"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Text Box 4"/>
          <p:cNvSpPr txBox="1">
            <a:spLocks noChangeArrowheads="1"/>
          </p:cNvSpPr>
          <p:nvPr/>
        </p:nvSpPr>
        <p:spPr bwMode="auto">
          <a:xfrm>
            <a:off x="381000" y="228600"/>
            <a:ext cx="51466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a:solidFill>
                  <a:schemeClr val="bg1"/>
                </a:solidFill>
                <a:effectLst>
                  <a:outerShdw blurRad="38100" dist="38100" dir="2700000" algn="tl">
                    <a:srgbClr val="000000"/>
                  </a:outerShdw>
                </a:effectLst>
                <a:latin typeface="Comic Sans MS" pitchFamily="66" charset="0"/>
              </a:rPr>
              <a:t>The Lord’s Supper</a:t>
            </a:r>
          </a:p>
          <a:p>
            <a:pPr algn="ctr"/>
            <a:r>
              <a:rPr lang="en-US" sz="4400" b="1">
                <a:solidFill>
                  <a:schemeClr val="bg1"/>
                </a:solidFill>
                <a:effectLst>
                  <a:outerShdw blurRad="38100" dist="38100" dir="2700000" algn="tl">
                    <a:srgbClr val="000000"/>
                  </a:outerShdw>
                </a:effectLst>
                <a:latin typeface="Comic Sans MS" pitchFamily="66" charset="0"/>
              </a:rPr>
              <a:t>(A Memorial)</a:t>
            </a:r>
          </a:p>
        </p:txBody>
      </p:sp>
      <p:sp>
        <p:nvSpPr>
          <p:cNvPr id="37893" name="Text Box 5"/>
          <p:cNvSpPr txBox="1">
            <a:spLocks noChangeArrowheads="1"/>
          </p:cNvSpPr>
          <p:nvPr/>
        </p:nvSpPr>
        <p:spPr bwMode="auto">
          <a:xfrm>
            <a:off x="228600" y="2514600"/>
            <a:ext cx="8763000" cy="35083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chemeClr val="bg1"/>
                </a:solidFill>
              </a:rPr>
              <a:t> </a:t>
            </a:r>
            <a:r>
              <a:rPr lang="en-US" sz="2800" dirty="0">
                <a:solidFill>
                  <a:srgbClr val="FFFF00"/>
                </a:solidFill>
              </a:rPr>
              <a:t>26 ¶ And as they were eating, Jesus took bread, blessed and broke it, and gave it to the disciples and said, "Take, eat; this is My body."</a:t>
            </a:r>
          </a:p>
          <a:p>
            <a:r>
              <a:rPr lang="en-US" sz="2800" dirty="0">
                <a:solidFill>
                  <a:srgbClr val="FFFF00"/>
                </a:solidFill>
              </a:rPr>
              <a:t> 27 Then He took the cup, and gave thanks, and gave it to them, saying, "Drink from it, all of you.</a:t>
            </a:r>
          </a:p>
          <a:p>
            <a:r>
              <a:rPr lang="en-US" sz="2800" dirty="0">
                <a:solidFill>
                  <a:srgbClr val="FFFF00"/>
                </a:solidFill>
              </a:rPr>
              <a:t> 28 "For this is My blood of the new covenant, which is shed for many for the remission of sins</a:t>
            </a:r>
            <a:r>
              <a:rPr lang="en-US" sz="2800" dirty="0">
                <a:solidFill>
                  <a:schemeClr val="bg1"/>
                </a:solidFill>
              </a:rPr>
              <a:t>.</a:t>
            </a:r>
          </a:p>
          <a:p>
            <a:pPr algn="ctr"/>
            <a:r>
              <a:rPr lang="en-US" sz="2800" dirty="0">
                <a:solidFill>
                  <a:schemeClr val="bg1"/>
                </a:solidFill>
              </a:rPr>
              <a:t>(Matt. 26:26-28)</a:t>
            </a:r>
          </a:p>
        </p:txBody>
      </p:sp>
    </p:spTree>
    <p:extLst>
      <p:ext uri="{BB962C8B-B14F-4D97-AF65-F5344CB8AC3E}">
        <p14:creationId xmlns:p14="http://schemas.microsoft.com/office/powerpoint/2010/main" val="270666783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20494"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3"/>
          <p:cNvSpPr txBox="1">
            <a:spLocks noChangeArrowheads="1"/>
          </p:cNvSpPr>
          <p:nvPr/>
        </p:nvSpPr>
        <p:spPr bwMode="auto">
          <a:xfrm>
            <a:off x="914400" y="304800"/>
            <a:ext cx="7575550" cy="6191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a:solidFill>
                  <a:schemeClr val="bg1"/>
                </a:solidFill>
                <a:effectLst>
                  <a:outerShdw blurRad="38100" dist="38100" dir="2700000" algn="tl">
                    <a:srgbClr val="000000"/>
                  </a:outerShdw>
                </a:effectLst>
                <a:latin typeface="Tahoma" pitchFamily="34" charset="0"/>
              </a:rPr>
              <a:t>IV. The Blood Must Be Applied</a:t>
            </a:r>
          </a:p>
          <a:p>
            <a:pPr>
              <a:lnSpc>
                <a:spcPct val="130000"/>
              </a:lnSpc>
            </a:pPr>
            <a:r>
              <a:rPr lang="en-US" sz="3600" b="1">
                <a:solidFill>
                  <a:schemeClr val="bg1"/>
                </a:solidFill>
                <a:effectLst>
                  <a:outerShdw blurRad="38100" dist="38100" dir="2700000" algn="tl">
                    <a:srgbClr val="000000"/>
                  </a:outerShdw>
                </a:effectLst>
                <a:latin typeface="Tahoma" pitchFamily="34" charset="0"/>
              </a:rPr>
              <a:t>V. Church Purchased With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 N.T. Dedicated by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VII. Memorial of His Blood</a:t>
            </a:r>
          </a:p>
          <a:p>
            <a:pPr>
              <a:lnSpc>
                <a:spcPct val="130000"/>
              </a:lnSpc>
            </a:pPr>
            <a:r>
              <a:rPr lang="en-US" sz="3600" b="1">
                <a:solidFill>
                  <a:schemeClr val="bg1"/>
                </a:solidFill>
                <a:effectLst>
                  <a:outerShdw blurRad="38100" dist="38100" dir="2700000" algn="tl">
                    <a:srgbClr val="000000"/>
                  </a:outerShdw>
                </a:effectLst>
                <a:latin typeface="Tahoma" pitchFamily="34" charset="0"/>
              </a:rPr>
              <a:t>VIII. Show Respect For Blood</a:t>
            </a:r>
          </a:p>
          <a:p>
            <a:pPr>
              <a:lnSpc>
                <a:spcPct val="70000"/>
              </a:lnSpc>
            </a:pPr>
            <a:r>
              <a:rPr lang="en-US" sz="3600" b="1">
                <a:solidFill>
                  <a:schemeClr val="bg1"/>
                </a:solidFill>
                <a:effectLst>
                  <a:outerShdw blurRad="38100" dist="38100" dir="2700000" algn="tl">
                    <a:srgbClr val="000000"/>
                  </a:outerShdw>
                </a:effectLst>
                <a:latin typeface="Tahoma" pitchFamily="34" charset="0"/>
              </a:rPr>
              <a:t>	   By How We Live</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243206790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1066800"/>
            <a:ext cx="8153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CCFFCC"/>
                </a:solidFill>
              </a:rPr>
              <a:t> 26 For if we sin willfully after we have received the knowledge of the truth, there no longer remains a sacrifice for sins,</a:t>
            </a:r>
          </a:p>
          <a:p>
            <a:r>
              <a:rPr lang="en-US" sz="2800">
                <a:solidFill>
                  <a:srgbClr val="CCFFCC"/>
                </a:solidFill>
              </a:rPr>
              <a:t> 27 but a certain fearful expectation of judgment, and fiery indignation which will devour the adversaries.</a:t>
            </a:r>
          </a:p>
          <a:p>
            <a:r>
              <a:rPr lang="en-US" sz="2800">
                <a:solidFill>
                  <a:srgbClr val="CCFFCC"/>
                </a:solidFill>
              </a:rPr>
              <a:t> 28 Anyone who has rejected Moses' law dies without mercy on the testimony of two or three witnesses.</a:t>
            </a:r>
          </a:p>
          <a:p>
            <a:r>
              <a:rPr lang="en-US" sz="2800">
                <a:solidFill>
                  <a:srgbClr val="CCFFCC"/>
                </a:solidFill>
              </a:rPr>
              <a:t> 29 Of how much worse punishment, do you suppose, will he be thought worthy who has trampled the Son of God underfoot, counted the blood of the covenant by which he was sanctified a common thing, and insulted the Spirit of grace?</a:t>
            </a:r>
          </a:p>
        </p:txBody>
      </p:sp>
      <p:sp>
        <p:nvSpPr>
          <p:cNvPr id="16387" name="Oval 3"/>
          <p:cNvSpPr>
            <a:spLocks noChangeArrowheads="1"/>
          </p:cNvSpPr>
          <p:nvPr/>
        </p:nvSpPr>
        <p:spPr bwMode="auto">
          <a:xfrm>
            <a:off x="2438400" y="0"/>
            <a:ext cx="3733800" cy="1143000"/>
          </a:xfrm>
          <a:prstGeom prst="ellipse">
            <a:avLst/>
          </a:prstGeom>
          <a:solidFill>
            <a:srgbClr val="FFFF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200" b="1">
                <a:solidFill>
                  <a:srgbClr val="000000"/>
                </a:solidFill>
                <a:latin typeface="Tahoma" pitchFamily="34" charset="0"/>
              </a:rPr>
              <a:t>Heb. 10:26-29</a:t>
            </a:r>
          </a:p>
        </p:txBody>
      </p:sp>
    </p:spTree>
    <p:extLst>
      <p:ext uri="{BB962C8B-B14F-4D97-AF65-F5344CB8AC3E}">
        <p14:creationId xmlns:p14="http://schemas.microsoft.com/office/powerpoint/2010/main" val="306064568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21518"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3"/>
          <p:cNvSpPr txBox="1">
            <a:spLocks noChangeArrowheads="1"/>
          </p:cNvSpPr>
          <p:nvPr/>
        </p:nvSpPr>
        <p:spPr bwMode="auto">
          <a:xfrm>
            <a:off x="914400" y="304800"/>
            <a:ext cx="7575550" cy="6191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dirty="0">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II. Why His Blood Was Shed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III. For Whom It Was Shed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IV. The Blood Must Be Applied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V. Church Purchased With Blood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VI. N.T. Dedicated by Blood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VII. Memorial of His Blood</a:t>
            </a:r>
          </a:p>
          <a:p>
            <a:pPr>
              <a:lnSpc>
                <a:spcPct val="130000"/>
              </a:lnSpc>
            </a:pPr>
            <a:r>
              <a:rPr lang="en-US" sz="3600" b="1" dirty="0">
                <a:solidFill>
                  <a:schemeClr val="bg1"/>
                </a:solidFill>
                <a:effectLst>
                  <a:outerShdw blurRad="38100" dist="38100" dir="2700000" algn="tl">
                    <a:srgbClr val="000000"/>
                  </a:outerShdw>
                </a:effectLst>
                <a:latin typeface="Tahoma" pitchFamily="34" charset="0"/>
              </a:rPr>
              <a:t>VIII. Show Respect For Blood</a:t>
            </a:r>
          </a:p>
          <a:p>
            <a:pPr>
              <a:lnSpc>
                <a:spcPct val="70000"/>
              </a:lnSpc>
            </a:pPr>
            <a:r>
              <a:rPr lang="en-US" sz="3600" b="1" dirty="0">
                <a:solidFill>
                  <a:schemeClr val="bg1"/>
                </a:solidFill>
                <a:effectLst>
                  <a:outerShdw blurRad="38100" dist="38100" dir="2700000" algn="tl">
                    <a:srgbClr val="000000"/>
                  </a:outerShdw>
                </a:effectLst>
                <a:latin typeface="Tahoma" pitchFamily="34" charset="0"/>
              </a:rPr>
              <a:t>	   By How We Live</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426141379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5363">
                                            <p:txEl>
                                              <p:pRg st="0" end="0"/>
                                            </p:txEl>
                                          </p:spTgt>
                                        </p:tgtEl>
                                        <p:attrNameLst>
                                          <p:attrName>style.color</p:attrName>
                                        </p:attrNameLst>
                                      </p:cBhvr>
                                      <p:to>
                                        <a:srgbClr val="A206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15363">
                                            <p:txEl>
                                              <p:pRg st="1" end="1"/>
                                            </p:txEl>
                                          </p:spTgt>
                                        </p:tgtEl>
                                        <p:attrNameLst>
                                          <p:attrName>style.color</p:attrName>
                                        </p:attrNameLst>
                                      </p:cBhvr>
                                      <p:to>
                                        <a:srgbClr val="A2061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15363">
                                            <p:txEl>
                                              <p:pRg st="2" end="2"/>
                                            </p:txEl>
                                          </p:spTgt>
                                        </p:tgtEl>
                                        <p:attrNameLst>
                                          <p:attrName>style.color</p:attrName>
                                        </p:attrNameLst>
                                      </p:cBhvr>
                                      <p:to>
                                        <a:srgbClr val="A2061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15363">
                                            <p:txEl>
                                              <p:pRg st="3" end="3"/>
                                            </p:txEl>
                                          </p:spTgt>
                                        </p:tgtEl>
                                        <p:attrNameLst>
                                          <p:attrName>style.color</p:attrName>
                                        </p:attrNameLst>
                                      </p:cBhvr>
                                      <p:to>
                                        <a:srgbClr val="A20611"/>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15363">
                                            <p:txEl>
                                              <p:pRg st="4" end="4"/>
                                            </p:txEl>
                                          </p:spTgt>
                                        </p:tgtEl>
                                        <p:attrNameLst>
                                          <p:attrName>style.color</p:attrName>
                                        </p:attrNameLst>
                                      </p:cBhvr>
                                      <p:to>
                                        <a:srgbClr val="A20611"/>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363">
                                            <p:txEl>
                                              <p:pRg st="5" end="5"/>
                                            </p:txEl>
                                          </p:spTgt>
                                        </p:tgtEl>
                                        <p:attrNameLst>
                                          <p:attrName>style.color</p:attrName>
                                        </p:attrNameLst>
                                      </p:cBhvr>
                                      <p:to>
                                        <a:srgbClr val="A20611"/>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15363">
                                            <p:txEl>
                                              <p:pRg st="6" end="6"/>
                                            </p:txEl>
                                          </p:spTgt>
                                        </p:tgtEl>
                                        <p:attrNameLst>
                                          <p:attrName>style.color</p:attrName>
                                        </p:attrNameLst>
                                      </p:cBhvr>
                                      <p:to>
                                        <a:srgbClr val="A20611"/>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15363">
                                            <p:txEl>
                                              <p:pRg st="7" end="7"/>
                                            </p:txEl>
                                          </p:spTgt>
                                        </p:tgtEl>
                                        <p:attrNameLst>
                                          <p:attrName>style.color</p:attrName>
                                        </p:attrNameLst>
                                      </p:cBhvr>
                                      <p:to>
                                        <a:srgbClr val="A20611"/>
                                      </p:to>
                                    </p:animClr>
                                  </p:childTnLst>
                                </p:cTn>
                              </p:par>
                              <p:par>
                                <p:cTn id="35" presetID="3" presetClass="emph" presetSubtype="2" fill="hold" grpId="0" nodeType="withEffect">
                                  <p:stCondLst>
                                    <p:cond delay="0"/>
                                  </p:stCondLst>
                                  <p:childTnLst>
                                    <p:animClr clrSpc="rgb" dir="cw">
                                      <p:cBhvr override="childStyle">
                                        <p:cTn id="36" dur="2000" fill="hold"/>
                                        <p:tgtEl>
                                          <p:spTgt spid="15363">
                                            <p:txEl>
                                              <p:pRg st="8" end="8"/>
                                            </p:txEl>
                                          </p:spTgt>
                                        </p:tgtEl>
                                        <p:attrNameLst>
                                          <p:attrName>style.color</p:attrName>
                                        </p:attrNameLst>
                                      </p:cBhvr>
                                      <p:to>
                                        <a:srgbClr val="A206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44873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181" y="0"/>
            <a:ext cx="4237057" cy="676082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72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a:t>
            </a:r>
          </a:p>
          <a:p>
            <a:pPr algn="ctr">
              <a:lnSpc>
                <a:spcPts val="13000"/>
              </a:lnSpc>
            </a:pPr>
            <a:r>
              <a:rPr lang="en-US" sz="115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a:t>
            </a:r>
          </a:p>
          <a:p>
            <a:pPr algn="ctr">
              <a:lnSpc>
                <a:spcPts val="13000"/>
              </a:lnSpc>
            </a:pPr>
            <a:r>
              <a:rPr lang="en-US" sz="72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a:t>
            </a:r>
          </a:p>
          <a:p>
            <a:pPr algn="ctr">
              <a:lnSpc>
                <a:spcPts val="13000"/>
              </a:lnSpc>
            </a:pPr>
            <a:r>
              <a:rPr lang="en-US" sz="115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graphicFrame>
        <p:nvGraphicFramePr>
          <p:cNvPr id="2" name="Object 1"/>
          <p:cNvGraphicFramePr>
            <a:graphicFrameLocks noChangeAspect="1"/>
          </p:cNvGraphicFramePr>
          <p:nvPr>
            <p:extLst>
              <p:ext uri="{D42A27DB-BD31-4B8C-83A1-F6EECF244321}">
                <p14:modId xmlns:p14="http://schemas.microsoft.com/office/powerpoint/2010/main" val="529067376"/>
              </p:ext>
            </p:extLst>
          </p:nvPr>
        </p:nvGraphicFramePr>
        <p:xfrm>
          <a:off x="4178300" y="0"/>
          <a:ext cx="4424680" cy="6381750"/>
        </p:xfrm>
        <a:graphic>
          <a:graphicData uri="http://schemas.openxmlformats.org/presentationml/2006/ole">
            <mc:AlternateContent xmlns:mc="http://schemas.openxmlformats.org/markup-compatibility/2006">
              <mc:Choice xmlns:v="urn:schemas-microsoft-com:vml" Requires="v">
                <p:oleObj spid="_x0000_s2063" name="GALLERY" r:id="rId3" imgW="1539463" imgH="2220050" progId="GALLERYClipart">
                  <p:embed/>
                </p:oleObj>
              </mc:Choice>
              <mc:Fallback>
                <p:oleObj name="GALLERY" r:id="rId3" imgW="1539463" imgH="2220050" progId="GALLERYClipar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0"/>
                        <a:ext cx="4424680" cy="6381750"/>
                      </a:xfrm>
                      <a:prstGeom prst="rect">
                        <a:avLst/>
                      </a:prstGeom>
                      <a:noFill/>
                      <a:ln>
                        <a:noFill/>
                      </a:ln>
                      <a:effectLst/>
                    </p:spPr>
                  </p:pic>
                </p:oleObj>
              </mc:Fallback>
            </mc:AlternateContent>
          </a:graphicData>
        </a:graphic>
      </p:graphicFrame>
      <p:sp>
        <p:nvSpPr>
          <p:cNvPr id="4" name="Freeform 8"/>
          <p:cNvSpPr>
            <a:spLocks/>
          </p:cNvSpPr>
          <p:nvPr/>
        </p:nvSpPr>
        <p:spPr bwMode="auto">
          <a:xfrm>
            <a:off x="6629400" y="2286000"/>
            <a:ext cx="2057400" cy="4474825"/>
          </a:xfrm>
          <a:custGeom>
            <a:avLst/>
            <a:gdLst>
              <a:gd name="T0" fmla="*/ 20 w 680"/>
              <a:gd name="T1" fmla="*/ 0 h 1890"/>
              <a:gd name="T2" fmla="*/ 38 w 680"/>
              <a:gd name="T3" fmla="*/ 12 h 1890"/>
              <a:gd name="T4" fmla="*/ 50 w 680"/>
              <a:gd name="T5" fmla="*/ 60 h 1890"/>
              <a:gd name="T6" fmla="*/ 62 w 680"/>
              <a:gd name="T7" fmla="*/ 264 h 1890"/>
              <a:gd name="T8" fmla="*/ 110 w 680"/>
              <a:gd name="T9" fmla="*/ 378 h 1890"/>
              <a:gd name="T10" fmla="*/ 86 w 680"/>
              <a:gd name="T11" fmla="*/ 594 h 1890"/>
              <a:gd name="T12" fmla="*/ 80 w 680"/>
              <a:gd name="T13" fmla="*/ 1086 h 1890"/>
              <a:gd name="T14" fmla="*/ 104 w 680"/>
              <a:gd name="T15" fmla="*/ 1152 h 1890"/>
              <a:gd name="T16" fmla="*/ 158 w 680"/>
              <a:gd name="T17" fmla="*/ 1650 h 1890"/>
              <a:gd name="T18" fmla="*/ 236 w 680"/>
              <a:gd name="T19" fmla="*/ 1728 h 1890"/>
              <a:gd name="T20" fmla="*/ 272 w 680"/>
              <a:gd name="T21" fmla="*/ 1644 h 1890"/>
              <a:gd name="T22" fmla="*/ 290 w 680"/>
              <a:gd name="T23" fmla="*/ 1632 h 1890"/>
              <a:gd name="T24" fmla="*/ 362 w 680"/>
              <a:gd name="T25" fmla="*/ 1602 h 1890"/>
              <a:gd name="T26" fmla="*/ 398 w 680"/>
              <a:gd name="T27" fmla="*/ 1716 h 1890"/>
              <a:gd name="T28" fmla="*/ 518 w 680"/>
              <a:gd name="T29" fmla="*/ 1884 h 1890"/>
              <a:gd name="T30" fmla="*/ 656 w 680"/>
              <a:gd name="T31" fmla="*/ 1878 h 1890"/>
              <a:gd name="T32" fmla="*/ 680 w 680"/>
              <a:gd name="T33" fmla="*/ 1842 h 1890"/>
              <a:gd name="T34" fmla="*/ 542 w 680"/>
              <a:gd name="T35" fmla="*/ 1818 h 1890"/>
              <a:gd name="T36" fmla="*/ 470 w 680"/>
              <a:gd name="T37" fmla="*/ 1788 h 1890"/>
              <a:gd name="T38" fmla="*/ 458 w 680"/>
              <a:gd name="T39" fmla="*/ 1734 h 1890"/>
              <a:gd name="T40" fmla="*/ 434 w 680"/>
              <a:gd name="T41" fmla="*/ 1698 h 1890"/>
              <a:gd name="T42" fmla="*/ 392 w 680"/>
              <a:gd name="T43" fmla="*/ 1608 h 1890"/>
              <a:gd name="T44" fmla="*/ 374 w 680"/>
              <a:gd name="T45" fmla="*/ 1572 h 1890"/>
              <a:gd name="T46" fmla="*/ 356 w 680"/>
              <a:gd name="T47" fmla="*/ 1566 h 1890"/>
              <a:gd name="T48" fmla="*/ 212 w 680"/>
              <a:gd name="T49" fmla="*/ 1572 h 1890"/>
              <a:gd name="T50" fmla="*/ 176 w 680"/>
              <a:gd name="T51" fmla="*/ 1548 h 1890"/>
              <a:gd name="T52" fmla="*/ 164 w 680"/>
              <a:gd name="T53" fmla="*/ 1512 h 1890"/>
              <a:gd name="T54" fmla="*/ 158 w 680"/>
              <a:gd name="T55" fmla="*/ 1494 h 1890"/>
              <a:gd name="T56" fmla="*/ 164 w 680"/>
              <a:gd name="T57" fmla="*/ 1386 h 1890"/>
              <a:gd name="T58" fmla="*/ 194 w 680"/>
              <a:gd name="T59" fmla="*/ 1332 h 1890"/>
              <a:gd name="T60" fmla="*/ 164 w 680"/>
              <a:gd name="T61" fmla="*/ 1248 h 1890"/>
              <a:gd name="T62" fmla="*/ 194 w 680"/>
              <a:gd name="T63" fmla="*/ 990 h 1890"/>
              <a:gd name="T64" fmla="*/ 164 w 680"/>
              <a:gd name="T65" fmla="*/ 852 h 1890"/>
              <a:gd name="T66" fmla="*/ 194 w 680"/>
              <a:gd name="T67" fmla="*/ 738 h 1890"/>
              <a:gd name="T68" fmla="*/ 212 w 680"/>
              <a:gd name="T69" fmla="*/ 684 h 1890"/>
              <a:gd name="T70" fmla="*/ 218 w 680"/>
              <a:gd name="T71" fmla="*/ 666 h 1890"/>
              <a:gd name="T72" fmla="*/ 212 w 680"/>
              <a:gd name="T73" fmla="*/ 510 h 1890"/>
              <a:gd name="T74" fmla="*/ 164 w 680"/>
              <a:gd name="T75" fmla="*/ 420 h 1890"/>
              <a:gd name="T76" fmla="*/ 140 w 680"/>
              <a:gd name="T77" fmla="*/ 342 h 1890"/>
              <a:gd name="T78" fmla="*/ 98 w 680"/>
              <a:gd name="T79" fmla="*/ 114 h 1890"/>
              <a:gd name="T80" fmla="*/ 80 w 680"/>
              <a:gd name="T81" fmla="*/ 48 h 1890"/>
              <a:gd name="T82" fmla="*/ 20 w 680"/>
              <a:gd name="T8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890">
                <a:moveTo>
                  <a:pt x="20" y="0"/>
                </a:moveTo>
                <a:cubicBezTo>
                  <a:pt x="26" y="4"/>
                  <a:pt x="35" y="6"/>
                  <a:pt x="38" y="12"/>
                </a:cubicBezTo>
                <a:cubicBezTo>
                  <a:pt x="45" y="27"/>
                  <a:pt x="50" y="60"/>
                  <a:pt x="50" y="60"/>
                </a:cubicBezTo>
                <a:cubicBezTo>
                  <a:pt x="55" y="128"/>
                  <a:pt x="54" y="196"/>
                  <a:pt x="62" y="264"/>
                </a:cubicBezTo>
                <a:cubicBezTo>
                  <a:pt x="67" y="303"/>
                  <a:pt x="98" y="341"/>
                  <a:pt x="110" y="378"/>
                </a:cubicBezTo>
                <a:cubicBezTo>
                  <a:pt x="106" y="478"/>
                  <a:pt x="102" y="512"/>
                  <a:pt x="86" y="594"/>
                </a:cubicBezTo>
                <a:cubicBezTo>
                  <a:pt x="84" y="758"/>
                  <a:pt x="80" y="922"/>
                  <a:pt x="80" y="1086"/>
                </a:cubicBezTo>
                <a:cubicBezTo>
                  <a:pt x="80" y="1150"/>
                  <a:pt x="69" y="1140"/>
                  <a:pt x="104" y="1152"/>
                </a:cubicBezTo>
                <a:cubicBezTo>
                  <a:pt x="170" y="1349"/>
                  <a:pt x="0" y="1545"/>
                  <a:pt x="158" y="1650"/>
                </a:cubicBezTo>
                <a:cubicBezTo>
                  <a:pt x="175" y="1700"/>
                  <a:pt x="184" y="1711"/>
                  <a:pt x="236" y="1728"/>
                </a:cubicBezTo>
                <a:cubicBezTo>
                  <a:pt x="282" y="1713"/>
                  <a:pt x="257" y="1689"/>
                  <a:pt x="272" y="1644"/>
                </a:cubicBezTo>
                <a:cubicBezTo>
                  <a:pt x="274" y="1637"/>
                  <a:pt x="283" y="1635"/>
                  <a:pt x="290" y="1632"/>
                </a:cubicBezTo>
                <a:cubicBezTo>
                  <a:pt x="312" y="1622"/>
                  <a:pt x="340" y="1609"/>
                  <a:pt x="362" y="1602"/>
                </a:cubicBezTo>
                <a:cubicBezTo>
                  <a:pt x="399" y="1627"/>
                  <a:pt x="391" y="1675"/>
                  <a:pt x="398" y="1716"/>
                </a:cubicBezTo>
                <a:cubicBezTo>
                  <a:pt x="408" y="1777"/>
                  <a:pt x="456" y="1868"/>
                  <a:pt x="518" y="1884"/>
                </a:cubicBezTo>
                <a:cubicBezTo>
                  <a:pt x="564" y="1882"/>
                  <a:pt x="611" y="1890"/>
                  <a:pt x="656" y="1878"/>
                </a:cubicBezTo>
                <a:cubicBezTo>
                  <a:pt x="670" y="1874"/>
                  <a:pt x="680" y="1842"/>
                  <a:pt x="680" y="1842"/>
                </a:cubicBezTo>
                <a:cubicBezTo>
                  <a:pt x="631" y="1826"/>
                  <a:pt x="596" y="1822"/>
                  <a:pt x="542" y="1818"/>
                </a:cubicBezTo>
                <a:cubicBezTo>
                  <a:pt x="512" y="1812"/>
                  <a:pt x="497" y="1802"/>
                  <a:pt x="470" y="1788"/>
                </a:cubicBezTo>
                <a:cubicBezTo>
                  <a:pt x="464" y="1771"/>
                  <a:pt x="465" y="1751"/>
                  <a:pt x="458" y="1734"/>
                </a:cubicBezTo>
                <a:cubicBezTo>
                  <a:pt x="452" y="1721"/>
                  <a:pt x="439" y="1712"/>
                  <a:pt x="434" y="1698"/>
                </a:cubicBezTo>
                <a:cubicBezTo>
                  <a:pt x="423" y="1664"/>
                  <a:pt x="408" y="1639"/>
                  <a:pt x="392" y="1608"/>
                </a:cubicBezTo>
                <a:cubicBezTo>
                  <a:pt x="385" y="1594"/>
                  <a:pt x="388" y="1583"/>
                  <a:pt x="374" y="1572"/>
                </a:cubicBezTo>
                <a:cubicBezTo>
                  <a:pt x="369" y="1568"/>
                  <a:pt x="362" y="1568"/>
                  <a:pt x="356" y="1566"/>
                </a:cubicBezTo>
                <a:cubicBezTo>
                  <a:pt x="310" y="1569"/>
                  <a:pt x="257" y="1581"/>
                  <a:pt x="212" y="1572"/>
                </a:cubicBezTo>
                <a:cubicBezTo>
                  <a:pt x="200" y="1564"/>
                  <a:pt x="188" y="1556"/>
                  <a:pt x="176" y="1548"/>
                </a:cubicBezTo>
                <a:cubicBezTo>
                  <a:pt x="165" y="1541"/>
                  <a:pt x="168" y="1524"/>
                  <a:pt x="164" y="1512"/>
                </a:cubicBezTo>
                <a:cubicBezTo>
                  <a:pt x="162" y="1506"/>
                  <a:pt x="158" y="1494"/>
                  <a:pt x="158" y="1494"/>
                </a:cubicBezTo>
                <a:cubicBezTo>
                  <a:pt x="160" y="1458"/>
                  <a:pt x="157" y="1421"/>
                  <a:pt x="164" y="1386"/>
                </a:cubicBezTo>
                <a:cubicBezTo>
                  <a:pt x="168" y="1366"/>
                  <a:pt x="187" y="1352"/>
                  <a:pt x="194" y="1332"/>
                </a:cubicBezTo>
                <a:cubicBezTo>
                  <a:pt x="188" y="1300"/>
                  <a:pt x="174" y="1278"/>
                  <a:pt x="164" y="1248"/>
                </a:cubicBezTo>
                <a:cubicBezTo>
                  <a:pt x="162" y="1184"/>
                  <a:pt x="135" y="1049"/>
                  <a:pt x="194" y="990"/>
                </a:cubicBezTo>
                <a:cubicBezTo>
                  <a:pt x="188" y="942"/>
                  <a:pt x="176" y="899"/>
                  <a:pt x="164" y="852"/>
                </a:cubicBezTo>
                <a:cubicBezTo>
                  <a:pt x="169" y="802"/>
                  <a:pt x="176" y="779"/>
                  <a:pt x="194" y="738"/>
                </a:cubicBezTo>
                <a:cubicBezTo>
                  <a:pt x="194" y="738"/>
                  <a:pt x="209" y="693"/>
                  <a:pt x="212" y="684"/>
                </a:cubicBezTo>
                <a:cubicBezTo>
                  <a:pt x="214" y="678"/>
                  <a:pt x="218" y="666"/>
                  <a:pt x="218" y="666"/>
                </a:cubicBezTo>
                <a:cubicBezTo>
                  <a:pt x="216" y="614"/>
                  <a:pt x="217" y="562"/>
                  <a:pt x="212" y="510"/>
                </a:cubicBezTo>
                <a:cubicBezTo>
                  <a:pt x="208" y="471"/>
                  <a:pt x="175" y="454"/>
                  <a:pt x="164" y="420"/>
                </a:cubicBezTo>
                <a:cubicBezTo>
                  <a:pt x="155" y="394"/>
                  <a:pt x="147" y="369"/>
                  <a:pt x="140" y="342"/>
                </a:cubicBezTo>
                <a:cubicBezTo>
                  <a:pt x="133" y="263"/>
                  <a:pt x="117" y="191"/>
                  <a:pt x="98" y="114"/>
                </a:cubicBezTo>
                <a:cubicBezTo>
                  <a:pt x="96" y="104"/>
                  <a:pt x="88" y="53"/>
                  <a:pt x="80" y="48"/>
                </a:cubicBezTo>
                <a:cubicBezTo>
                  <a:pt x="59" y="34"/>
                  <a:pt x="37" y="17"/>
                  <a:pt x="20" y="0"/>
                </a:cubicBezTo>
                <a:close/>
              </a:path>
            </a:pathLst>
          </a:custGeom>
          <a:solidFill>
            <a:srgbClr val="68040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p>
        </p:txBody>
      </p:sp>
    </p:spTree>
    <p:extLst>
      <p:ext uri="{BB962C8B-B14F-4D97-AF65-F5344CB8AC3E}">
        <p14:creationId xmlns:p14="http://schemas.microsoft.com/office/powerpoint/2010/main" val="330321164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5134"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914400" y="304800"/>
            <a:ext cx="6937375" cy="80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p:txBody>
      </p:sp>
      <p:sp>
        <p:nvSpPr>
          <p:cNvPr id="6151" name="Text Box 7"/>
          <p:cNvSpPr txBox="1">
            <a:spLocks noChangeArrowheads="1"/>
          </p:cNvSpPr>
          <p:nvPr/>
        </p:nvSpPr>
        <p:spPr bwMode="auto">
          <a:xfrm>
            <a:off x="917815" y="2362200"/>
            <a:ext cx="7140096" cy="2554545"/>
          </a:xfrm>
          <a:prstGeom prst="rect">
            <a:avLst/>
          </a:prstGeom>
          <a:solidFill>
            <a:schemeClr val="bg1"/>
          </a:solidFill>
          <a:ln w="9525">
            <a:solidFill>
              <a:schemeClr val="bg1"/>
            </a:solidFill>
            <a:miter lim="800000"/>
            <a:headEnd/>
            <a:tailEnd/>
          </a:ln>
          <a:effectLst/>
        </p:spPr>
        <p:txBody>
          <a:bodyPr wrap="none">
            <a:spAutoFit/>
          </a:bodyPr>
          <a:lstStyle/>
          <a:p>
            <a:pPr algn="ctr"/>
            <a:r>
              <a:rPr lang="en-US" sz="4000" dirty="0">
                <a:latin typeface="Times New Roman" pitchFamily="18" charset="0"/>
                <a:cs typeface="Times New Roman" pitchFamily="18" charset="0"/>
              </a:rPr>
              <a:t>Death of a Criminal </a:t>
            </a:r>
            <a:r>
              <a:rPr lang="en-US" sz="4000" dirty="0">
                <a:solidFill>
                  <a:srgbClr val="A20611"/>
                </a:solidFill>
                <a:latin typeface="Times New Roman" pitchFamily="18" charset="0"/>
                <a:cs typeface="Times New Roman" pitchFamily="18" charset="0"/>
              </a:rPr>
              <a:t>(Matt. 27:38)</a:t>
            </a:r>
          </a:p>
          <a:p>
            <a:pPr algn="ctr"/>
            <a:r>
              <a:rPr lang="en-US" sz="4000" dirty="0">
                <a:latin typeface="Times New Roman" pitchFamily="18" charset="0"/>
                <a:cs typeface="Times New Roman" pitchFamily="18" charset="0"/>
              </a:rPr>
              <a:t>Nails in His Hands </a:t>
            </a:r>
            <a:r>
              <a:rPr lang="en-US" sz="4000" dirty="0">
                <a:solidFill>
                  <a:srgbClr val="A20611"/>
                </a:solidFill>
                <a:latin typeface="Times New Roman" pitchFamily="18" charset="0"/>
                <a:cs typeface="Times New Roman" pitchFamily="18" charset="0"/>
              </a:rPr>
              <a:t>(John 20:25)</a:t>
            </a:r>
          </a:p>
          <a:p>
            <a:pPr algn="ctr"/>
            <a:endParaRPr lang="en-US" sz="4000" dirty="0">
              <a:latin typeface="Times New Roman" pitchFamily="18" charset="0"/>
              <a:cs typeface="Times New Roman" pitchFamily="18" charset="0"/>
            </a:endParaRPr>
          </a:p>
          <a:p>
            <a:pPr algn="ctr"/>
            <a:endParaRPr lang="en-US" sz="4000" dirty="0">
              <a:latin typeface="Times New Roman" pitchFamily="18" charset="0"/>
              <a:cs typeface="Times New Roman" pitchFamily="18" charset="0"/>
            </a:endParaRPr>
          </a:p>
        </p:txBody>
      </p:sp>
      <p:sp>
        <p:nvSpPr>
          <p:cNvPr id="6" name="Rectangle 5"/>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315084162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51">
                                            <p:bg/>
                                          </p:spTgt>
                                        </p:tgtEl>
                                        <p:attrNameLst>
                                          <p:attrName>style.visibility</p:attrName>
                                        </p:attrNameLst>
                                      </p:cBhvr>
                                      <p:to>
                                        <p:strVal val="visible"/>
                                      </p:to>
                                    </p:set>
                                    <p:anim calcmode="lin" valueType="num">
                                      <p:cBhvr>
                                        <p:cTn id="7" dur="1000" fill="hold"/>
                                        <p:tgtEl>
                                          <p:spTgt spid="6151">
                                            <p:bg/>
                                          </p:spTgt>
                                        </p:tgtEl>
                                        <p:attrNameLst>
                                          <p:attrName>ppt_w</p:attrName>
                                        </p:attrNameLst>
                                      </p:cBhvr>
                                      <p:tavLst>
                                        <p:tav tm="0">
                                          <p:val>
                                            <p:fltVal val="0"/>
                                          </p:val>
                                        </p:tav>
                                        <p:tav tm="100000">
                                          <p:val>
                                            <p:strVal val="#ppt_w"/>
                                          </p:val>
                                        </p:tav>
                                      </p:tavLst>
                                    </p:anim>
                                    <p:anim calcmode="lin" valueType="num">
                                      <p:cBhvr>
                                        <p:cTn id="8" dur="1000" fill="hold"/>
                                        <p:tgtEl>
                                          <p:spTgt spid="6151">
                                            <p:bg/>
                                          </p:spTgt>
                                        </p:tgtEl>
                                        <p:attrNameLst>
                                          <p:attrName>ppt_h</p:attrName>
                                        </p:attrNameLst>
                                      </p:cBhvr>
                                      <p:tavLst>
                                        <p:tav tm="0">
                                          <p:val>
                                            <p:fltVal val="0"/>
                                          </p:val>
                                        </p:tav>
                                        <p:tav tm="100000">
                                          <p:val>
                                            <p:strVal val="#ppt_h"/>
                                          </p:val>
                                        </p:tav>
                                      </p:tavLst>
                                    </p:anim>
                                    <p:anim calcmode="lin" valueType="num">
                                      <p:cBhvr>
                                        <p:cTn id="9" dur="1000" fill="hold"/>
                                        <p:tgtEl>
                                          <p:spTgt spid="615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1">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151">
                                            <p:txEl>
                                              <p:pRg st="0" end="0"/>
                                            </p:txEl>
                                          </p:spTgt>
                                        </p:tgtEl>
                                        <p:attrNameLst>
                                          <p:attrName>style.visibility</p:attrName>
                                        </p:attrNameLst>
                                      </p:cBhvr>
                                      <p:to>
                                        <p:strVal val="visible"/>
                                      </p:to>
                                    </p:set>
                                    <p:anim calcmode="lin" valueType="num">
                                      <p:cBhvr>
                                        <p:cTn id="13" dur="1000" fill="hold"/>
                                        <p:tgtEl>
                                          <p:spTgt spid="615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15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1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151">
                                            <p:txEl>
                                              <p:pRg st="1" end="1"/>
                                            </p:txEl>
                                          </p:spTgt>
                                        </p:tgtEl>
                                        <p:attrNameLst>
                                          <p:attrName>style.visibility</p:attrName>
                                        </p:attrNameLst>
                                      </p:cBhvr>
                                      <p:to>
                                        <p:strVal val="visible"/>
                                      </p:to>
                                    </p:set>
                                    <p:anim calcmode="lin" valueType="num">
                                      <p:cBhvr>
                                        <p:cTn id="21" dur="1000" fill="hold"/>
                                        <p:tgtEl>
                                          <p:spTgt spid="615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1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1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1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uiExpand="1"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ChangeArrowheads="1"/>
          </p:cNvSpPr>
          <p:nvPr/>
        </p:nvSpPr>
        <p:spPr bwMode="auto">
          <a:xfrm>
            <a:off x="228600" y="1447800"/>
            <a:ext cx="8686800" cy="4419600"/>
          </a:xfrm>
          <a:prstGeom prst="rect">
            <a:avLst/>
          </a:prstGeom>
          <a:solidFill>
            <a:schemeClr val="bg1"/>
          </a:solidFill>
          <a:ln w="9525">
            <a:solidFill>
              <a:schemeClr val="tx1"/>
            </a:solidFill>
            <a:miter lim="800000"/>
            <a:headEnd/>
            <a:tailEnd/>
          </a:ln>
          <a:effectLst/>
          <a:scene3d>
            <a:camera prst="orthographicFront"/>
            <a:lightRig rig="threePt" dir="t"/>
          </a:scene3d>
          <a:sp3d>
            <a:bevelT prst="slop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Text Box 4"/>
          <p:cNvSpPr txBox="1">
            <a:spLocks noChangeArrowheads="1"/>
          </p:cNvSpPr>
          <p:nvPr/>
        </p:nvSpPr>
        <p:spPr bwMode="auto">
          <a:xfrm>
            <a:off x="1524000" y="3048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00"/>
                </a:solidFill>
                <a:effectLst>
                  <a:outerShdw blurRad="38100" dist="38100" dir="2700000" algn="tl">
                    <a:srgbClr val="000000"/>
                  </a:outerShdw>
                </a:effectLst>
              </a:rPr>
              <a:t>Nails</a:t>
            </a:r>
          </a:p>
        </p:txBody>
      </p:sp>
      <p:pic>
        <p:nvPicPr>
          <p:cNvPr id="44038" name="Picture 6" descr="l_02094_NLSK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7417">
            <a:off x="2362200" y="31242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l_02094_NLSK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7417">
            <a:off x="4724400" y="2057400"/>
            <a:ext cx="1931988" cy="1931988"/>
          </a:xfrm>
          <a:prstGeom prst="rect">
            <a:avLst/>
          </a:prstGeom>
          <a:noFill/>
          <a:extLst>
            <a:ext uri="{909E8E84-426E-40DD-AFC4-6F175D3DCCD1}">
              <a14:hiddenFill xmlns:a14="http://schemas.microsoft.com/office/drawing/2010/main">
                <a:solidFill>
                  <a:srgbClr val="FFFFFF"/>
                </a:solidFill>
              </a14:hiddenFill>
            </a:ext>
          </a:extLst>
        </p:spPr>
      </p:pic>
      <p:sp>
        <p:nvSpPr>
          <p:cNvPr id="44043" name="Text Box 11"/>
          <p:cNvSpPr txBox="1">
            <a:spLocks noChangeArrowheads="1"/>
          </p:cNvSpPr>
          <p:nvPr/>
        </p:nvSpPr>
        <p:spPr bwMode="auto">
          <a:xfrm>
            <a:off x="1676400" y="4572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16d Framing Nail</a:t>
            </a:r>
          </a:p>
        </p:txBody>
      </p:sp>
      <p:sp>
        <p:nvSpPr>
          <p:cNvPr id="44044" name="Text Box 12"/>
          <p:cNvSpPr txBox="1">
            <a:spLocks noChangeArrowheads="1"/>
          </p:cNvSpPr>
          <p:nvPr/>
        </p:nvSpPr>
        <p:spPr bwMode="auto">
          <a:xfrm>
            <a:off x="4495800" y="4495800"/>
            <a:ext cx="23622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a:t>5-7 in long</a:t>
            </a:r>
          </a:p>
          <a:p>
            <a:pPr algn="ctr">
              <a:lnSpc>
                <a:spcPct val="70000"/>
              </a:lnSpc>
              <a:spcBef>
                <a:spcPct val="50000"/>
              </a:spcBef>
            </a:pPr>
            <a:r>
              <a:rPr lang="en-US"/>
              <a:t>3/8 in diameter</a:t>
            </a:r>
          </a:p>
        </p:txBody>
      </p:sp>
    </p:spTree>
    <p:extLst>
      <p:ext uri="{BB962C8B-B14F-4D97-AF65-F5344CB8AC3E}">
        <p14:creationId xmlns:p14="http://schemas.microsoft.com/office/powerpoint/2010/main" val="276856225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jesus_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19200"/>
            <a:ext cx="5905500" cy="4419600"/>
          </a:xfrm>
          <a:prstGeom prst="rect">
            <a:avLst/>
          </a:prstGeom>
          <a:noFill/>
          <a:ln w="9525">
            <a:solidFill>
              <a:srgbClr val="CCFF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4110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6158"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Text Box 3"/>
          <p:cNvSpPr txBox="1">
            <a:spLocks noChangeArrowheads="1"/>
          </p:cNvSpPr>
          <p:nvPr/>
        </p:nvSpPr>
        <p:spPr bwMode="auto">
          <a:xfrm>
            <a:off x="914400" y="304800"/>
            <a:ext cx="6937375" cy="80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p:txBody>
      </p:sp>
      <p:sp>
        <p:nvSpPr>
          <p:cNvPr id="53252" name="Text Box 4"/>
          <p:cNvSpPr txBox="1">
            <a:spLocks noChangeArrowheads="1"/>
          </p:cNvSpPr>
          <p:nvPr/>
        </p:nvSpPr>
        <p:spPr bwMode="auto">
          <a:xfrm>
            <a:off x="917815" y="2362200"/>
            <a:ext cx="7140096" cy="2554545"/>
          </a:xfrm>
          <a:prstGeom prst="rect">
            <a:avLst/>
          </a:prstGeom>
          <a:solidFill>
            <a:schemeClr val="bg1"/>
          </a:solidFill>
          <a:ln w="9525">
            <a:solidFill>
              <a:schemeClr val="bg1"/>
            </a:solidFill>
            <a:miter lim="800000"/>
            <a:headEnd/>
            <a:tailEnd/>
          </a:ln>
          <a:effectLst/>
        </p:spPr>
        <p:txBody>
          <a:bodyPr wrap="none">
            <a:spAutoFit/>
          </a:bodyPr>
          <a:lstStyle/>
          <a:p>
            <a:pPr algn="ctr"/>
            <a:r>
              <a:rPr lang="en-US" sz="4000" dirty="0">
                <a:latin typeface="Times New Roman" pitchFamily="18" charset="0"/>
                <a:cs typeface="Times New Roman" pitchFamily="18" charset="0"/>
              </a:rPr>
              <a:t>Death of a Criminal </a:t>
            </a:r>
            <a:r>
              <a:rPr lang="en-US" sz="4000" dirty="0">
                <a:solidFill>
                  <a:srgbClr val="68040B"/>
                </a:solidFill>
                <a:latin typeface="Times New Roman" pitchFamily="18" charset="0"/>
                <a:cs typeface="Times New Roman" pitchFamily="18" charset="0"/>
              </a:rPr>
              <a:t>(Matt. 27:38)</a:t>
            </a:r>
          </a:p>
          <a:p>
            <a:pPr algn="ctr"/>
            <a:r>
              <a:rPr lang="en-US" sz="4000" dirty="0">
                <a:latin typeface="Times New Roman" pitchFamily="18" charset="0"/>
                <a:cs typeface="Times New Roman" pitchFamily="18" charset="0"/>
              </a:rPr>
              <a:t>Nails in His Hands </a:t>
            </a:r>
            <a:r>
              <a:rPr lang="en-US" sz="4000" dirty="0">
                <a:solidFill>
                  <a:srgbClr val="68040B"/>
                </a:solidFill>
                <a:latin typeface="Times New Roman" pitchFamily="18" charset="0"/>
                <a:cs typeface="Times New Roman" pitchFamily="18" charset="0"/>
              </a:rPr>
              <a:t>(John 20:25)</a:t>
            </a:r>
          </a:p>
          <a:p>
            <a:pPr algn="ctr"/>
            <a:r>
              <a:rPr lang="en-US" sz="4000" dirty="0">
                <a:latin typeface="Times New Roman" pitchFamily="18" charset="0"/>
                <a:cs typeface="Times New Roman" pitchFamily="18" charset="0"/>
              </a:rPr>
              <a:t>Nails in His Feet</a:t>
            </a:r>
          </a:p>
          <a:p>
            <a:pPr algn="ctr"/>
            <a:r>
              <a:rPr lang="en-US" sz="4000" dirty="0">
                <a:latin typeface="Times New Roman" pitchFamily="18" charset="0"/>
                <a:cs typeface="Times New Roman" pitchFamily="18" charset="0"/>
              </a:rPr>
              <a:t>Pierced His Side </a:t>
            </a:r>
            <a:r>
              <a:rPr lang="en-US" sz="4000" dirty="0">
                <a:solidFill>
                  <a:srgbClr val="68040B"/>
                </a:solidFill>
                <a:latin typeface="Times New Roman" pitchFamily="18" charset="0"/>
                <a:cs typeface="Times New Roman" pitchFamily="18" charset="0"/>
              </a:rPr>
              <a:t>(John 19:34)</a:t>
            </a:r>
          </a:p>
        </p:txBody>
      </p:sp>
      <p:sp>
        <p:nvSpPr>
          <p:cNvPr id="53253" name="Rectangle 5"/>
          <p:cNvSpPr>
            <a:spLocks noChangeArrowheads="1"/>
          </p:cNvSpPr>
          <p:nvPr/>
        </p:nvSpPr>
        <p:spPr bwMode="auto">
          <a:xfrm>
            <a:off x="914400" y="2209800"/>
            <a:ext cx="7239000" cy="2971800"/>
          </a:xfrm>
          <a:prstGeom prst="rect">
            <a:avLst/>
          </a:prstGeom>
          <a:solidFill>
            <a:schemeClr val="bg1"/>
          </a:solidFill>
          <a:ln w="9525">
            <a:solidFill>
              <a:schemeClr val="tx1"/>
            </a:solidFill>
            <a:miter lim="800000"/>
            <a:headEnd/>
            <a:tailEnd/>
          </a:ln>
          <a:effectLst/>
        </p:spPr>
        <p:txBody>
          <a:bodyPr wrap="none" anchor="ctr"/>
          <a:lstStyle/>
          <a:p>
            <a:pPr algn="ctr"/>
            <a:r>
              <a:rPr lang="en-US" sz="2800" b="1"/>
              <a:t> “But when they came to Jesus and saw that</a:t>
            </a:r>
          </a:p>
          <a:p>
            <a:pPr algn="ctr"/>
            <a:r>
              <a:rPr lang="en-US" sz="2800" b="1"/>
              <a:t>He was already dead, they did not break</a:t>
            </a:r>
          </a:p>
          <a:p>
            <a:pPr algn="ctr"/>
            <a:r>
              <a:rPr lang="en-US" sz="2800" b="1"/>
              <a:t> His legs. But one of the soldiers pierced</a:t>
            </a:r>
          </a:p>
          <a:p>
            <a:pPr algn="ctr"/>
            <a:r>
              <a:rPr lang="en-US" sz="2800" b="1"/>
              <a:t>His side with a spear, and immediately</a:t>
            </a:r>
          </a:p>
          <a:p>
            <a:pPr algn="ctr"/>
            <a:r>
              <a:rPr lang="en-US" sz="2800" b="1"/>
              <a:t>blood and water came out.”</a:t>
            </a:r>
          </a:p>
          <a:p>
            <a:pPr algn="ctr"/>
            <a:r>
              <a:rPr lang="en-US" sz="2800" b="1"/>
              <a:t>(John 19:33-34)</a:t>
            </a:r>
          </a:p>
        </p:txBody>
      </p:sp>
      <p:sp>
        <p:nvSpPr>
          <p:cNvPr id="6" name="Rectangle 5"/>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115416508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252">
                                            <p:txEl>
                                              <p:pRg st="3" end="3"/>
                                            </p:txEl>
                                          </p:spTgt>
                                        </p:tgtEl>
                                        <p:attrNameLst>
                                          <p:attrName>style.visibility</p:attrName>
                                        </p:attrNameLst>
                                      </p:cBhvr>
                                      <p:to>
                                        <p:strVal val="visible"/>
                                      </p:to>
                                    </p:set>
                                    <p:anim calcmode="lin" valueType="num">
                                      <p:cBhvr>
                                        <p:cTn id="7" dur="1000" fill="hold"/>
                                        <p:tgtEl>
                                          <p:spTgt spid="5325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325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325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3253"/>
                                        </p:tgtEl>
                                        <p:attrNameLst>
                                          <p:attrName>style.visibility</p:attrName>
                                        </p:attrNameLst>
                                      </p:cBhvr>
                                      <p:to>
                                        <p:strVal val="visible"/>
                                      </p:to>
                                    </p:set>
                                    <p:animEffect transition="in" filter="slide(fromTop)">
                                      <p:cBhvr>
                                        <p:cTn id="15"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P spid="5325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209800" y="0"/>
          <a:ext cx="4595813" cy="6629400"/>
        </p:xfrm>
        <a:graphic>
          <a:graphicData uri="http://schemas.openxmlformats.org/presentationml/2006/ole">
            <mc:AlternateContent xmlns:mc="http://schemas.openxmlformats.org/markup-compatibility/2006">
              <mc:Choice xmlns:v="urn:schemas-microsoft-com:vml" Requires="v">
                <p:oleObj spid="_x0000_s7182" name="GALLERY" r:id="rId3" imgW="6008400" imgH="8664840" progId="GALLERYClipart">
                  <p:embed/>
                </p:oleObj>
              </mc:Choice>
              <mc:Fallback>
                <p:oleObj name="GALLERY" r:id="rId3" imgW="6008400" imgH="8664840" progId="GALLERYClipart">
                  <p:embed/>
                  <p:pic>
                    <p:nvPicPr>
                      <p:cNvPr id="0" name=""/>
                      <p:cNvPicPr>
                        <a:picLocks noChangeAspect="1" noChangeArrowheads="1"/>
                      </p:cNvPicPr>
                      <p:nvPr/>
                    </p:nvPicPr>
                    <p:blipFill>
                      <a:blip r:embed="rId4">
                        <a:lum bright="-14000" contrast="-70000"/>
                        <a:extLst>
                          <a:ext uri="{28A0092B-C50C-407E-A947-70E740481C1C}">
                            <a14:useLocalDpi xmlns:a14="http://schemas.microsoft.com/office/drawing/2010/main" val="0"/>
                          </a:ext>
                        </a:extLst>
                      </a:blip>
                      <a:srcRect/>
                      <a:stretch>
                        <a:fillRect/>
                      </a:stretch>
                    </p:blipFill>
                    <p:spPr bwMode="auto">
                      <a:xfrm>
                        <a:off x="2209800" y="0"/>
                        <a:ext cx="45958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Text Box 3"/>
          <p:cNvSpPr txBox="1">
            <a:spLocks noChangeArrowheads="1"/>
          </p:cNvSpPr>
          <p:nvPr/>
        </p:nvSpPr>
        <p:spPr bwMode="auto">
          <a:xfrm>
            <a:off x="914400" y="304800"/>
            <a:ext cx="6937375"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sz="3600" b="1">
                <a:solidFill>
                  <a:schemeClr val="bg1"/>
                </a:solidFill>
                <a:effectLst>
                  <a:outerShdw blurRad="38100" dist="38100" dir="2700000" algn="tl">
                    <a:srgbClr val="000000"/>
                  </a:outerShdw>
                </a:effectLst>
                <a:latin typeface="Tahoma" pitchFamily="34" charset="0"/>
              </a:rPr>
              <a:t>I. The Story of His Crucifixion</a:t>
            </a:r>
          </a:p>
          <a:p>
            <a:pPr>
              <a:lnSpc>
                <a:spcPct val="130000"/>
              </a:lnSpc>
            </a:pPr>
            <a:r>
              <a:rPr lang="en-US" sz="3600" b="1">
                <a:solidFill>
                  <a:schemeClr val="bg1"/>
                </a:solidFill>
                <a:effectLst>
                  <a:outerShdw blurRad="38100" dist="38100" dir="2700000" algn="tl">
                    <a:srgbClr val="000000"/>
                  </a:outerShdw>
                </a:effectLst>
                <a:latin typeface="Tahoma" pitchFamily="34" charset="0"/>
              </a:rPr>
              <a:t>II. Why His Blood Was Shed</a:t>
            </a:r>
          </a:p>
        </p:txBody>
      </p:sp>
      <p:sp>
        <p:nvSpPr>
          <p:cNvPr id="4" name="Rectangle 3"/>
          <p:cNvSpPr/>
          <p:nvPr/>
        </p:nvSpPr>
        <p:spPr>
          <a:xfrm rot="16200000">
            <a:off x="-2615135" y="2691708"/>
            <a:ext cx="5181227" cy="147495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3000"/>
              </a:lnSpc>
            </a:pP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The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Blood </a:t>
            </a:r>
            <a:r>
              <a:rPr lang="en-US" sz="4400" b="1" i="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Of </a:t>
            </a:r>
            <a:r>
              <a:rPr lang="en-US" sz="4400" b="1" cap="none" spc="50" dirty="0">
                <a:ln w="11430"/>
                <a:solidFill>
                  <a:srgbClr val="A20611"/>
                </a:solidFill>
                <a:effectLst>
                  <a:outerShdw blurRad="76200" dist="50800" dir="5400000" algn="tl" rotWithShape="0">
                    <a:srgbClr val="000000">
                      <a:alpha val="65000"/>
                    </a:srgbClr>
                  </a:outerShdw>
                </a:effectLst>
                <a:latin typeface="Times New Roman" pitchFamily="18" charset="0"/>
                <a:cs typeface="Times New Roman" pitchFamily="18" charset="0"/>
              </a:rPr>
              <a:t>Christ</a:t>
            </a:r>
          </a:p>
        </p:txBody>
      </p:sp>
    </p:spTree>
    <p:extLst>
      <p:ext uri="{BB962C8B-B14F-4D97-AF65-F5344CB8AC3E}">
        <p14:creationId xmlns:p14="http://schemas.microsoft.com/office/powerpoint/2010/main" val="420440981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laid design template">
  <a:themeElements>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Office Them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Office Them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Office Them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Office Them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Office Them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Office Them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Office Them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Office Them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1886</Words>
  <Application>Microsoft Office PowerPoint</Application>
  <PresentationFormat>On-screen Show (4:3)</PresentationFormat>
  <Paragraphs>205</Paragraphs>
  <Slides>39</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3</vt:i4>
      </vt:variant>
      <vt:variant>
        <vt:lpstr>Slide Titles</vt:lpstr>
      </vt:variant>
      <vt:variant>
        <vt:i4>39</vt:i4>
      </vt:variant>
    </vt:vector>
  </HeadingPairs>
  <TitlesOfParts>
    <vt:vector size="55" baseType="lpstr">
      <vt:lpstr>Arial</vt:lpstr>
      <vt:lpstr>Arial Black</vt:lpstr>
      <vt:lpstr>Arial Rounded MT Bold</vt:lpstr>
      <vt:lpstr>Calibri</vt:lpstr>
      <vt:lpstr>Comic Sans MS</vt:lpstr>
      <vt:lpstr>Perpetua Titling MT</vt:lpstr>
      <vt:lpstr>Tahoma</vt:lpstr>
      <vt:lpstr>Times New Roman</vt:lpstr>
      <vt:lpstr>Wingdings</vt:lpstr>
      <vt:lpstr>Office Theme</vt:lpstr>
      <vt:lpstr>3_Office Theme</vt:lpstr>
      <vt:lpstr>2_Plaid design template</vt:lpstr>
      <vt:lpstr>Default Design</vt:lpstr>
      <vt:lpstr>GALLERY</vt:lpstr>
      <vt:lpstr>Drawing</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 V. Rader</cp:lastModifiedBy>
  <cp:revision>13</cp:revision>
  <dcterms:created xsi:type="dcterms:W3CDTF">2012-03-10T12:51:52Z</dcterms:created>
  <dcterms:modified xsi:type="dcterms:W3CDTF">2018-04-02T16:39:43Z</dcterms:modified>
</cp:coreProperties>
</file>