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</p:sldMasterIdLst>
  <p:notesMasterIdLst>
    <p:notesMasterId r:id="rId29"/>
  </p:notesMasterIdLst>
  <p:sldIdLst>
    <p:sldId id="270" r:id="rId5"/>
    <p:sldId id="280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9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2BD83-AEB3-4791-9E32-4788780B5EB3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823A7-C98A-4FCA-9D65-36B73FA3A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21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8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49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74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7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9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97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7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65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89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0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968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08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4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6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587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A2EEDC0B-3C42-4EEB-9780-DF2410EED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75190"/>
      </p:ext>
    </p:extLst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26B2BB69-BDD4-46D1-8683-7E49E96949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7240"/>
      </p:ext>
    </p:extLst>
  </p:cSld>
  <p:clrMapOvr>
    <a:masterClrMapping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5C077ADA-7EE5-432B-8F2F-201FC706C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09127"/>
      </p:ext>
    </p:extLst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82384ED0-FF10-49A3-8037-7C4653A889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332946"/>
      </p:ext>
    </p:extLst>
  </p:cSld>
  <p:clrMapOvr>
    <a:masterClrMapping/>
  </p:clrMapOvr>
  <p:transition spd="slow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1A606D4C-CA66-449B-8F2E-6644A09EB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98170"/>
      </p:ext>
    </p:extLst>
  </p:cSld>
  <p:clrMapOvr>
    <a:masterClrMapping/>
  </p:clrMapOvr>
  <p:transition spd="slow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AC5F8196-CA6A-4E4C-9EA8-C102D05D5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384723"/>
      </p:ext>
    </p:extLst>
  </p:cSld>
  <p:clrMapOvr>
    <a:masterClrMapping/>
  </p:clrMapOvr>
  <p:transition spd="slow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E09CD4CF-1D6F-4AAA-99DE-362ABED89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36832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9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E902EB53-57F8-4168-A7DD-341097A90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49841"/>
      </p:ext>
    </p:extLst>
  </p:cSld>
  <p:clrMapOvr>
    <a:masterClrMapping/>
  </p:clrMapOvr>
  <p:transition spd="slow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1215262F-1E26-42DB-BBEF-6DAF4233E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97655"/>
      </p:ext>
    </p:extLst>
  </p:cSld>
  <p:clrMapOvr>
    <a:masterClrMapping/>
  </p:clrMapOvr>
  <p:transition spd="slow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2B7647CF-1D34-45A1-83E3-89DA95173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6750"/>
      </p:ext>
    </p:extLst>
  </p:cSld>
  <p:clrMapOvr>
    <a:masterClrMapping/>
  </p:clrMapOvr>
  <p:transition spd="slow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Comic Sans MS" panose="030F0702030302020204" pitchFamily="66" charset="0"/>
                <a:cs typeface="+mn-cs"/>
              </a:defRPr>
            </a:lvl1pPr>
          </a:lstStyle>
          <a:p>
            <a:pPr>
              <a:defRPr/>
            </a:pPr>
            <a:fld id="{33D08E5F-EDFD-4913-9C24-FD36EA52A2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47181"/>
      </p:ext>
    </p:extLst>
  </p:cSld>
  <p:clrMapOvr>
    <a:masterClrMapping/>
  </p:clrMapOvr>
  <p:transition spd="slow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6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8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69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4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4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3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4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44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71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9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6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5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63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9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4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https://s-media-cache-ak0.pinimg.com/originals/9c/93/0c/9c930c422f3f43275ad357aab242a2ec.jpg">
            <a:extLst>
              <a:ext uri="{FF2B5EF4-FFF2-40B4-BE49-F238E27FC236}">
                <a16:creationId xmlns:a16="http://schemas.microsoft.com/office/drawing/2014/main" id="{BBE7550C-BFE3-4575-83AC-A24C320FCD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87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B6367E-79C6-4E46-A0E2-0A21835AB267}"/>
              </a:ext>
            </a:extLst>
          </p:cNvPr>
          <p:cNvSpPr/>
          <p:nvPr userDrawn="1"/>
        </p:nvSpPr>
        <p:spPr>
          <a:xfrm>
            <a:off x="196645" y="167147"/>
            <a:ext cx="8760542" cy="1658477"/>
          </a:xfrm>
          <a:prstGeom prst="rect">
            <a:avLst/>
          </a:prstGeom>
          <a:solidFill>
            <a:srgbClr val="002060"/>
          </a:solidFill>
          <a:ln w="571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https://s-media-cache-ak0.pinimg.com/originals/9c/93/0c/9c930c422f3f43275ad357aab242a2ec.jpg">
            <a:extLst>
              <a:ext uri="{FF2B5EF4-FFF2-40B4-BE49-F238E27FC236}">
                <a16:creationId xmlns:a16="http://schemas.microsoft.com/office/drawing/2014/main" id="{833DC8AE-5CCF-4A61-8ACD-FBA0F091215B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607"/>
          <a:stretch/>
        </p:blipFill>
        <p:spPr bwMode="auto">
          <a:xfrm>
            <a:off x="235360" y="215411"/>
            <a:ext cx="1111967" cy="1561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s-media-cache-ak0.pinimg.com/originals/9c/93/0c/9c930c422f3f43275ad357aab242a2ec.jpg">
            <a:extLst>
              <a:ext uri="{FF2B5EF4-FFF2-40B4-BE49-F238E27FC236}">
                <a16:creationId xmlns:a16="http://schemas.microsoft.com/office/drawing/2014/main" id="{E946242C-B180-47B8-BD34-A5A69CFE598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16"/>
          <a:stretch/>
        </p:blipFill>
        <p:spPr bwMode="auto">
          <a:xfrm>
            <a:off x="7938934" y="215410"/>
            <a:ext cx="993058" cy="1561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76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6600"/>
            </a:gs>
            <a:gs pos="100000">
              <a:srgbClr val="3333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Times New Roman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Times New Roman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0EE464E-040A-4569-9211-29F92D4C2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2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B1AA2-205A-4AC9-AAB0-350A31008061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B52C3-5B91-493E-9A92-66C426B501E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https://s-media-cache-ak0.pinimg.com/originals/9c/93/0c/9c930c422f3f43275ad357aab242a2ec.jpg">
            <a:extLst>
              <a:ext uri="{FF2B5EF4-FFF2-40B4-BE49-F238E27FC236}">
                <a16:creationId xmlns:a16="http://schemas.microsoft.com/office/drawing/2014/main" id="{BBE7550C-BFE3-4575-83AC-A24C320FCD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055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11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CC9935-0FDB-4826-8EF0-1E08A4D35CF3}"/>
              </a:ext>
            </a:extLst>
          </p:cNvPr>
          <p:cNvSpPr txBox="1"/>
          <p:nvPr/>
        </p:nvSpPr>
        <p:spPr>
          <a:xfrm>
            <a:off x="2133600" y="580103"/>
            <a:ext cx="4935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marR="0" lvl="0" indent="-4000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The Reasons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0CFD90-2891-46D9-A458-7CA29AA31C4F}"/>
              </a:ext>
            </a:extLst>
          </p:cNvPr>
          <p:cNvSpPr txBox="1"/>
          <p:nvPr/>
        </p:nvSpPr>
        <p:spPr>
          <a:xfrm>
            <a:off x="356479" y="2102355"/>
            <a:ext cx="830801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Fear of a close connection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Deceived self into thinking still following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Ignored the warnings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Was told that his faith would fail (Luke 22:31-34)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Was warned that he would deny the Lord (Mt. 26:31-35)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When cock sounded the 1</a:t>
            </a:r>
            <a:r>
              <a:rPr kumimoji="0" 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time – should have shook him (Mark 14:68-72)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Bowed his neck – denied again &amp; again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Finally it hit him on second crow (v. 72), but it was too late!</a:t>
            </a:r>
          </a:p>
        </p:txBody>
      </p:sp>
    </p:spTree>
    <p:extLst>
      <p:ext uri="{BB962C8B-B14F-4D97-AF65-F5344CB8AC3E}">
        <p14:creationId xmlns:p14="http://schemas.microsoft.com/office/powerpoint/2010/main" val="401120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CC9935-0FDB-4826-8EF0-1E08A4D35CF3}"/>
              </a:ext>
            </a:extLst>
          </p:cNvPr>
          <p:cNvSpPr txBox="1"/>
          <p:nvPr/>
        </p:nvSpPr>
        <p:spPr>
          <a:xfrm>
            <a:off x="2133600" y="580103"/>
            <a:ext cx="4935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marR="0" lvl="0" indent="-4000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The Reasons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0CFD90-2891-46D9-A458-7CA29AA31C4F}"/>
              </a:ext>
            </a:extLst>
          </p:cNvPr>
          <p:cNvSpPr txBox="1"/>
          <p:nvPr/>
        </p:nvSpPr>
        <p:spPr>
          <a:xfrm>
            <a:off x="356479" y="2102355"/>
            <a:ext cx="830801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Fear of a close connection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Deceived self into thinking still following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Ignored the warnings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Forgot the commitment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Commitment was demanded of disciples (Matt. 16:24)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Peter had boldly proclaimed his commitment to Jesus (Matt. 26:32-35)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the moment – he forgot all about it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make a commitment when we obey the gospel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Rom. 6:17-18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Luke 6:46</a:t>
            </a:r>
          </a:p>
        </p:txBody>
      </p:sp>
    </p:spTree>
    <p:extLst>
      <p:ext uri="{BB962C8B-B14F-4D97-AF65-F5344CB8AC3E}">
        <p14:creationId xmlns:p14="http://schemas.microsoft.com/office/powerpoint/2010/main" val="153466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5688873-C0ED-4684-B907-6379BA8D7FF1}"/>
              </a:ext>
            </a:extLst>
          </p:cNvPr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solidFill>
            <a:srgbClr val="00206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/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Following at a Distance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CEB745-3574-4D6D-B254-1EA08D01F9B4}"/>
              </a:ext>
            </a:extLst>
          </p:cNvPr>
          <p:cNvSpPr txBox="1"/>
          <p:nvPr/>
        </p:nvSpPr>
        <p:spPr>
          <a:xfrm>
            <a:off x="870155" y="2310582"/>
            <a:ext cx="7403690" cy="1769715"/>
          </a:xfrm>
          <a:prstGeom prst="rect">
            <a:avLst/>
          </a:prstGeom>
          <a:solidFill>
            <a:srgbClr val="FFFFFF">
              <a:alpha val="63922"/>
            </a:srgbClr>
          </a:solidFill>
        </p:spPr>
        <p:txBody>
          <a:bodyPr wrap="square" rtlCol="0">
            <a:spAutoFit/>
          </a:bodyPr>
          <a:lstStyle/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Reasons</a:t>
            </a: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Dangers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962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CC9935-0FDB-4826-8EF0-1E08A4D35CF3}"/>
              </a:ext>
            </a:extLst>
          </p:cNvPr>
          <p:cNvSpPr txBox="1"/>
          <p:nvPr/>
        </p:nvSpPr>
        <p:spPr>
          <a:xfrm>
            <a:off x="2133600" y="580103"/>
            <a:ext cx="4935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The Dangers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8AC05A-B7F6-4E8E-971E-B1B3FB35D142}"/>
              </a:ext>
            </a:extLst>
          </p:cNvPr>
          <p:cNvSpPr txBox="1"/>
          <p:nvPr/>
        </p:nvSpPr>
        <p:spPr>
          <a:xfrm>
            <a:off x="356479" y="2102355"/>
            <a:ext cx="8308019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Leads to other sins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Lying (Matt 26:70)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Denial of the Lord (Matt. 26:70, 72, 74)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Faith failed (Luke 22:32)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 surprising when one follows at a distance: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Involved in worldliness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things they know to be wrong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Language is not becoming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Attitude turn sour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Likewise – not surprising – there is much they don’t know!</a:t>
            </a:r>
          </a:p>
        </p:txBody>
      </p:sp>
    </p:spTree>
    <p:extLst>
      <p:ext uri="{BB962C8B-B14F-4D97-AF65-F5344CB8AC3E}">
        <p14:creationId xmlns:p14="http://schemas.microsoft.com/office/powerpoint/2010/main" val="2326169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CC9935-0FDB-4826-8EF0-1E08A4D35CF3}"/>
              </a:ext>
            </a:extLst>
          </p:cNvPr>
          <p:cNvSpPr txBox="1"/>
          <p:nvPr/>
        </p:nvSpPr>
        <p:spPr>
          <a:xfrm>
            <a:off x="2133600" y="580103"/>
            <a:ext cx="4935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The Dangers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8AC05A-B7F6-4E8E-971E-B1B3FB35D142}"/>
              </a:ext>
            </a:extLst>
          </p:cNvPr>
          <p:cNvSpPr txBox="1"/>
          <p:nvPr/>
        </p:nvSpPr>
        <p:spPr>
          <a:xfrm>
            <a:off x="356479" y="2102355"/>
            <a:ext cx="830801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Leads to other sins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Easy to go even further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Peter moved further away (Matt. 26:71; Mk. 14:68)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 a distance – makes it easy to put a wider gap between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Easy to lose faith altogether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Heb. 3:12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Heb. 6:4-8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Heb. 10:26-ff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Reach the point of no return</a:t>
            </a:r>
          </a:p>
        </p:txBody>
      </p:sp>
    </p:spTree>
    <p:extLst>
      <p:ext uri="{BB962C8B-B14F-4D97-AF65-F5344CB8AC3E}">
        <p14:creationId xmlns:p14="http://schemas.microsoft.com/office/powerpoint/2010/main" val="404312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5688873-C0ED-4684-B907-6379BA8D7FF1}"/>
              </a:ext>
            </a:extLst>
          </p:cNvPr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solidFill>
            <a:srgbClr val="00206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/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Following at a Distance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CEB745-3574-4D6D-B254-1EA08D01F9B4}"/>
              </a:ext>
            </a:extLst>
          </p:cNvPr>
          <p:cNvSpPr txBox="1"/>
          <p:nvPr/>
        </p:nvSpPr>
        <p:spPr>
          <a:xfrm>
            <a:off x="870155" y="2310582"/>
            <a:ext cx="7403690" cy="2608406"/>
          </a:xfrm>
          <a:prstGeom prst="rect">
            <a:avLst/>
          </a:prstGeom>
          <a:solidFill>
            <a:srgbClr val="FFFFFF">
              <a:alpha val="63922"/>
            </a:srgbClr>
          </a:solidFill>
        </p:spPr>
        <p:txBody>
          <a:bodyPr wrap="square" rtlCol="0">
            <a:spAutoFit/>
          </a:bodyPr>
          <a:lstStyle/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Reasons</a:t>
            </a: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Dangers</a:t>
            </a: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Signs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519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CC9935-0FDB-4826-8EF0-1E08A4D35CF3}"/>
              </a:ext>
            </a:extLst>
          </p:cNvPr>
          <p:cNvSpPr txBox="1"/>
          <p:nvPr/>
        </p:nvSpPr>
        <p:spPr>
          <a:xfrm>
            <a:off x="2133600" y="580103"/>
            <a:ext cx="4935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The Signs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FF3549-D754-4763-B9D1-71DE62798327}"/>
              </a:ext>
            </a:extLst>
          </p:cNvPr>
          <p:cNvSpPr txBox="1"/>
          <p:nvPr/>
        </p:nvSpPr>
        <p:spPr>
          <a:xfrm>
            <a:off x="356479" y="2102355"/>
            <a:ext cx="830801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Warm yourself by the devil’s fire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Peter warmed himself by the fire (Mk. 14:54; Lk. 22:55)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Continued association (Lk. 22:59)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was no brief association 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 bothered to be among the enemies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Lot pitch his tent toward Sodom (Gen. 13:12)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When you are among / around a world of sin – you are following at a distance!</a:t>
            </a:r>
          </a:p>
        </p:txBody>
      </p:sp>
    </p:spTree>
    <p:extLst>
      <p:ext uri="{BB962C8B-B14F-4D97-AF65-F5344CB8AC3E}">
        <p14:creationId xmlns:p14="http://schemas.microsoft.com/office/powerpoint/2010/main" val="360879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CC9935-0FDB-4826-8EF0-1E08A4D35CF3}"/>
              </a:ext>
            </a:extLst>
          </p:cNvPr>
          <p:cNvSpPr txBox="1"/>
          <p:nvPr/>
        </p:nvSpPr>
        <p:spPr>
          <a:xfrm>
            <a:off x="2133600" y="580103"/>
            <a:ext cx="4935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The Signs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FF3549-D754-4763-B9D1-71DE62798327}"/>
              </a:ext>
            </a:extLst>
          </p:cNvPr>
          <p:cNvSpPr txBox="1"/>
          <p:nvPr/>
        </p:nvSpPr>
        <p:spPr>
          <a:xfrm>
            <a:off x="356479" y="2102355"/>
            <a:ext cx="830801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Warm yourself by the devil’s fire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Rather be comfortable with the world than uncomfortable with the Lord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Peter warmed himself by enemy’s fire (John 18:18)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identify with the Lord would have been uncomfortable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 was cold – sought to be comfortable with the enemies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When we are just as close (or closer) to the world – than  brethren – we are following at a distance!</a:t>
            </a:r>
          </a:p>
        </p:txBody>
      </p:sp>
    </p:spTree>
    <p:extLst>
      <p:ext uri="{BB962C8B-B14F-4D97-AF65-F5344CB8AC3E}">
        <p14:creationId xmlns:p14="http://schemas.microsoft.com/office/powerpoint/2010/main" val="400012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CC9935-0FDB-4826-8EF0-1E08A4D35CF3}"/>
              </a:ext>
            </a:extLst>
          </p:cNvPr>
          <p:cNvSpPr txBox="1"/>
          <p:nvPr/>
        </p:nvSpPr>
        <p:spPr>
          <a:xfrm>
            <a:off x="2133600" y="580103"/>
            <a:ext cx="4935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The Signs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FF3549-D754-4763-B9D1-71DE62798327}"/>
              </a:ext>
            </a:extLst>
          </p:cNvPr>
          <p:cNvSpPr txBox="1"/>
          <p:nvPr/>
        </p:nvSpPr>
        <p:spPr>
          <a:xfrm>
            <a:off x="356479" y="2102355"/>
            <a:ext cx="830801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Warm yourself by the devil’s fire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Rather be comfortable with the world than uncomfortable with the Lord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Careless attitude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Peter sat among the enemies – not bothered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Denial once – then twice – and sits among the enemies – not bothered!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 if saying, “I’m Ok. I am not affected. I can handle this. No big deal!”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304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5688873-C0ED-4684-B907-6379BA8D7FF1}"/>
              </a:ext>
            </a:extLst>
          </p:cNvPr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solidFill>
            <a:srgbClr val="00206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/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Following at a Distance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CEB745-3574-4D6D-B254-1EA08D01F9B4}"/>
              </a:ext>
            </a:extLst>
          </p:cNvPr>
          <p:cNvSpPr txBox="1"/>
          <p:nvPr/>
        </p:nvSpPr>
        <p:spPr>
          <a:xfrm>
            <a:off x="870155" y="2310582"/>
            <a:ext cx="7403690" cy="3600986"/>
          </a:xfrm>
          <a:prstGeom prst="rect">
            <a:avLst/>
          </a:prstGeom>
          <a:solidFill>
            <a:srgbClr val="FFFFFF">
              <a:alpha val="63922"/>
            </a:srgbClr>
          </a:solidFill>
        </p:spPr>
        <p:txBody>
          <a:bodyPr wrap="square" rtlCol="0">
            <a:spAutoFit/>
          </a:bodyPr>
          <a:lstStyle/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Reasons</a:t>
            </a: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Dangers</a:t>
            </a: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Signs</a:t>
            </a: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Justification</a:t>
            </a: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6448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3" r="1666"/>
          <a:stretch/>
        </p:blipFill>
        <p:spPr>
          <a:xfrm rot="21206803">
            <a:off x="189048" y="425836"/>
            <a:ext cx="3581400" cy="21826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3657600" y="533400"/>
            <a:ext cx="50292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panose="020B0604020202020204" pitchFamily="34" charset="0"/>
              </a:rPr>
              <a:t>Topics </a:t>
            </a:r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327804" y="2707374"/>
            <a:ext cx="8496649" cy="329320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0" lv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altLang="en-US" sz="28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Sunday PM:</a:t>
            </a:r>
            <a:r>
              <a:rPr kumimoji="0" lang="en-US" altLang="en-US" sz="28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sz="2800" i="1" kern="0" dirty="0">
                <a:solidFill>
                  <a:srgbClr val="000000"/>
                </a:solidFill>
                <a:cs typeface="Arial" panose="020B0604020202020204" pitchFamily="34" charset="0"/>
              </a:rPr>
              <a:t>The Struggle with Bad Attitudes</a:t>
            </a:r>
          </a:p>
          <a:p>
            <a:pPr marL="457200" marR="0" lvl="0" indent="-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n-US" altLang="en-US" sz="8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altLang="en-US" sz="28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Monday:</a:t>
            </a:r>
            <a:r>
              <a:rPr kumimoji="0" lang="en-US" altLang="en-US" sz="28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800" i="1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Bible Authority</a:t>
            </a:r>
          </a:p>
          <a:p>
            <a:pPr marL="457200" marR="0" lvl="0" indent="-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n-US" altLang="en-US" sz="8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b="1" u="sng" kern="0" dirty="0">
                <a:solidFill>
                  <a:srgbClr val="000000"/>
                </a:solidFill>
                <a:cs typeface="Arial" panose="020B0604020202020204" pitchFamily="34" charset="0"/>
              </a:rPr>
              <a:t>Tuesday:</a:t>
            </a:r>
            <a:r>
              <a:rPr lang="en-US" altLang="en-US" sz="2800" b="1" kern="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800" i="1" kern="0" dirty="0">
                <a:solidFill>
                  <a:srgbClr val="000000"/>
                </a:solidFill>
                <a:cs typeface="Arial" panose="020B0604020202020204" pitchFamily="34" charset="0"/>
              </a:rPr>
              <a:t>Blood of Christ</a:t>
            </a:r>
          </a:p>
          <a:p>
            <a:pPr marL="457200" marR="0" lvl="0" indent="-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lang="en-US" altLang="en-US" sz="800" i="1" kern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altLang="en-US" sz="2800" b="1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Wednesday</a:t>
            </a:r>
            <a:r>
              <a:rPr kumimoji="0" lang="en-US" altLang="en-US" sz="2800" b="1" i="1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:</a:t>
            </a:r>
            <a:r>
              <a:rPr kumimoji="0" lang="en-US" altLang="en-US" sz="2800" b="1" i="1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Will Christ Reign on Earth for 1000 </a:t>
            </a:r>
            <a:r>
              <a:rPr kumimoji="0" lang="en-US" altLang="en-US" sz="28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Yrs</a:t>
            </a:r>
            <a:r>
              <a:rPr kumimoji="0" lang="en-US" alt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?</a:t>
            </a:r>
          </a:p>
          <a:p>
            <a:pPr marL="457200" marR="0" lvl="0" indent="-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n-US" altLang="en-US" sz="8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b="1" u="sng" kern="0" dirty="0">
                <a:solidFill>
                  <a:srgbClr val="000000"/>
                </a:solidFill>
                <a:cs typeface="Arial" panose="020B0604020202020204" pitchFamily="34" charset="0"/>
              </a:rPr>
              <a:t>Thursday</a:t>
            </a:r>
            <a:r>
              <a:rPr lang="en-US" altLang="en-US" sz="2800" i="1" kern="0" dirty="0">
                <a:solidFill>
                  <a:srgbClr val="000000"/>
                </a:solidFill>
                <a:cs typeface="Arial" panose="020B0604020202020204" pitchFamily="34" charset="0"/>
              </a:rPr>
              <a:t>: The Seduction of Joseph</a:t>
            </a:r>
          </a:p>
          <a:p>
            <a:pPr marL="457200" marR="0" lvl="0" indent="-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lang="en-US" altLang="en-US" sz="800" i="1" kern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b="1" u="sng" kern="0" dirty="0">
                <a:solidFill>
                  <a:srgbClr val="000000"/>
                </a:solidFill>
                <a:cs typeface="Arial" panose="020B0604020202020204" pitchFamily="34" charset="0"/>
              </a:rPr>
              <a:t>Friday:</a:t>
            </a:r>
            <a:r>
              <a:rPr lang="en-US" altLang="en-US" sz="2800" i="1" kern="0" dirty="0">
                <a:solidFill>
                  <a:srgbClr val="000000"/>
                </a:solidFill>
                <a:cs typeface="Arial" panose="020B0604020202020204" pitchFamily="34" charset="0"/>
              </a:rPr>
              <a:t> Selling and Stirring</a:t>
            </a:r>
            <a:endParaRPr kumimoji="0" lang="en-US" altLang="en-US" sz="28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221089"/>
      </p:ext>
    </p:extLst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CC9935-0FDB-4826-8EF0-1E08A4D35CF3}"/>
              </a:ext>
            </a:extLst>
          </p:cNvPr>
          <p:cNvSpPr txBox="1"/>
          <p:nvPr/>
        </p:nvSpPr>
        <p:spPr>
          <a:xfrm>
            <a:off x="1337188" y="580103"/>
            <a:ext cx="65581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The Justification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5959E4-14C9-4D32-A7CC-53648629A6C5}"/>
              </a:ext>
            </a:extLst>
          </p:cNvPr>
          <p:cNvSpPr txBox="1"/>
          <p:nvPr/>
        </p:nvSpPr>
        <p:spPr>
          <a:xfrm>
            <a:off x="356479" y="2102355"/>
            <a:ext cx="830801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Reason Peter gave – “to see end”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(Mt. 26:58)</a:t>
            </a:r>
            <a:endParaRPr kumimoji="0" lang="en-US" sz="2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see the “outcome” (NASB; NIV)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Should have known – Jesus had told him (Matt. 16:21)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Lenski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“W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 always invent good reasons for doing what we ought not to do” (Matthew, 1057).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 wanted to know without being a part</a:t>
            </a:r>
          </a:p>
        </p:txBody>
      </p:sp>
    </p:spTree>
    <p:extLst>
      <p:ext uri="{BB962C8B-B14F-4D97-AF65-F5344CB8AC3E}">
        <p14:creationId xmlns:p14="http://schemas.microsoft.com/office/powerpoint/2010/main" val="394136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CC9935-0FDB-4826-8EF0-1E08A4D35CF3}"/>
              </a:ext>
            </a:extLst>
          </p:cNvPr>
          <p:cNvSpPr txBox="1"/>
          <p:nvPr/>
        </p:nvSpPr>
        <p:spPr>
          <a:xfrm>
            <a:off x="1337188" y="580103"/>
            <a:ext cx="65581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The Justification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5959E4-14C9-4D32-A7CC-53648629A6C5}"/>
              </a:ext>
            </a:extLst>
          </p:cNvPr>
          <p:cNvSpPr txBox="1"/>
          <p:nvPr/>
        </p:nvSpPr>
        <p:spPr>
          <a:xfrm>
            <a:off x="356479" y="2102355"/>
            <a:ext cx="83080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Reason Peter gave – to see end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(Mt. 26:58)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Often we are more spectators than disciples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Justification for following at distance: we want to know a little of what is going on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Following out curiosity more than our conscience</a:t>
            </a:r>
          </a:p>
        </p:txBody>
      </p:sp>
    </p:spTree>
    <p:extLst>
      <p:ext uri="{BB962C8B-B14F-4D97-AF65-F5344CB8AC3E}">
        <p14:creationId xmlns:p14="http://schemas.microsoft.com/office/powerpoint/2010/main" val="292852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9EAEB98-19D9-4944-A5D1-2DF7F307EB8A}"/>
              </a:ext>
            </a:extLst>
          </p:cNvPr>
          <p:cNvSpPr txBox="1"/>
          <p:nvPr/>
        </p:nvSpPr>
        <p:spPr>
          <a:xfrm>
            <a:off x="977229" y="961042"/>
            <a:ext cx="7593981" cy="38472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“He followed him, but it was only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see the end,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led more by his curiosity than by his conscience; he attended as an idle spectator rather than as a disciple, a person concerned. … Note, It is more our concern to prepare for the end, whatever it may be, than curiously to enquire what the end will be. The event is God’s, but the duty is ours.”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Henry, M. (1994).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Matthew Henrys commentary on the whole Bible: complete and unabridged in one volume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(p. 1760)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853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5688873-C0ED-4684-B907-6379BA8D7FF1}"/>
              </a:ext>
            </a:extLst>
          </p:cNvPr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solidFill>
            <a:srgbClr val="00206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/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Following at a Distance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CEB745-3574-4D6D-B254-1EA08D01F9B4}"/>
              </a:ext>
            </a:extLst>
          </p:cNvPr>
          <p:cNvSpPr txBox="1"/>
          <p:nvPr/>
        </p:nvSpPr>
        <p:spPr>
          <a:xfrm>
            <a:off x="870155" y="2310582"/>
            <a:ext cx="7403690" cy="3600986"/>
          </a:xfrm>
          <a:prstGeom prst="rect">
            <a:avLst/>
          </a:prstGeom>
          <a:solidFill>
            <a:srgbClr val="FFFFFF">
              <a:alpha val="63922"/>
            </a:srgbClr>
          </a:solidFill>
        </p:spPr>
        <p:txBody>
          <a:bodyPr wrap="square" rtlCol="0">
            <a:spAutoFit/>
          </a:bodyPr>
          <a:lstStyle/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Reasons</a:t>
            </a: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Dangers</a:t>
            </a: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Signs</a:t>
            </a: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Justification</a:t>
            </a: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0898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1483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6E728D8-F17E-46DD-BE1E-0323152E4ADF}"/>
              </a:ext>
            </a:extLst>
          </p:cNvPr>
          <p:cNvSpPr txBox="1"/>
          <p:nvPr/>
        </p:nvSpPr>
        <p:spPr>
          <a:xfrm>
            <a:off x="344129" y="157316"/>
            <a:ext cx="872121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Peter is a disciple with whom many Christians can identify –</a:t>
            </a:r>
          </a:p>
          <a:p>
            <a:pPr marL="1028700" marR="0" lvl="1" indent="-5715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Zeal</a:t>
            </a:r>
          </a:p>
          <a:p>
            <a:pPr marL="1028700" marR="0" lvl="1" indent="-5715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Boldness</a:t>
            </a:r>
          </a:p>
          <a:p>
            <a:pPr marL="1028700" marR="0" lvl="1" indent="-5715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Overconfident</a:t>
            </a:r>
          </a:p>
          <a:p>
            <a:pPr marL="1028700" marR="0" lvl="1" indent="-5715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Yet, he often got in his own way</a:t>
            </a:r>
          </a:p>
        </p:txBody>
      </p:sp>
    </p:spTree>
    <p:extLst>
      <p:ext uri="{BB962C8B-B14F-4D97-AF65-F5344CB8AC3E}">
        <p14:creationId xmlns:p14="http://schemas.microsoft.com/office/powerpoint/2010/main" val="296043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7E5A66C-EEFF-42D8-894E-4005E68E1902}"/>
              </a:ext>
            </a:extLst>
          </p:cNvPr>
          <p:cNvSpPr txBox="1"/>
          <p:nvPr/>
        </p:nvSpPr>
        <p:spPr>
          <a:xfrm>
            <a:off x="344129" y="157316"/>
            <a:ext cx="8721213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Peter boldly proclaimed devotion (Matt. 26:31-35)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Yet when Jesus was arrested – he followed </a:t>
            </a:r>
            <a:r>
              <a:rPr kumimoji="0" lang="en-US" sz="44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 a distance</a:t>
            </a:r>
          </a:p>
          <a:p>
            <a:pPr marL="1028700" marR="0" lvl="1" indent="-5715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Matt. 26:58</a:t>
            </a:r>
          </a:p>
          <a:p>
            <a:pPr marL="1028700" marR="0" lvl="1" indent="-5715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 14:54</a:t>
            </a:r>
          </a:p>
          <a:p>
            <a:pPr marL="1028700" marR="0" lvl="1" indent="-5715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Luke 22:54-55</a:t>
            </a:r>
          </a:p>
          <a:p>
            <a:pPr marL="1028700" marR="0" lvl="1" indent="-5715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John 18:15-16</a:t>
            </a:r>
          </a:p>
        </p:txBody>
      </p:sp>
    </p:spTree>
    <p:extLst>
      <p:ext uri="{BB962C8B-B14F-4D97-AF65-F5344CB8AC3E}">
        <p14:creationId xmlns:p14="http://schemas.microsoft.com/office/powerpoint/2010/main" val="2975811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5688873-C0ED-4684-B907-6379BA8D7FF1}"/>
              </a:ext>
            </a:extLst>
          </p:cNvPr>
          <p:cNvSpPr/>
          <p:nvPr/>
        </p:nvSpPr>
        <p:spPr>
          <a:xfrm>
            <a:off x="0" y="3718679"/>
            <a:ext cx="9144000" cy="3139321"/>
          </a:xfrm>
          <a:prstGeom prst="rect">
            <a:avLst/>
          </a:prstGeom>
          <a:solidFill>
            <a:srgbClr val="002060">
              <a:alpha val="81961"/>
            </a:srgb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/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Following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1" u="none" strike="noStrike" kern="1200" cap="none" spc="0" normalizeH="0" baseline="0" noProof="0" dirty="0">
                <a:ln/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at a</a:t>
            </a:r>
            <a:r>
              <a:rPr kumimoji="0" lang="en-US" sz="6600" b="1" i="0" u="none" strike="noStrike" kern="1200" cap="none" spc="0" normalizeH="0" baseline="0" noProof="0" dirty="0">
                <a:ln/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/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Distance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BBB3CB-9A25-430B-8F74-40F296AD9C7E}"/>
              </a:ext>
            </a:extLst>
          </p:cNvPr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Following at a Distance is just as much a danger for </a:t>
            </a:r>
            <a:r>
              <a:rPr kumimoji="0" lang="en-US" sz="32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as it was for Peter.</a:t>
            </a:r>
          </a:p>
        </p:txBody>
      </p:sp>
    </p:spTree>
    <p:extLst>
      <p:ext uri="{BB962C8B-B14F-4D97-AF65-F5344CB8AC3E}">
        <p14:creationId xmlns:p14="http://schemas.microsoft.com/office/powerpoint/2010/main" val="745997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5688873-C0ED-4684-B907-6379BA8D7FF1}"/>
              </a:ext>
            </a:extLst>
          </p:cNvPr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solidFill>
            <a:srgbClr val="00206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/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Following at a Distance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CEB745-3574-4D6D-B254-1EA08D01F9B4}"/>
              </a:ext>
            </a:extLst>
          </p:cNvPr>
          <p:cNvSpPr txBox="1"/>
          <p:nvPr/>
        </p:nvSpPr>
        <p:spPr>
          <a:xfrm>
            <a:off x="870155" y="2310582"/>
            <a:ext cx="7403690" cy="3600986"/>
          </a:xfrm>
          <a:prstGeom prst="rect">
            <a:avLst/>
          </a:prstGeom>
          <a:solidFill>
            <a:srgbClr val="FFFFFF">
              <a:alpha val="63922"/>
            </a:srgbClr>
          </a:solidFill>
        </p:spPr>
        <p:txBody>
          <a:bodyPr wrap="square" rtlCol="0">
            <a:spAutoFit/>
          </a:bodyPr>
          <a:lstStyle/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Reasons</a:t>
            </a: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Dangers</a:t>
            </a: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Signs</a:t>
            </a: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Justification</a:t>
            </a: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038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5688873-C0ED-4684-B907-6379BA8D7FF1}"/>
              </a:ext>
            </a:extLst>
          </p:cNvPr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solidFill>
            <a:srgbClr val="00206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/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Following at a Distance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CEB745-3574-4D6D-B254-1EA08D01F9B4}"/>
              </a:ext>
            </a:extLst>
          </p:cNvPr>
          <p:cNvSpPr txBox="1"/>
          <p:nvPr/>
        </p:nvSpPr>
        <p:spPr>
          <a:xfrm>
            <a:off x="870155" y="2310582"/>
            <a:ext cx="7403690" cy="931024"/>
          </a:xfrm>
          <a:prstGeom prst="rect">
            <a:avLst/>
          </a:prstGeom>
          <a:solidFill>
            <a:srgbClr val="FFFFFF">
              <a:alpha val="63922"/>
            </a:srgbClr>
          </a:solidFill>
        </p:spPr>
        <p:txBody>
          <a:bodyPr wrap="square" rtlCol="0">
            <a:spAutoFit/>
          </a:bodyPr>
          <a:lstStyle/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857250" marR="0" lvl="0" indent="-8572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Reasons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1888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CC9935-0FDB-4826-8EF0-1E08A4D35CF3}"/>
              </a:ext>
            </a:extLst>
          </p:cNvPr>
          <p:cNvSpPr txBox="1"/>
          <p:nvPr/>
        </p:nvSpPr>
        <p:spPr>
          <a:xfrm>
            <a:off x="2133600" y="580103"/>
            <a:ext cx="4935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marR="0" lvl="0" indent="-4000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The Reasons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0CFD90-2891-46D9-A458-7CA29AA31C4F}"/>
              </a:ext>
            </a:extLst>
          </p:cNvPr>
          <p:cNvSpPr txBox="1"/>
          <p:nvPr/>
        </p:nvSpPr>
        <p:spPr>
          <a:xfrm>
            <a:off x="356479" y="2102355"/>
            <a:ext cx="830801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Fear of a close connection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Peter: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Jesus was arrested (Mt. 26:57) – he might be too!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Jesus was on trail (Mt. 26:57) – he could be too!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Wanted to kill Jesus (Mt. 26:59) – might kill him too!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Us: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Expected to be involved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Expected to give up (practice, relationship, etc.)</a:t>
            </a:r>
          </a:p>
          <a:p>
            <a:pPr marL="1428750" marR="0" lvl="2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Held to a higher standard – expected to follow it</a:t>
            </a:r>
          </a:p>
        </p:txBody>
      </p:sp>
    </p:spTree>
    <p:extLst>
      <p:ext uri="{BB962C8B-B14F-4D97-AF65-F5344CB8AC3E}">
        <p14:creationId xmlns:p14="http://schemas.microsoft.com/office/powerpoint/2010/main" val="144742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CC9935-0FDB-4826-8EF0-1E08A4D35CF3}"/>
              </a:ext>
            </a:extLst>
          </p:cNvPr>
          <p:cNvSpPr txBox="1"/>
          <p:nvPr/>
        </p:nvSpPr>
        <p:spPr>
          <a:xfrm>
            <a:off x="2133600" y="580103"/>
            <a:ext cx="4935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marR="0" lvl="0" indent="-4000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The Reasons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0CFD90-2891-46D9-A458-7CA29AA31C4F}"/>
              </a:ext>
            </a:extLst>
          </p:cNvPr>
          <p:cNvSpPr txBox="1"/>
          <p:nvPr/>
        </p:nvSpPr>
        <p:spPr>
          <a:xfrm>
            <a:off x="356479" y="2102355"/>
            <a:ext cx="830801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Fear of a close connection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Deceived self into thinking still following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Following – but don’t  want to be too close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Following – but don’t want to be too involved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Was with John, but didn’t go as far (John 18:15-16)</a:t>
            </a:r>
          </a:p>
          <a:p>
            <a:pPr marL="971550" marR="0" lvl="1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Don’t really think of self as “at a distance”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59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1884</TotalTime>
  <Words>1029</Words>
  <Application>Microsoft Office PowerPoint</Application>
  <PresentationFormat>On-screen Show (4:3)</PresentationFormat>
  <Paragraphs>163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</vt:lpstr>
      <vt:lpstr>Arial Rounded MT Bold</vt:lpstr>
      <vt:lpstr>Calibri</vt:lpstr>
      <vt:lpstr>Calibri Light</vt:lpstr>
      <vt:lpstr>Comic Sans MS</vt:lpstr>
      <vt:lpstr>Times New Roman</vt:lpstr>
      <vt:lpstr>Wingdings</vt:lpstr>
      <vt:lpstr>1_Office Theme</vt:lpstr>
      <vt:lpstr>2_Office Theme</vt:lpstr>
      <vt:lpstr>Default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Donnie V. Rader</dc:creator>
  <cp:lastModifiedBy>Michael Hepner</cp:lastModifiedBy>
  <cp:revision>30</cp:revision>
  <dcterms:created xsi:type="dcterms:W3CDTF">2017-08-10T11:24:09Z</dcterms:created>
  <dcterms:modified xsi:type="dcterms:W3CDTF">2018-04-09T01:24:18Z</dcterms:modified>
</cp:coreProperties>
</file>