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6"/>
  </p:notesMasterIdLst>
  <p:sldIdLst>
    <p:sldId id="258" r:id="rId3"/>
    <p:sldId id="256" r:id="rId4"/>
    <p:sldId id="259" r:id="rId5"/>
    <p:sldId id="261" r:id="rId6"/>
    <p:sldId id="260" r:id="rId7"/>
    <p:sldId id="262" r:id="rId8"/>
    <p:sldId id="263" r:id="rId9"/>
    <p:sldId id="265" r:id="rId10"/>
    <p:sldId id="264"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57"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107" d="100"/>
          <a:sy n="107" d="100"/>
        </p:scale>
        <p:origin x="288" y="96"/>
      </p:cViewPr>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44284A-730B-4ED2-B0E6-2349E00293EB}" type="datetimeFigureOut">
              <a:rPr lang="en-US" smtClean="0"/>
              <a:t>10/9/2017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680AA5-C32C-45A4-93A3-B871D7976B5F}" type="slidenum">
              <a:rPr lang="en-US" smtClean="0"/>
              <a:t>‹#›</a:t>
            </a:fld>
            <a:endParaRPr lang="en-US"/>
          </a:p>
        </p:txBody>
      </p:sp>
    </p:spTree>
    <p:extLst>
      <p:ext uri="{BB962C8B-B14F-4D97-AF65-F5344CB8AC3E}">
        <p14:creationId xmlns:p14="http://schemas.microsoft.com/office/powerpoint/2010/main" val="375216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9EE734-AFBC-497A-B95A-F2C2FE374F45}" type="datetimeFigureOut">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2890503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9EE734-AFBC-497A-B95A-F2C2FE374F45}" type="datetimeFigureOut">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3640870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9EE734-AFBC-497A-B95A-F2C2FE374F45}" type="datetimeFigureOut">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34817776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9EE734-AFBC-497A-B95A-F2C2FE374F45}" type="datetimeFigureOut">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4252798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9EE734-AFBC-497A-B95A-F2C2FE374F45}" type="datetimeFigureOut">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3010097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C9EE734-AFBC-497A-B95A-F2C2FE374F45}" type="datetimeFigureOut">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30263503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9EE734-AFBC-497A-B95A-F2C2FE374F45}" type="datetimeFigureOut">
              <a:rPr lang="en-US" smtClean="0"/>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2419863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9EE734-AFBC-497A-B95A-F2C2FE374F45}" type="datetimeFigureOut">
              <a:rPr lang="en-US" smtClean="0"/>
              <a:t>10/9/2017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1797909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9EE734-AFBC-497A-B95A-F2C2FE374F45}" type="datetimeFigureOut">
              <a:rPr lang="en-US" smtClean="0"/>
              <a:t>10/9/2017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346478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9EE734-AFBC-497A-B95A-F2C2FE374F45}" type="datetimeFigureOut">
              <a:rPr lang="en-US" smtClean="0"/>
              <a:t>10/9/2017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19882188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9EE734-AFBC-497A-B95A-F2C2FE374F45}" type="datetimeFigureOut">
              <a:rPr lang="en-US" smtClean="0"/>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62266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9EE734-AFBC-497A-B95A-F2C2FE374F45}" type="datetimeFigureOut">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18860375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9EE734-AFBC-497A-B95A-F2C2FE374F45}" type="datetimeFigureOut">
              <a:rPr lang="en-US" smtClean="0"/>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747099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9EE734-AFBC-497A-B95A-F2C2FE374F45}" type="datetimeFigureOut">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18374904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9EE734-AFBC-497A-B95A-F2C2FE374F45}" type="datetimeFigureOut">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3279216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C9EE734-AFBC-497A-B95A-F2C2FE374F45}" type="datetimeFigureOut">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961993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9EE734-AFBC-497A-B95A-F2C2FE374F45}" type="datetimeFigureOut">
              <a:rPr lang="en-US" smtClean="0"/>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561524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9EE734-AFBC-497A-B95A-F2C2FE374F45}" type="datetimeFigureOut">
              <a:rPr lang="en-US" smtClean="0"/>
              <a:t>10/9/2017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299302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9EE734-AFBC-497A-B95A-F2C2FE374F45}" type="datetimeFigureOut">
              <a:rPr lang="en-US" smtClean="0"/>
              <a:t>10/9/2017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3146497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9EE734-AFBC-497A-B95A-F2C2FE374F45}" type="datetimeFigureOut">
              <a:rPr lang="en-US" smtClean="0"/>
              <a:t>10/9/2017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2998284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9EE734-AFBC-497A-B95A-F2C2FE374F45}" type="datetimeFigureOut">
              <a:rPr lang="en-US" smtClean="0"/>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218843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9EE734-AFBC-497A-B95A-F2C2FE374F45}" type="datetimeFigureOut">
              <a:rPr lang="en-US" smtClean="0"/>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4A89D-6A81-4621-B072-F64FF30E8C4C}" type="slidenum">
              <a:rPr lang="en-US" smtClean="0"/>
              <a:t>‹#›</a:t>
            </a:fld>
            <a:endParaRPr lang="en-US"/>
          </a:p>
        </p:txBody>
      </p:sp>
    </p:spTree>
    <p:extLst>
      <p:ext uri="{BB962C8B-B14F-4D97-AF65-F5344CB8AC3E}">
        <p14:creationId xmlns:p14="http://schemas.microsoft.com/office/powerpoint/2010/main" val="2453069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EE734-AFBC-497A-B95A-F2C2FE374F45}" type="datetimeFigureOut">
              <a:rPr lang="en-US" smtClean="0"/>
              <a:t>10/9/2017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74A89D-6A81-4621-B072-F64FF30E8C4C}" type="slidenum">
              <a:rPr lang="en-US" smtClean="0"/>
              <a:t>‹#›</a:t>
            </a:fld>
            <a:endParaRPr lang="en-US"/>
          </a:p>
        </p:txBody>
      </p:sp>
    </p:spTree>
    <p:extLst>
      <p:ext uri="{BB962C8B-B14F-4D97-AF65-F5344CB8AC3E}">
        <p14:creationId xmlns:p14="http://schemas.microsoft.com/office/powerpoint/2010/main" val="2074785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EE734-AFBC-497A-B95A-F2C2FE374F45}" type="datetimeFigureOut">
              <a:rPr lang="en-US" smtClean="0"/>
              <a:t>10/9/2017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74A89D-6A81-4621-B072-F64FF30E8C4C}" type="slidenum">
              <a:rPr lang="en-US" smtClean="0"/>
              <a:t>‹#›</a:t>
            </a:fld>
            <a:endParaRPr lang="en-US"/>
          </a:p>
        </p:txBody>
      </p:sp>
    </p:spTree>
    <p:extLst>
      <p:ext uri="{BB962C8B-B14F-4D97-AF65-F5344CB8AC3E}">
        <p14:creationId xmlns:p14="http://schemas.microsoft.com/office/powerpoint/2010/main" val="282315951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8614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chemeClr val="accent6">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sz="4000" b="1" dirty="0">
                <a:solidFill>
                  <a:schemeClr val="bg1"/>
                </a:solidFill>
                <a:latin typeface="+mn-lt"/>
              </a:rPr>
              <a:t>2. Obligations </a:t>
            </a:r>
            <a:r>
              <a:rPr lang="en-US" b="1" dirty="0">
                <a:solidFill>
                  <a:schemeClr val="bg1"/>
                </a:solidFill>
                <a:latin typeface="+mn-lt"/>
              </a:rPr>
              <a:t>To Our Parents</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3678307" cy="4573450"/>
          </a:xfrm>
        </p:spPr>
        <p:txBody>
          <a:bodyPr/>
          <a:lstStyle/>
          <a:p>
            <a:r>
              <a:rPr lang="en-US" b="1" dirty="0"/>
              <a:t>Obey Our Parents</a:t>
            </a:r>
          </a:p>
          <a:p>
            <a:r>
              <a:rPr lang="en-US" b="1" dirty="0"/>
              <a:t>Honor Our Parents</a:t>
            </a:r>
          </a:p>
        </p:txBody>
      </p:sp>
      <p:sp>
        <p:nvSpPr>
          <p:cNvPr id="4" name="Rectangle: Rounded Corners 3">
            <a:extLst>
              <a:ext uri="{FF2B5EF4-FFF2-40B4-BE49-F238E27FC236}">
                <a16:creationId xmlns:a16="http://schemas.microsoft.com/office/drawing/2014/main" id="{925B2F85-E669-46C0-BC76-E3AD086D6AD5}"/>
              </a:ext>
            </a:extLst>
          </p:cNvPr>
          <p:cNvSpPr/>
          <p:nvPr/>
        </p:nvSpPr>
        <p:spPr>
          <a:xfrm>
            <a:off x="628651" y="3074504"/>
            <a:ext cx="7886700" cy="3102460"/>
          </a:xfrm>
          <a:prstGeom prst="roundRect">
            <a:avLst/>
          </a:prstGeom>
          <a:solidFill>
            <a:schemeClr val="accent6">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2F79F11-FE5B-4363-A7A7-CE40C059EABA}"/>
              </a:ext>
            </a:extLst>
          </p:cNvPr>
          <p:cNvSpPr txBox="1"/>
          <p:nvPr/>
        </p:nvSpPr>
        <p:spPr>
          <a:xfrm>
            <a:off x="993913" y="3379306"/>
            <a:ext cx="7235688" cy="2492990"/>
          </a:xfrm>
          <a:prstGeom prst="rect">
            <a:avLst/>
          </a:prstGeom>
          <a:noFill/>
        </p:spPr>
        <p:txBody>
          <a:bodyPr wrap="square" rtlCol="0">
            <a:spAutoFit/>
          </a:bodyPr>
          <a:lstStyle/>
          <a:p>
            <a:pPr marL="514350" indent="-514350">
              <a:buFont typeface="+mj-lt"/>
              <a:buAutoNum type="arabicPeriod"/>
            </a:pPr>
            <a:r>
              <a:rPr lang="en-US" sz="2600" b="1" dirty="0"/>
              <a:t>Children, obey your parents in the Lord, for this is right. </a:t>
            </a:r>
          </a:p>
          <a:p>
            <a:pPr marL="514350" indent="-514350">
              <a:buFont typeface="+mj-lt"/>
              <a:buAutoNum type="arabicPeriod"/>
            </a:pPr>
            <a:r>
              <a:rPr lang="en-US" sz="2600" b="1" dirty="0"/>
              <a:t>“Honor your father and mother,” which is the first commandment with promise: </a:t>
            </a:r>
          </a:p>
          <a:p>
            <a:pPr marL="514350" indent="-514350">
              <a:buFont typeface="+mj-lt"/>
              <a:buAutoNum type="arabicPeriod"/>
            </a:pPr>
            <a:r>
              <a:rPr lang="en-US" sz="2600" b="1" dirty="0"/>
              <a:t>“that it may be well with you and you may live long on the earth.” (Ephesians 6:1-3) </a:t>
            </a:r>
          </a:p>
        </p:txBody>
      </p:sp>
      <p:sp>
        <p:nvSpPr>
          <p:cNvPr id="6" name="Rectangle: Rounded Corners 5">
            <a:extLst>
              <a:ext uri="{FF2B5EF4-FFF2-40B4-BE49-F238E27FC236}">
                <a16:creationId xmlns:a16="http://schemas.microsoft.com/office/drawing/2014/main" id="{934C1E6F-2B0D-47BF-B5AC-E06094A5B140}"/>
              </a:ext>
            </a:extLst>
          </p:cNvPr>
          <p:cNvSpPr/>
          <p:nvPr/>
        </p:nvSpPr>
        <p:spPr>
          <a:xfrm>
            <a:off x="4068417" y="1828800"/>
            <a:ext cx="3975653" cy="2120348"/>
          </a:xfrm>
          <a:prstGeom prst="roundRect">
            <a:avLst/>
          </a:prstGeom>
          <a:solidFill>
            <a:schemeClr val="accent6">
              <a:lumMod val="5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B88AFC3-2971-466D-9043-F9601B572E29}"/>
              </a:ext>
            </a:extLst>
          </p:cNvPr>
          <p:cNvSpPr txBox="1"/>
          <p:nvPr/>
        </p:nvSpPr>
        <p:spPr>
          <a:xfrm>
            <a:off x="4320210" y="2133600"/>
            <a:ext cx="3458817" cy="1569660"/>
          </a:xfrm>
          <a:prstGeom prst="rect">
            <a:avLst/>
          </a:prstGeom>
          <a:noFill/>
        </p:spPr>
        <p:txBody>
          <a:bodyPr wrap="square" rtlCol="0">
            <a:spAutoFit/>
          </a:bodyPr>
          <a:lstStyle/>
          <a:p>
            <a:pPr algn="ctr"/>
            <a:r>
              <a:rPr lang="en-US" sz="2400" b="1" dirty="0">
                <a:solidFill>
                  <a:schemeClr val="bg1"/>
                </a:solidFill>
              </a:rPr>
              <a:t>“A foolish son is a grief to his father, and bitterness to her who bore him.” (Proverbs 17:25)</a:t>
            </a:r>
          </a:p>
        </p:txBody>
      </p:sp>
    </p:spTree>
    <p:extLst>
      <p:ext uri="{BB962C8B-B14F-4D97-AF65-F5344CB8AC3E}">
        <p14:creationId xmlns:p14="http://schemas.microsoft.com/office/powerpoint/2010/main" val="3376722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chemeClr val="accent6">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sz="4000" b="1" dirty="0">
                <a:solidFill>
                  <a:schemeClr val="bg1"/>
                </a:solidFill>
                <a:latin typeface="+mn-lt"/>
              </a:rPr>
              <a:t>2. Obligations </a:t>
            </a:r>
            <a:r>
              <a:rPr lang="en-US" b="1" dirty="0">
                <a:solidFill>
                  <a:schemeClr val="bg1"/>
                </a:solidFill>
                <a:latin typeface="+mn-lt"/>
              </a:rPr>
              <a:t>To Our Parents</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3678307" cy="4573450"/>
          </a:xfrm>
        </p:spPr>
        <p:txBody>
          <a:bodyPr/>
          <a:lstStyle/>
          <a:p>
            <a:r>
              <a:rPr lang="en-US" b="1" dirty="0"/>
              <a:t>Obey Our Parents</a:t>
            </a:r>
          </a:p>
          <a:p>
            <a:r>
              <a:rPr lang="en-US" b="1" dirty="0"/>
              <a:t>Honor Our Parents</a:t>
            </a:r>
          </a:p>
        </p:txBody>
      </p:sp>
      <p:sp>
        <p:nvSpPr>
          <p:cNvPr id="6" name="Rectangle: Rounded Corners 5">
            <a:extLst>
              <a:ext uri="{FF2B5EF4-FFF2-40B4-BE49-F238E27FC236}">
                <a16:creationId xmlns:a16="http://schemas.microsoft.com/office/drawing/2014/main" id="{934C1E6F-2B0D-47BF-B5AC-E06094A5B140}"/>
              </a:ext>
            </a:extLst>
          </p:cNvPr>
          <p:cNvSpPr/>
          <p:nvPr/>
        </p:nvSpPr>
        <p:spPr>
          <a:xfrm>
            <a:off x="4068417" y="1828800"/>
            <a:ext cx="3975653" cy="2120348"/>
          </a:xfrm>
          <a:prstGeom prst="roundRect">
            <a:avLst/>
          </a:prstGeom>
          <a:solidFill>
            <a:schemeClr val="accent6">
              <a:lumMod val="5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B88AFC3-2971-466D-9043-F9601B572E29}"/>
              </a:ext>
            </a:extLst>
          </p:cNvPr>
          <p:cNvSpPr txBox="1"/>
          <p:nvPr/>
        </p:nvSpPr>
        <p:spPr>
          <a:xfrm>
            <a:off x="4320210" y="2133600"/>
            <a:ext cx="3458817" cy="1569660"/>
          </a:xfrm>
          <a:prstGeom prst="rect">
            <a:avLst/>
          </a:prstGeom>
          <a:noFill/>
        </p:spPr>
        <p:txBody>
          <a:bodyPr wrap="square" rtlCol="0">
            <a:spAutoFit/>
          </a:bodyPr>
          <a:lstStyle/>
          <a:p>
            <a:pPr algn="ctr"/>
            <a:r>
              <a:rPr lang="en-US" sz="2400" b="1" dirty="0">
                <a:solidFill>
                  <a:schemeClr val="bg1"/>
                </a:solidFill>
              </a:rPr>
              <a:t>“A foolish son is a grief to his father, and bitterness to her who bore him.” (Proverbs 17:25)</a:t>
            </a:r>
          </a:p>
        </p:txBody>
      </p:sp>
      <p:sp>
        <p:nvSpPr>
          <p:cNvPr id="4" name="Rectangle: Rounded Corners 3">
            <a:extLst>
              <a:ext uri="{FF2B5EF4-FFF2-40B4-BE49-F238E27FC236}">
                <a16:creationId xmlns:a16="http://schemas.microsoft.com/office/drawing/2014/main" id="{925B2F85-E669-46C0-BC76-E3AD086D6AD5}"/>
              </a:ext>
            </a:extLst>
          </p:cNvPr>
          <p:cNvSpPr/>
          <p:nvPr/>
        </p:nvSpPr>
        <p:spPr>
          <a:xfrm>
            <a:off x="628651" y="3703260"/>
            <a:ext cx="7886700" cy="2473704"/>
          </a:xfrm>
          <a:prstGeom prst="roundRect">
            <a:avLst/>
          </a:prstGeom>
          <a:solidFill>
            <a:schemeClr val="accent6">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2F79F11-FE5B-4363-A7A7-CE40C059EABA}"/>
              </a:ext>
            </a:extLst>
          </p:cNvPr>
          <p:cNvSpPr txBox="1"/>
          <p:nvPr/>
        </p:nvSpPr>
        <p:spPr>
          <a:xfrm>
            <a:off x="993913" y="3882886"/>
            <a:ext cx="7235688" cy="2092881"/>
          </a:xfrm>
          <a:prstGeom prst="rect">
            <a:avLst/>
          </a:prstGeom>
          <a:noFill/>
        </p:spPr>
        <p:txBody>
          <a:bodyPr wrap="square" rtlCol="0">
            <a:spAutoFit/>
          </a:bodyPr>
          <a:lstStyle/>
          <a:p>
            <a:r>
              <a:rPr lang="en-US" sz="2600" b="1" dirty="0"/>
              <a:t>“But if any widow has children or grandchildren, let them first learn to show piety at home and to repay their parents; for this is good and acceptable before God… If any believing man or woman has widows, let them relieve them…” (1 Tim. 5:4, 16). </a:t>
            </a:r>
          </a:p>
        </p:txBody>
      </p:sp>
    </p:spTree>
    <p:extLst>
      <p:ext uri="{BB962C8B-B14F-4D97-AF65-F5344CB8AC3E}">
        <p14:creationId xmlns:p14="http://schemas.microsoft.com/office/powerpoint/2010/main" val="1997120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sz="4000" b="1" dirty="0">
                <a:solidFill>
                  <a:schemeClr val="bg1"/>
                </a:solidFill>
                <a:latin typeface="+mn-lt"/>
              </a:rPr>
              <a:t>3. Obligations </a:t>
            </a:r>
            <a:r>
              <a:rPr lang="en-US" b="1" dirty="0">
                <a:solidFill>
                  <a:schemeClr val="bg1"/>
                </a:solidFill>
                <a:latin typeface="+mn-lt"/>
              </a:rPr>
              <a:t>To Our Spouse</a:t>
            </a:r>
          </a:p>
        </p:txBody>
      </p:sp>
      <p:sp>
        <p:nvSpPr>
          <p:cNvPr id="4" name="Text Placeholder 3">
            <a:extLst>
              <a:ext uri="{FF2B5EF4-FFF2-40B4-BE49-F238E27FC236}">
                <a16:creationId xmlns:a16="http://schemas.microsoft.com/office/drawing/2014/main" id="{D98EE6FB-3007-4A0F-97C1-A0901A22E570}"/>
              </a:ext>
            </a:extLst>
          </p:cNvPr>
          <p:cNvSpPr>
            <a:spLocks noGrp="1"/>
          </p:cNvSpPr>
          <p:nvPr>
            <p:ph type="body" idx="1"/>
          </p:nvPr>
        </p:nvSpPr>
        <p:spPr/>
        <p:txBody>
          <a:bodyPr/>
          <a:lstStyle/>
          <a:p>
            <a:pPr algn="ctr"/>
            <a:endParaRPr lang="en-US" dirty="0"/>
          </a:p>
        </p:txBody>
      </p:sp>
      <p:sp>
        <p:nvSpPr>
          <p:cNvPr id="6" name="Text Placeholder 5">
            <a:extLst>
              <a:ext uri="{FF2B5EF4-FFF2-40B4-BE49-F238E27FC236}">
                <a16:creationId xmlns:a16="http://schemas.microsoft.com/office/drawing/2014/main" id="{298F3EE5-46E4-4221-8181-C5F9F8B49793}"/>
              </a:ext>
            </a:extLst>
          </p:cNvPr>
          <p:cNvSpPr>
            <a:spLocks noGrp="1"/>
          </p:cNvSpPr>
          <p:nvPr>
            <p:ph type="body" sz="quarter" idx="3"/>
          </p:nvPr>
        </p:nvSpPr>
        <p:spPr/>
        <p:txBody>
          <a:bodyPr/>
          <a:lstStyle/>
          <a:p>
            <a:pPr algn="ctr"/>
            <a:endParaRPr lang="en-US" dirty="0"/>
          </a:p>
        </p:txBody>
      </p:sp>
      <p:sp>
        <p:nvSpPr>
          <p:cNvPr id="7" name="Content Placeholder 6">
            <a:extLst>
              <a:ext uri="{FF2B5EF4-FFF2-40B4-BE49-F238E27FC236}">
                <a16:creationId xmlns:a16="http://schemas.microsoft.com/office/drawing/2014/main" id="{F8327E15-BDFD-484C-B0AA-980B1A46AF63}"/>
              </a:ext>
            </a:extLst>
          </p:cNvPr>
          <p:cNvSpPr>
            <a:spLocks noGrp="1"/>
          </p:cNvSpPr>
          <p:nvPr>
            <p:ph sz="quarter" idx="4"/>
          </p:nvPr>
        </p:nvSpPr>
        <p:spPr>
          <a:xfrm>
            <a:off x="4629150" y="2505075"/>
            <a:ext cx="3887391" cy="2981325"/>
          </a:xfrm>
        </p:spPr>
        <p:txBody>
          <a:bodyPr/>
          <a:lstStyle/>
          <a:p>
            <a:endParaRPr lang="en-US" dirty="0"/>
          </a:p>
        </p:txBody>
      </p:sp>
      <p:sp>
        <p:nvSpPr>
          <p:cNvPr id="11" name="Content Placeholder 10">
            <a:extLst>
              <a:ext uri="{FF2B5EF4-FFF2-40B4-BE49-F238E27FC236}">
                <a16:creationId xmlns:a16="http://schemas.microsoft.com/office/drawing/2014/main" id="{4BEBC592-8976-40BC-BFCE-815CE4F56E9F}"/>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3200798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sz="4000" b="1" dirty="0">
                <a:solidFill>
                  <a:schemeClr val="bg1"/>
                </a:solidFill>
                <a:latin typeface="+mn-lt"/>
              </a:rPr>
              <a:t>3. Obligations </a:t>
            </a:r>
            <a:r>
              <a:rPr lang="en-US" b="1" dirty="0">
                <a:solidFill>
                  <a:schemeClr val="bg1"/>
                </a:solidFill>
                <a:latin typeface="+mn-lt"/>
              </a:rPr>
              <a:t>To Our Spouse</a:t>
            </a:r>
          </a:p>
        </p:txBody>
      </p:sp>
      <p:sp>
        <p:nvSpPr>
          <p:cNvPr id="4" name="Text Placeholder 3">
            <a:extLst>
              <a:ext uri="{FF2B5EF4-FFF2-40B4-BE49-F238E27FC236}">
                <a16:creationId xmlns:a16="http://schemas.microsoft.com/office/drawing/2014/main" id="{D98EE6FB-3007-4A0F-97C1-A0901A22E570}"/>
              </a:ext>
            </a:extLst>
          </p:cNvPr>
          <p:cNvSpPr>
            <a:spLocks noGrp="1"/>
          </p:cNvSpPr>
          <p:nvPr>
            <p:ph type="body" idx="1"/>
          </p:nvPr>
        </p:nvSpPr>
        <p:spPr/>
        <p:txBody>
          <a:bodyPr/>
          <a:lstStyle/>
          <a:p>
            <a:pPr algn="ctr"/>
            <a:r>
              <a:rPr lang="en-US" sz="2800" dirty="0"/>
              <a:t>Husband</a:t>
            </a:r>
            <a:endParaRPr lang="en-US" dirty="0"/>
          </a:p>
        </p:txBody>
      </p:sp>
      <p:sp>
        <p:nvSpPr>
          <p:cNvPr id="5" name="Content Placeholder 4">
            <a:extLst>
              <a:ext uri="{FF2B5EF4-FFF2-40B4-BE49-F238E27FC236}">
                <a16:creationId xmlns:a16="http://schemas.microsoft.com/office/drawing/2014/main" id="{8BE0DC11-2098-4CF5-9703-EB7AA851E16E}"/>
              </a:ext>
            </a:extLst>
          </p:cNvPr>
          <p:cNvSpPr>
            <a:spLocks noGrp="1"/>
          </p:cNvSpPr>
          <p:nvPr>
            <p:ph sz="half" idx="2"/>
          </p:nvPr>
        </p:nvSpPr>
        <p:spPr>
          <a:xfrm>
            <a:off x="629842" y="2505075"/>
            <a:ext cx="3868340" cy="2981325"/>
          </a:xfrm>
        </p:spPr>
        <p:txBody>
          <a:bodyPr/>
          <a:lstStyle/>
          <a:p>
            <a:r>
              <a:rPr lang="en-US" dirty="0"/>
              <a:t>Provide loving headship</a:t>
            </a:r>
          </a:p>
          <a:p>
            <a:r>
              <a:rPr lang="en-US" dirty="0"/>
              <a:t>Love wife as Christ loves the church</a:t>
            </a:r>
          </a:p>
          <a:p>
            <a:r>
              <a:rPr lang="en-US" dirty="0"/>
              <a:t>Do not be bitter, but understanding</a:t>
            </a:r>
          </a:p>
          <a:p>
            <a:r>
              <a:rPr lang="en-US" dirty="0"/>
              <a:t>Honor his wife</a:t>
            </a:r>
          </a:p>
        </p:txBody>
      </p:sp>
      <p:sp>
        <p:nvSpPr>
          <p:cNvPr id="6" name="Text Placeholder 5">
            <a:extLst>
              <a:ext uri="{FF2B5EF4-FFF2-40B4-BE49-F238E27FC236}">
                <a16:creationId xmlns:a16="http://schemas.microsoft.com/office/drawing/2014/main" id="{298F3EE5-46E4-4221-8181-C5F9F8B49793}"/>
              </a:ext>
            </a:extLst>
          </p:cNvPr>
          <p:cNvSpPr>
            <a:spLocks noGrp="1"/>
          </p:cNvSpPr>
          <p:nvPr>
            <p:ph type="body" sz="quarter" idx="3"/>
          </p:nvPr>
        </p:nvSpPr>
        <p:spPr/>
        <p:txBody>
          <a:bodyPr/>
          <a:lstStyle/>
          <a:p>
            <a:pPr algn="ctr"/>
            <a:endParaRPr lang="en-US" dirty="0"/>
          </a:p>
        </p:txBody>
      </p:sp>
      <p:sp>
        <p:nvSpPr>
          <p:cNvPr id="7" name="Content Placeholder 6">
            <a:extLst>
              <a:ext uri="{FF2B5EF4-FFF2-40B4-BE49-F238E27FC236}">
                <a16:creationId xmlns:a16="http://schemas.microsoft.com/office/drawing/2014/main" id="{F8327E15-BDFD-484C-B0AA-980B1A46AF63}"/>
              </a:ext>
            </a:extLst>
          </p:cNvPr>
          <p:cNvSpPr>
            <a:spLocks noGrp="1"/>
          </p:cNvSpPr>
          <p:nvPr>
            <p:ph sz="quarter" idx="4"/>
          </p:nvPr>
        </p:nvSpPr>
        <p:spPr>
          <a:xfrm>
            <a:off x="4629150" y="2505075"/>
            <a:ext cx="3887391" cy="2981325"/>
          </a:xfrm>
        </p:spPr>
        <p:txBody>
          <a:bodyPr/>
          <a:lstStyle/>
          <a:p>
            <a:pPr marL="0" indent="0">
              <a:buNone/>
            </a:pPr>
            <a:endParaRPr lang="en-US" dirty="0"/>
          </a:p>
        </p:txBody>
      </p:sp>
      <p:sp>
        <p:nvSpPr>
          <p:cNvPr id="8" name="Rectangle: Rounded Corners 7">
            <a:extLst>
              <a:ext uri="{FF2B5EF4-FFF2-40B4-BE49-F238E27FC236}">
                <a16:creationId xmlns:a16="http://schemas.microsoft.com/office/drawing/2014/main" id="{0064B565-2BFE-4195-80A1-CBA81074135F}"/>
              </a:ext>
            </a:extLst>
          </p:cNvPr>
          <p:cNvSpPr/>
          <p:nvPr/>
        </p:nvSpPr>
        <p:spPr>
          <a:xfrm>
            <a:off x="628651" y="5571816"/>
            <a:ext cx="7886700" cy="948253"/>
          </a:xfrm>
          <a:prstGeom prst="roundRect">
            <a:avLst/>
          </a:prstGeom>
          <a:solidFill>
            <a:schemeClr val="accent2">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C01D7CC-0C4F-4594-A039-9601E94961DA}"/>
              </a:ext>
            </a:extLst>
          </p:cNvPr>
          <p:cNvSpPr txBox="1"/>
          <p:nvPr/>
        </p:nvSpPr>
        <p:spPr>
          <a:xfrm>
            <a:off x="993913" y="5751442"/>
            <a:ext cx="7235688" cy="492443"/>
          </a:xfrm>
          <a:prstGeom prst="rect">
            <a:avLst/>
          </a:prstGeom>
          <a:noFill/>
        </p:spPr>
        <p:txBody>
          <a:bodyPr wrap="square" rtlCol="0">
            <a:spAutoFit/>
          </a:bodyPr>
          <a:lstStyle/>
          <a:p>
            <a:pPr algn="ctr"/>
            <a:r>
              <a:rPr lang="en-US" sz="2600" b="1" dirty="0"/>
              <a:t>Eph. 5:22-33; Col. 3:18-19; Titus 2:4-5; 1 Pet. 3:1-7</a:t>
            </a:r>
          </a:p>
        </p:txBody>
      </p:sp>
    </p:spTree>
    <p:extLst>
      <p:ext uri="{BB962C8B-B14F-4D97-AF65-F5344CB8AC3E}">
        <p14:creationId xmlns:p14="http://schemas.microsoft.com/office/powerpoint/2010/main" val="1846476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sz="4000" b="1" dirty="0">
                <a:solidFill>
                  <a:schemeClr val="bg1"/>
                </a:solidFill>
                <a:latin typeface="+mn-lt"/>
              </a:rPr>
              <a:t>3. Obligations </a:t>
            </a:r>
            <a:r>
              <a:rPr lang="en-US" b="1" dirty="0">
                <a:solidFill>
                  <a:schemeClr val="bg1"/>
                </a:solidFill>
                <a:latin typeface="+mn-lt"/>
              </a:rPr>
              <a:t>To Our Spouse</a:t>
            </a:r>
          </a:p>
        </p:txBody>
      </p:sp>
      <p:sp>
        <p:nvSpPr>
          <p:cNvPr id="4" name="Text Placeholder 3">
            <a:extLst>
              <a:ext uri="{FF2B5EF4-FFF2-40B4-BE49-F238E27FC236}">
                <a16:creationId xmlns:a16="http://schemas.microsoft.com/office/drawing/2014/main" id="{D98EE6FB-3007-4A0F-97C1-A0901A22E570}"/>
              </a:ext>
            </a:extLst>
          </p:cNvPr>
          <p:cNvSpPr>
            <a:spLocks noGrp="1"/>
          </p:cNvSpPr>
          <p:nvPr>
            <p:ph type="body" idx="1"/>
          </p:nvPr>
        </p:nvSpPr>
        <p:spPr/>
        <p:txBody>
          <a:bodyPr/>
          <a:lstStyle/>
          <a:p>
            <a:pPr algn="ctr"/>
            <a:r>
              <a:rPr lang="en-US" sz="2800" dirty="0"/>
              <a:t>Husband</a:t>
            </a:r>
            <a:endParaRPr lang="en-US" dirty="0"/>
          </a:p>
        </p:txBody>
      </p:sp>
      <p:sp>
        <p:nvSpPr>
          <p:cNvPr id="5" name="Content Placeholder 4">
            <a:extLst>
              <a:ext uri="{FF2B5EF4-FFF2-40B4-BE49-F238E27FC236}">
                <a16:creationId xmlns:a16="http://schemas.microsoft.com/office/drawing/2014/main" id="{8BE0DC11-2098-4CF5-9703-EB7AA851E16E}"/>
              </a:ext>
            </a:extLst>
          </p:cNvPr>
          <p:cNvSpPr>
            <a:spLocks noGrp="1"/>
          </p:cNvSpPr>
          <p:nvPr>
            <p:ph sz="half" idx="2"/>
          </p:nvPr>
        </p:nvSpPr>
        <p:spPr>
          <a:xfrm>
            <a:off x="629842" y="2505075"/>
            <a:ext cx="3868340" cy="2981325"/>
          </a:xfrm>
        </p:spPr>
        <p:txBody>
          <a:bodyPr/>
          <a:lstStyle/>
          <a:p>
            <a:r>
              <a:rPr lang="en-US" dirty="0"/>
              <a:t>Provide loving headship</a:t>
            </a:r>
          </a:p>
          <a:p>
            <a:r>
              <a:rPr lang="en-US" dirty="0"/>
              <a:t>Love wife as Christ loves the church</a:t>
            </a:r>
          </a:p>
          <a:p>
            <a:r>
              <a:rPr lang="en-US" dirty="0"/>
              <a:t>Do not be bitter, but understanding</a:t>
            </a:r>
          </a:p>
          <a:p>
            <a:r>
              <a:rPr lang="en-US" dirty="0"/>
              <a:t>Honor his wife</a:t>
            </a:r>
          </a:p>
        </p:txBody>
      </p:sp>
      <p:sp>
        <p:nvSpPr>
          <p:cNvPr id="6" name="Text Placeholder 5">
            <a:extLst>
              <a:ext uri="{FF2B5EF4-FFF2-40B4-BE49-F238E27FC236}">
                <a16:creationId xmlns:a16="http://schemas.microsoft.com/office/drawing/2014/main" id="{298F3EE5-46E4-4221-8181-C5F9F8B49793}"/>
              </a:ext>
            </a:extLst>
          </p:cNvPr>
          <p:cNvSpPr>
            <a:spLocks noGrp="1"/>
          </p:cNvSpPr>
          <p:nvPr>
            <p:ph type="body" sz="quarter" idx="3"/>
          </p:nvPr>
        </p:nvSpPr>
        <p:spPr/>
        <p:txBody>
          <a:bodyPr/>
          <a:lstStyle/>
          <a:p>
            <a:pPr algn="ctr"/>
            <a:r>
              <a:rPr lang="en-US" sz="2800" dirty="0"/>
              <a:t>Wife</a:t>
            </a:r>
            <a:endParaRPr lang="en-US" dirty="0"/>
          </a:p>
        </p:txBody>
      </p:sp>
      <p:sp>
        <p:nvSpPr>
          <p:cNvPr id="7" name="Content Placeholder 6">
            <a:extLst>
              <a:ext uri="{FF2B5EF4-FFF2-40B4-BE49-F238E27FC236}">
                <a16:creationId xmlns:a16="http://schemas.microsoft.com/office/drawing/2014/main" id="{F8327E15-BDFD-484C-B0AA-980B1A46AF63}"/>
              </a:ext>
            </a:extLst>
          </p:cNvPr>
          <p:cNvSpPr>
            <a:spLocks noGrp="1"/>
          </p:cNvSpPr>
          <p:nvPr>
            <p:ph sz="quarter" idx="4"/>
          </p:nvPr>
        </p:nvSpPr>
        <p:spPr>
          <a:xfrm>
            <a:off x="4629150" y="2505075"/>
            <a:ext cx="3887391" cy="2981325"/>
          </a:xfrm>
        </p:spPr>
        <p:txBody>
          <a:bodyPr/>
          <a:lstStyle/>
          <a:p>
            <a:r>
              <a:rPr lang="en-US" dirty="0"/>
              <a:t>Submit to the headship of her husband</a:t>
            </a:r>
          </a:p>
          <a:p>
            <a:r>
              <a:rPr lang="en-US" dirty="0"/>
              <a:t>Respect her husband</a:t>
            </a:r>
          </a:p>
          <a:p>
            <a:r>
              <a:rPr lang="en-US" dirty="0"/>
              <a:t>Love her husband</a:t>
            </a:r>
          </a:p>
          <a:p>
            <a:r>
              <a:rPr lang="en-US" dirty="0"/>
              <a:t>Obey her husband</a:t>
            </a:r>
          </a:p>
        </p:txBody>
      </p:sp>
      <p:sp>
        <p:nvSpPr>
          <p:cNvPr id="8" name="Rectangle: Rounded Corners 7">
            <a:extLst>
              <a:ext uri="{FF2B5EF4-FFF2-40B4-BE49-F238E27FC236}">
                <a16:creationId xmlns:a16="http://schemas.microsoft.com/office/drawing/2014/main" id="{0064B565-2BFE-4195-80A1-CBA81074135F}"/>
              </a:ext>
            </a:extLst>
          </p:cNvPr>
          <p:cNvSpPr/>
          <p:nvPr/>
        </p:nvSpPr>
        <p:spPr>
          <a:xfrm>
            <a:off x="628651" y="5571816"/>
            <a:ext cx="7886700" cy="948253"/>
          </a:xfrm>
          <a:prstGeom prst="roundRect">
            <a:avLst/>
          </a:prstGeom>
          <a:solidFill>
            <a:schemeClr val="accent2">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C01D7CC-0C4F-4594-A039-9601E94961DA}"/>
              </a:ext>
            </a:extLst>
          </p:cNvPr>
          <p:cNvSpPr txBox="1"/>
          <p:nvPr/>
        </p:nvSpPr>
        <p:spPr>
          <a:xfrm>
            <a:off x="993913" y="5751442"/>
            <a:ext cx="7235688" cy="492443"/>
          </a:xfrm>
          <a:prstGeom prst="rect">
            <a:avLst/>
          </a:prstGeom>
          <a:noFill/>
        </p:spPr>
        <p:txBody>
          <a:bodyPr wrap="square" rtlCol="0">
            <a:spAutoFit/>
          </a:bodyPr>
          <a:lstStyle/>
          <a:p>
            <a:pPr algn="ctr"/>
            <a:r>
              <a:rPr lang="en-US" sz="2600" b="1" dirty="0"/>
              <a:t>Eph. 5:22-33; Col. 3:18-19; Titus 2:4-5; 1 Pet. 3:1-7</a:t>
            </a:r>
          </a:p>
        </p:txBody>
      </p:sp>
    </p:spTree>
    <p:extLst>
      <p:ext uri="{BB962C8B-B14F-4D97-AF65-F5344CB8AC3E}">
        <p14:creationId xmlns:p14="http://schemas.microsoft.com/office/powerpoint/2010/main" val="2266858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000" b="1" dirty="0">
                <a:solidFill>
                  <a:schemeClr val="bg1"/>
                </a:solidFill>
                <a:latin typeface="+mn-lt"/>
              </a:rPr>
              <a:t>4. Obligations </a:t>
            </a:r>
            <a:r>
              <a:rPr lang="en-US" b="1" dirty="0">
                <a:solidFill>
                  <a:schemeClr val="bg1"/>
                </a:solidFill>
                <a:latin typeface="+mn-lt"/>
              </a:rPr>
              <a:t>To Our Children</a:t>
            </a:r>
          </a:p>
        </p:txBody>
      </p:sp>
      <p:pic>
        <p:nvPicPr>
          <p:cNvPr id="6" name="Picture 2" descr="https://listeningfaithfully.files.wordpress.com/2016/08/psalm127.png?w=333&amp;h=333">
            <a:extLst>
              <a:ext uri="{FF2B5EF4-FFF2-40B4-BE49-F238E27FC236}">
                <a16:creationId xmlns:a16="http://schemas.microsoft.com/office/drawing/2014/main" id="{CADCE857-8F54-4C1E-954F-F61D3E0E2C4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25" t="2844" r="3050" b="12042"/>
          <a:stretch/>
        </p:blipFill>
        <p:spPr bwMode="auto">
          <a:xfrm>
            <a:off x="781879" y="3953622"/>
            <a:ext cx="2969624" cy="2699658"/>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862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000" b="1" dirty="0">
                <a:solidFill>
                  <a:schemeClr val="bg1"/>
                </a:solidFill>
                <a:latin typeface="+mn-lt"/>
              </a:rPr>
              <a:t>4. Obligations </a:t>
            </a:r>
            <a:r>
              <a:rPr lang="en-US" b="1" dirty="0">
                <a:solidFill>
                  <a:schemeClr val="bg1"/>
                </a:solidFill>
                <a:latin typeface="+mn-lt"/>
              </a:rPr>
              <a:t>To Our Children</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3877089" cy="4573450"/>
          </a:xfrm>
        </p:spPr>
        <p:txBody>
          <a:bodyPr/>
          <a:lstStyle/>
          <a:p>
            <a:r>
              <a:rPr lang="en-US" b="1" dirty="0"/>
              <a:t>Provide for them</a:t>
            </a:r>
          </a:p>
          <a:p>
            <a:pPr lvl="1"/>
            <a:r>
              <a:rPr lang="en-US" sz="2800" b="1" dirty="0"/>
              <a:t>Physical necessities, protection, time, good example, etc. </a:t>
            </a:r>
          </a:p>
        </p:txBody>
      </p:sp>
      <p:sp>
        <p:nvSpPr>
          <p:cNvPr id="6" name="Rectangle: Rounded Corners 5">
            <a:extLst>
              <a:ext uri="{FF2B5EF4-FFF2-40B4-BE49-F238E27FC236}">
                <a16:creationId xmlns:a16="http://schemas.microsoft.com/office/drawing/2014/main" id="{557E59C4-7152-4826-BC53-FF7D05EDA064}"/>
              </a:ext>
            </a:extLst>
          </p:cNvPr>
          <p:cNvSpPr/>
          <p:nvPr/>
        </p:nvSpPr>
        <p:spPr>
          <a:xfrm>
            <a:off x="4678017" y="1603514"/>
            <a:ext cx="3837333" cy="4573450"/>
          </a:xfrm>
          <a:prstGeom prst="roundRect">
            <a:avLst/>
          </a:prstGeom>
          <a:solidFill>
            <a:srgbClr val="CC99FF"/>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256FB53-3A92-4245-8989-0E754B230280}"/>
              </a:ext>
            </a:extLst>
          </p:cNvPr>
          <p:cNvSpPr txBox="1"/>
          <p:nvPr/>
        </p:nvSpPr>
        <p:spPr>
          <a:xfrm>
            <a:off x="5035827" y="1961323"/>
            <a:ext cx="3193774" cy="3970318"/>
          </a:xfrm>
          <a:prstGeom prst="rect">
            <a:avLst/>
          </a:prstGeom>
          <a:noFill/>
        </p:spPr>
        <p:txBody>
          <a:bodyPr wrap="square" rtlCol="0">
            <a:spAutoFit/>
          </a:bodyPr>
          <a:lstStyle/>
          <a:p>
            <a:r>
              <a:rPr lang="en-US" sz="2800" dirty="0"/>
              <a:t>“But if anyone does not provide for his own, and especially for those of his household, he has denied the faith and is worse than an unbeliever.” </a:t>
            </a:r>
            <a:br>
              <a:rPr lang="en-US" sz="2800" dirty="0"/>
            </a:br>
            <a:r>
              <a:rPr lang="en-US" sz="2800" dirty="0"/>
              <a:t>(1 Tim. 5:8) </a:t>
            </a:r>
          </a:p>
        </p:txBody>
      </p:sp>
      <p:pic>
        <p:nvPicPr>
          <p:cNvPr id="8" name="Picture 2" descr="https://listeningfaithfully.files.wordpress.com/2016/08/psalm127.png?w=333&amp;h=333">
            <a:extLst>
              <a:ext uri="{FF2B5EF4-FFF2-40B4-BE49-F238E27FC236}">
                <a16:creationId xmlns:a16="http://schemas.microsoft.com/office/drawing/2014/main" id="{17E1474F-F9C8-474A-A8A8-211A52A2C45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25" t="2844" r="3050" b="12042"/>
          <a:stretch/>
        </p:blipFill>
        <p:spPr bwMode="auto">
          <a:xfrm>
            <a:off x="781879" y="3953622"/>
            <a:ext cx="2969624" cy="2699658"/>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2736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000" b="1" dirty="0">
                <a:solidFill>
                  <a:schemeClr val="bg1"/>
                </a:solidFill>
                <a:latin typeface="+mn-lt"/>
              </a:rPr>
              <a:t>4. Obligations </a:t>
            </a:r>
            <a:r>
              <a:rPr lang="en-US" b="1" dirty="0">
                <a:solidFill>
                  <a:schemeClr val="bg1"/>
                </a:solidFill>
                <a:latin typeface="+mn-lt"/>
              </a:rPr>
              <a:t>To Our Children</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3877089" cy="4573450"/>
          </a:xfrm>
        </p:spPr>
        <p:txBody>
          <a:bodyPr/>
          <a:lstStyle/>
          <a:p>
            <a:r>
              <a:rPr lang="en-US" b="1" dirty="0"/>
              <a:t>Provide for them</a:t>
            </a:r>
            <a:r>
              <a:rPr lang="en-US" sz="2800" b="1" dirty="0"/>
              <a:t> </a:t>
            </a:r>
          </a:p>
          <a:p>
            <a:r>
              <a:rPr lang="en-US" b="1" dirty="0"/>
              <a:t>Raise them</a:t>
            </a:r>
          </a:p>
        </p:txBody>
      </p:sp>
      <p:sp>
        <p:nvSpPr>
          <p:cNvPr id="6" name="Rectangle: Rounded Corners 5">
            <a:extLst>
              <a:ext uri="{FF2B5EF4-FFF2-40B4-BE49-F238E27FC236}">
                <a16:creationId xmlns:a16="http://schemas.microsoft.com/office/drawing/2014/main" id="{557E59C4-7152-4826-BC53-FF7D05EDA064}"/>
              </a:ext>
            </a:extLst>
          </p:cNvPr>
          <p:cNvSpPr/>
          <p:nvPr/>
        </p:nvSpPr>
        <p:spPr>
          <a:xfrm>
            <a:off x="4678017" y="1603514"/>
            <a:ext cx="3837333" cy="4573450"/>
          </a:xfrm>
          <a:prstGeom prst="roundRect">
            <a:avLst/>
          </a:prstGeom>
          <a:solidFill>
            <a:srgbClr val="CC99FF"/>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256FB53-3A92-4245-8989-0E754B230280}"/>
              </a:ext>
            </a:extLst>
          </p:cNvPr>
          <p:cNvSpPr txBox="1"/>
          <p:nvPr/>
        </p:nvSpPr>
        <p:spPr>
          <a:xfrm>
            <a:off x="5035827" y="1961323"/>
            <a:ext cx="3193774" cy="3108543"/>
          </a:xfrm>
          <a:prstGeom prst="rect">
            <a:avLst/>
          </a:prstGeom>
          <a:noFill/>
        </p:spPr>
        <p:txBody>
          <a:bodyPr wrap="square" rtlCol="0">
            <a:spAutoFit/>
          </a:bodyPr>
          <a:lstStyle/>
          <a:p>
            <a:r>
              <a:rPr lang="en-US" sz="2800" dirty="0"/>
              <a:t>“And you, fathers, do not provoke your children to wrath, but bring them up in the training and admonition of the Lord” (Eph. 6:4). </a:t>
            </a:r>
          </a:p>
        </p:txBody>
      </p:sp>
      <p:pic>
        <p:nvPicPr>
          <p:cNvPr id="8" name="Picture 2" descr="https://listeningfaithfully.files.wordpress.com/2016/08/psalm127.png?w=333&amp;h=333">
            <a:extLst>
              <a:ext uri="{FF2B5EF4-FFF2-40B4-BE49-F238E27FC236}">
                <a16:creationId xmlns:a16="http://schemas.microsoft.com/office/drawing/2014/main" id="{661347E0-2871-4132-AEF2-EBF92BEB644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25" t="2844" r="3050" b="12042"/>
          <a:stretch/>
        </p:blipFill>
        <p:spPr bwMode="auto">
          <a:xfrm>
            <a:off x="781879" y="3953622"/>
            <a:ext cx="2969624" cy="2699658"/>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327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000" b="1" dirty="0">
                <a:solidFill>
                  <a:schemeClr val="bg1"/>
                </a:solidFill>
                <a:latin typeface="+mn-lt"/>
              </a:rPr>
              <a:t>4. Obligations </a:t>
            </a:r>
            <a:r>
              <a:rPr lang="en-US" b="1" dirty="0">
                <a:solidFill>
                  <a:schemeClr val="bg1"/>
                </a:solidFill>
                <a:latin typeface="+mn-lt"/>
              </a:rPr>
              <a:t>To Our Children</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3877089" cy="4573450"/>
          </a:xfrm>
        </p:spPr>
        <p:txBody>
          <a:bodyPr/>
          <a:lstStyle/>
          <a:p>
            <a:r>
              <a:rPr lang="en-US" b="1" dirty="0"/>
              <a:t>Provide for them</a:t>
            </a:r>
            <a:r>
              <a:rPr lang="en-US" sz="2800" b="1" dirty="0"/>
              <a:t> </a:t>
            </a:r>
          </a:p>
          <a:p>
            <a:r>
              <a:rPr lang="en-US" b="1" dirty="0"/>
              <a:t>Raise them</a:t>
            </a:r>
          </a:p>
          <a:p>
            <a:r>
              <a:rPr lang="en-US" b="1" dirty="0"/>
              <a:t>Love them</a:t>
            </a:r>
          </a:p>
        </p:txBody>
      </p:sp>
      <p:sp>
        <p:nvSpPr>
          <p:cNvPr id="6" name="Rectangle: Rounded Corners 5">
            <a:extLst>
              <a:ext uri="{FF2B5EF4-FFF2-40B4-BE49-F238E27FC236}">
                <a16:creationId xmlns:a16="http://schemas.microsoft.com/office/drawing/2014/main" id="{557E59C4-7152-4826-BC53-FF7D05EDA064}"/>
              </a:ext>
            </a:extLst>
          </p:cNvPr>
          <p:cNvSpPr/>
          <p:nvPr/>
        </p:nvSpPr>
        <p:spPr>
          <a:xfrm>
            <a:off x="4678017" y="1603514"/>
            <a:ext cx="3837333" cy="4573450"/>
          </a:xfrm>
          <a:prstGeom prst="roundRect">
            <a:avLst/>
          </a:prstGeom>
          <a:solidFill>
            <a:srgbClr val="CC99FF"/>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256FB53-3A92-4245-8989-0E754B230280}"/>
              </a:ext>
            </a:extLst>
          </p:cNvPr>
          <p:cNvSpPr txBox="1"/>
          <p:nvPr/>
        </p:nvSpPr>
        <p:spPr>
          <a:xfrm>
            <a:off x="5035827" y="1961323"/>
            <a:ext cx="3193774" cy="2677656"/>
          </a:xfrm>
          <a:prstGeom prst="rect">
            <a:avLst/>
          </a:prstGeom>
          <a:noFill/>
        </p:spPr>
        <p:txBody>
          <a:bodyPr wrap="square" rtlCol="0">
            <a:spAutoFit/>
          </a:bodyPr>
          <a:lstStyle/>
          <a:p>
            <a:r>
              <a:rPr lang="en-US" sz="2800" dirty="0"/>
              <a:t>“That they admonish the young women to love their husbands, to love their children.” </a:t>
            </a:r>
            <a:br>
              <a:rPr lang="en-US" sz="2800" dirty="0"/>
            </a:br>
            <a:r>
              <a:rPr lang="en-US" sz="2800" dirty="0"/>
              <a:t>(Titus 2:4)</a:t>
            </a:r>
          </a:p>
        </p:txBody>
      </p:sp>
      <p:pic>
        <p:nvPicPr>
          <p:cNvPr id="9" name="Picture 2" descr="https://listeningfaithfully.files.wordpress.com/2016/08/psalm127.png?w=333&amp;h=333">
            <a:extLst>
              <a:ext uri="{FF2B5EF4-FFF2-40B4-BE49-F238E27FC236}">
                <a16:creationId xmlns:a16="http://schemas.microsoft.com/office/drawing/2014/main" id="{0AA53723-6749-491C-B404-462C064EA37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25" t="2844" r="3050" b="12042"/>
          <a:stretch/>
        </p:blipFill>
        <p:spPr bwMode="auto">
          <a:xfrm>
            <a:off x="781879" y="3953622"/>
            <a:ext cx="2969624" cy="2699658"/>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808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000" b="1" dirty="0">
                <a:solidFill>
                  <a:schemeClr val="bg1"/>
                </a:solidFill>
                <a:latin typeface="+mn-lt"/>
              </a:rPr>
              <a:t>4. Obligations </a:t>
            </a:r>
            <a:r>
              <a:rPr lang="en-US" b="1" dirty="0">
                <a:solidFill>
                  <a:schemeClr val="bg1"/>
                </a:solidFill>
                <a:latin typeface="+mn-lt"/>
              </a:rPr>
              <a:t>To Our Children</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3877089" cy="4573450"/>
          </a:xfrm>
        </p:spPr>
        <p:txBody>
          <a:bodyPr/>
          <a:lstStyle/>
          <a:p>
            <a:r>
              <a:rPr lang="en-US" b="1" dirty="0"/>
              <a:t>Provide for them</a:t>
            </a:r>
            <a:r>
              <a:rPr lang="en-US" sz="2800" b="1" dirty="0"/>
              <a:t> </a:t>
            </a:r>
          </a:p>
          <a:p>
            <a:r>
              <a:rPr lang="en-US" b="1" dirty="0"/>
              <a:t>Raise them</a:t>
            </a:r>
          </a:p>
          <a:p>
            <a:r>
              <a:rPr lang="en-US" b="1" dirty="0"/>
              <a:t>Love them</a:t>
            </a:r>
          </a:p>
          <a:p>
            <a:r>
              <a:rPr lang="en-US" b="1" dirty="0"/>
              <a:t>Discipline them</a:t>
            </a:r>
          </a:p>
        </p:txBody>
      </p:sp>
      <p:sp>
        <p:nvSpPr>
          <p:cNvPr id="6" name="Rectangle: Rounded Corners 5">
            <a:extLst>
              <a:ext uri="{FF2B5EF4-FFF2-40B4-BE49-F238E27FC236}">
                <a16:creationId xmlns:a16="http://schemas.microsoft.com/office/drawing/2014/main" id="{557E59C4-7152-4826-BC53-FF7D05EDA064}"/>
              </a:ext>
            </a:extLst>
          </p:cNvPr>
          <p:cNvSpPr/>
          <p:nvPr/>
        </p:nvSpPr>
        <p:spPr>
          <a:xfrm>
            <a:off x="4678017" y="1603514"/>
            <a:ext cx="3837333" cy="4573450"/>
          </a:xfrm>
          <a:prstGeom prst="roundRect">
            <a:avLst/>
          </a:prstGeom>
          <a:solidFill>
            <a:srgbClr val="CC99FF"/>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256FB53-3A92-4245-8989-0E754B230280}"/>
              </a:ext>
            </a:extLst>
          </p:cNvPr>
          <p:cNvSpPr txBox="1"/>
          <p:nvPr/>
        </p:nvSpPr>
        <p:spPr>
          <a:xfrm>
            <a:off x="5035827" y="1696283"/>
            <a:ext cx="3193774" cy="4401205"/>
          </a:xfrm>
          <a:prstGeom prst="rect">
            <a:avLst/>
          </a:prstGeom>
          <a:noFill/>
        </p:spPr>
        <p:txBody>
          <a:bodyPr wrap="square" rtlCol="0">
            <a:spAutoFit/>
          </a:bodyPr>
          <a:lstStyle/>
          <a:p>
            <a:r>
              <a:rPr lang="en-US" sz="2800" dirty="0"/>
              <a:t>“He who spares his rod hates his son, but he who loves him disciplines him promptly… Chasten your son while there is hope, and do not set your heart on his destruction.”</a:t>
            </a:r>
            <a:br>
              <a:rPr lang="en-US" sz="2800" dirty="0"/>
            </a:br>
            <a:r>
              <a:rPr lang="en-US" sz="2800" dirty="0"/>
              <a:t>(Prov. 13:24; 19:18) </a:t>
            </a:r>
          </a:p>
        </p:txBody>
      </p:sp>
      <p:pic>
        <p:nvPicPr>
          <p:cNvPr id="8" name="Picture 2" descr="https://listeningfaithfully.files.wordpress.com/2016/08/psalm127.png?w=333&amp;h=333">
            <a:extLst>
              <a:ext uri="{FF2B5EF4-FFF2-40B4-BE49-F238E27FC236}">
                <a16:creationId xmlns:a16="http://schemas.microsoft.com/office/drawing/2014/main" id="{DCEA5CD6-CDFB-41FD-86A4-B184B2C1B9A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25" t="2844" r="3050" b="12042"/>
          <a:stretch/>
        </p:blipFill>
        <p:spPr bwMode="auto">
          <a:xfrm>
            <a:off x="781879" y="3953622"/>
            <a:ext cx="2969624" cy="2699658"/>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5781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klangchurchofchrist.com/online_bible_correspondence_course/wp-content/uploads/2014/02/what-does-the-bible-teach-about.jpg">
            <a:extLst>
              <a:ext uri="{FF2B5EF4-FFF2-40B4-BE49-F238E27FC236}">
                <a16:creationId xmlns:a16="http://schemas.microsoft.com/office/drawing/2014/main" id="{2671C963-61B6-448A-9131-2A16A39A1C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7975"/>
            <a:ext cx="9144000" cy="624046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FCF01A6-7E2F-4555-ACEF-BC9E3C79FE00}"/>
              </a:ext>
            </a:extLst>
          </p:cNvPr>
          <p:cNvSpPr>
            <a:spLocks noGrp="1"/>
          </p:cNvSpPr>
          <p:nvPr>
            <p:ph type="ctrTitle"/>
          </p:nvPr>
        </p:nvSpPr>
        <p:spPr>
          <a:xfrm>
            <a:off x="3829872" y="4346715"/>
            <a:ext cx="5052391" cy="1681163"/>
          </a:xfrm>
        </p:spPr>
        <p:txBody>
          <a:bodyPr>
            <a:normAutofit/>
          </a:bodyPr>
          <a:lstStyle/>
          <a:p>
            <a:r>
              <a:rPr lang="en-US" sz="5400" b="1" i="1" dirty="0">
                <a:solidFill>
                  <a:schemeClr val="bg1"/>
                </a:solidFill>
                <a:latin typeface="Comic Sans MS" panose="030F0702030302020204" pitchFamily="66" charset="0"/>
              </a:rPr>
              <a:t>Meeting Our Obligations</a:t>
            </a:r>
          </a:p>
        </p:txBody>
      </p:sp>
    </p:spTree>
    <p:extLst>
      <p:ext uri="{BB962C8B-B14F-4D97-AF65-F5344CB8AC3E}">
        <p14:creationId xmlns:p14="http://schemas.microsoft.com/office/powerpoint/2010/main" val="671290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chemeClr val="accent2">
              <a:lumMod val="50000"/>
            </a:schemeClr>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000" b="1" dirty="0">
                <a:solidFill>
                  <a:schemeClr val="bg1"/>
                </a:solidFill>
                <a:latin typeface="+mn-lt"/>
              </a:rPr>
              <a:t>5. Obligations </a:t>
            </a:r>
            <a:r>
              <a:rPr lang="en-US" b="1" dirty="0">
                <a:solidFill>
                  <a:schemeClr val="bg1"/>
                </a:solidFill>
                <a:latin typeface="+mn-lt"/>
              </a:rPr>
              <a:t>To Our Brethren</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7886700" cy="4573450"/>
          </a:xfrm>
        </p:spPr>
        <p:txBody>
          <a:bodyPr/>
          <a:lstStyle/>
          <a:p>
            <a:r>
              <a:rPr lang="en-US" b="1" dirty="0"/>
              <a:t>Love Our Brethren - </a:t>
            </a:r>
            <a:r>
              <a:rPr lang="en-US" b="1" dirty="0">
                <a:solidFill>
                  <a:schemeClr val="accent2">
                    <a:lumMod val="50000"/>
                  </a:schemeClr>
                </a:solidFill>
              </a:rPr>
              <a:t>1 John 4:20-21</a:t>
            </a:r>
          </a:p>
          <a:p>
            <a:r>
              <a:rPr lang="en-US" b="1" dirty="0"/>
              <a:t>Consider and Exhort Them - </a:t>
            </a:r>
            <a:r>
              <a:rPr lang="en-US" b="1" dirty="0">
                <a:solidFill>
                  <a:schemeClr val="accent2">
                    <a:lumMod val="50000"/>
                  </a:schemeClr>
                </a:solidFill>
              </a:rPr>
              <a:t>Heb. 10:24-25</a:t>
            </a:r>
          </a:p>
          <a:p>
            <a:r>
              <a:rPr lang="en-US" b="1" dirty="0"/>
              <a:t>Do Good To Them - </a:t>
            </a:r>
            <a:r>
              <a:rPr lang="en-US" b="1" dirty="0">
                <a:solidFill>
                  <a:schemeClr val="accent2">
                    <a:lumMod val="50000"/>
                  </a:schemeClr>
                </a:solidFill>
              </a:rPr>
              <a:t>Gal. 6:10; Titus 3:14</a:t>
            </a:r>
          </a:p>
          <a:p>
            <a:r>
              <a:rPr lang="en-US" b="1" dirty="0"/>
              <a:t>Restore Them - </a:t>
            </a:r>
            <a:r>
              <a:rPr lang="en-US" b="1" dirty="0">
                <a:solidFill>
                  <a:schemeClr val="accent2">
                    <a:lumMod val="50000"/>
                  </a:schemeClr>
                </a:solidFill>
              </a:rPr>
              <a:t>Gal. 6:1; James 5:19-20</a:t>
            </a:r>
          </a:p>
        </p:txBody>
      </p:sp>
      <p:pic>
        <p:nvPicPr>
          <p:cNvPr id="1026" name="Picture 2" descr="https://christinthecity.files.wordpress.com/2014/05/finitude.jpg">
            <a:extLst>
              <a:ext uri="{FF2B5EF4-FFF2-40B4-BE49-F238E27FC236}">
                <a16:creationId xmlns:a16="http://schemas.microsoft.com/office/drawing/2014/main" id="{4328F014-2FC4-4B3E-81A1-C3D6677E9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4765" y="4021312"/>
            <a:ext cx="3850585" cy="2554976"/>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899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000" b="1" dirty="0">
                <a:solidFill>
                  <a:schemeClr val="bg1"/>
                </a:solidFill>
                <a:latin typeface="+mn-lt"/>
              </a:rPr>
              <a:t>6. Obligations </a:t>
            </a:r>
            <a:r>
              <a:rPr lang="en-US" b="1" dirty="0">
                <a:solidFill>
                  <a:schemeClr val="bg1"/>
                </a:solidFill>
                <a:latin typeface="+mn-lt"/>
              </a:rPr>
              <a:t>To The World</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7886700" cy="4573450"/>
          </a:xfrm>
        </p:spPr>
        <p:txBody>
          <a:bodyPr/>
          <a:lstStyle/>
          <a:p>
            <a:r>
              <a:rPr lang="en-US" b="1" dirty="0"/>
              <a:t>Be a Good Example - </a:t>
            </a:r>
            <a:r>
              <a:rPr lang="en-US" b="1" dirty="0">
                <a:solidFill>
                  <a:srgbClr val="002060"/>
                </a:solidFill>
              </a:rPr>
              <a:t>Matt. 5:13-16</a:t>
            </a:r>
          </a:p>
          <a:p>
            <a:r>
              <a:rPr lang="en-US" b="1" dirty="0"/>
              <a:t>Be a Good Citizen - </a:t>
            </a:r>
            <a:r>
              <a:rPr lang="en-US" b="1" dirty="0">
                <a:solidFill>
                  <a:srgbClr val="002060"/>
                </a:solidFill>
              </a:rPr>
              <a:t>Rom. 13:1-7</a:t>
            </a:r>
          </a:p>
          <a:p>
            <a:r>
              <a:rPr lang="en-US" b="1" dirty="0"/>
              <a:t>Be a Good Neighbor - </a:t>
            </a:r>
            <a:r>
              <a:rPr lang="en-US" b="1" dirty="0">
                <a:solidFill>
                  <a:srgbClr val="002060"/>
                </a:solidFill>
              </a:rPr>
              <a:t>Rom. 13:8-10; Matt. 7:12</a:t>
            </a:r>
          </a:p>
          <a:p>
            <a:r>
              <a:rPr lang="en-US" b="1" dirty="0"/>
              <a:t>Be a Good Employee - </a:t>
            </a:r>
            <a:r>
              <a:rPr lang="en-US" b="1" dirty="0">
                <a:solidFill>
                  <a:srgbClr val="002060"/>
                </a:solidFill>
              </a:rPr>
              <a:t>Col. 3:22-24</a:t>
            </a:r>
          </a:p>
          <a:p>
            <a:r>
              <a:rPr lang="en-US" b="1" dirty="0"/>
              <a:t>Be a Soul Winner - </a:t>
            </a:r>
            <a:r>
              <a:rPr lang="en-US" b="1" dirty="0">
                <a:solidFill>
                  <a:srgbClr val="002060"/>
                </a:solidFill>
              </a:rPr>
              <a:t>Prov. 11:30</a:t>
            </a:r>
          </a:p>
        </p:txBody>
      </p:sp>
      <p:pic>
        <p:nvPicPr>
          <p:cNvPr id="2050" name="Picture 2" descr="https://www.youradvocates.com/wp-content/uploads/2016/12/globe-world-new-global-international-law-300x358.jpg">
            <a:extLst>
              <a:ext uri="{FF2B5EF4-FFF2-40B4-BE49-F238E27FC236}">
                <a16:creationId xmlns:a16="http://schemas.microsoft.com/office/drawing/2014/main" id="{972CB6C1-4C4B-4A0D-A819-C5634C427C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5512" y="3839264"/>
            <a:ext cx="2339837" cy="2792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4334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1105865"/>
          </a:xfrm>
          <a:noFill/>
          <a:ln>
            <a:noFill/>
          </a:ln>
          <a:effectLst/>
        </p:spPr>
        <p:txBody>
          <a:bodyPr>
            <a:normAutofit/>
          </a:bodyPr>
          <a:lstStyle/>
          <a:p>
            <a:pPr algn="ctr"/>
            <a:r>
              <a:rPr lang="en-US" sz="4000" b="1" dirty="0">
                <a:solidFill>
                  <a:schemeClr val="bg1"/>
                </a:solidFill>
                <a:latin typeface="+mn-lt"/>
              </a:rPr>
              <a:t>Meeting Our Obligations</a:t>
            </a:r>
            <a:endParaRPr lang="en-US" b="1" dirty="0">
              <a:solidFill>
                <a:schemeClr val="bg1"/>
              </a:solidFill>
              <a:latin typeface="+mn-lt"/>
            </a:endParaRP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7886700" cy="4573450"/>
          </a:xfrm>
        </p:spPr>
        <p:txBody>
          <a:bodyPr/>
          <a:lstStyle/>
          <a:p>
            <a:pPr marL="0" indent="0">
              <a:buNone/>
            </a:pPr>
            <a:r>
              <a:rPr lang="en-US" b="1" dirty="0">
                <a:solidFill>
                  <a:schemeClr val="bg1"/>
                </a:solidFill>
              </a:rPr>
              <a:t>Therefore we make it our aim, whether present or absent, to be well pleasing to Him. </a:t>
            </a:r>
          </a:p>
          <a:p>
            <a:pPr marL="0" indent="0">
              <a:buNone/>
            </a:pPr>
            <a:r>
              <a:rPr lang="en-US" b="1" dirty="0">
                <a:solidFill>
                  <a:schemeClr val="bg1"/>
                </a:solidFill>
              </a:rPr>
              <a:t>For we must all appear before the judgment seat of Christ, that each one may receive the things done in the body, according to what he has done, whether good or bad.</a:t>
            </a:r>
          </a:p>
          <a:p>
            <a:pPr marL="0" indent="0" algn="r">
              <a:buNone/>
            </a:pPr>
            <a:r>
              <a:rPr lang="en-US" b="1" dirty="0">
                <a:solidFill>
                  <a:schemeClr val="bg1"/>
                </a:solidFill>
              </a:rPr>
              <a:t>2 Corinthians 5:9-10</a:t>
            </a:r>
          </a:p>
        </p:txBody>
      </p:sp>
    </p:spTree>
    <p:extLst>
      <p:ext uri="{BB962C8B-B14F-4D97-AF65-F5344CB8AC3E}">
        <p14:creationId xmlns:p14="http://schemas.microsoft.com/office/powerpoint/2010/main" val="19780753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0359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sz="4000" b="1" dirty="0">
                <a:solidFill>
                  <a:schemeClr val="bg1"/>
                </a:solidFill>
                <a:latin typeface="+mn-lt"/>
              </a:rPr>
              <a:t>1. Obligations </a:t>
            </a:r>
            <a:r>
              <a:rPr lang="en-US" b="1" dirty="0">
                <a:solidFill>
                  <a:schemeClr val="bg1"/>
                </a:solidFill>
                <a:latin typeface="+mn-lt"/>
              </a:rPr>
              <a:t>To God</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7886700" cy="4573450"/>
          </a:xfrm>
        </p:spPr>
        <p:txBody>
          <a:bodyPr/>
          <a:lstStyle/>
          <a:p>
            <a:endParaRPr lang="en-US" dirty="0"/>
          </a:p>
        </p:txBody>
      </p:sp>
    </p:spTree>
    <p:extLst>
      <p:ext uri="{BB962C8B-B14F-4D97-AF65-F5344CB8AC3E}">
        <p14:creationId xmlns:p14="http://schemas.microsoft.com/office/powerpoint/2010/main" val="2836625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sz="4000" b="1" dirty="0">
                <a:solidFill>
                  <a:schemeClr val="bg1"/>
                </a:solidFill>
                <a:latin typeface="+mn-lt"/>
              </a:rPr>
              <a:t>1. Obligations </a:t>
            </a:r>
            <a:r>
              <a:rPr lang="en-US" b="1" dirty="0">
                <a:solidFill>
                  <a:schemeClr val="bg1"/>
                </a:solidFill>
                <a:latin typeface="+mn-lt"/>
              </a:rPr>
              <a:t>To God</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3678307" cy="4573450"/>
          </a:xfrm>
        </p:spPr>
        <p:txBody>
          <a:bodyPr/>
          <a:lstStyle/>
          <a:p>
            <a:r>
              <a:rPr lang="en-US" b="1" dirty="0"/>
              <a:t>To Know God</a:t>
            </a:r>
          </a:p>
        </p:txBody>
      </p:sp>
      <p:sp>
        <p:nvSpPr>
          <p:cNvPr id="4" name="Rectangle: Rounded Corners 3">
            <a:extLst>
              <a:ext uri="{FF2B5EF4-FFF2-40B4-BE49-F238E27FC236}">
                <a16:creationId xmlns:a16="http://schemas.microsoft.com/office/drawing/2014/main" id="{925B2F85-E669-46C0-BC76-E3AD086D6AD5}"/>
              </a:ext>
            </a:extLst>
          </p:cNvPr>
          <p:cNvSpPr/>
          <p:nvPr/>
        </p:nvSpPr>
        <p:spPr>
          <a:xfrm>
            <a:off x="4678017" y="1603514"/>
            <a:ext cx="3837333" cy="4573450"/>
          </a:xfrm>
          <a:prstGeom prst="roundRect">
            <a:avLst/>
          </a:prstGeom>
          <a:solidFill>
            <a:schemeClr val="accent1">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2F79F11-FE5B-4363-A7A7-CE40C059EABA}"/>
              </a:ext>
            </a:extLst>
          </p:cNvPr>
          <p:cNvSpPr txBox="1"/>
          <p:nvPr/>
        </p:nvSpPr>
        <p:spPr>
          <a:xfrm>
            <a:off x="5035827" y="1961323"/>
            <a:ext cx="3193774" cy="3785652"/>
          </a:xfrm>
          <a:prstGeom prst="rect">
            <a:avLst/>
          </a:prstGeom>
          <a:noFill/>
        </p:spPr>
        <p:txBody>
          <a:bodyPr wrap="square" rtlCol="0">
            <a:spAutoFit/>
          </a:bodyPr>
          <a:lstStyle/>
          <a:p>
            <a:r>
              <a:rPr lang="en-US" sz="2400" b="1" dirty="0"/>
              <a:t>“…when the Lord Jesus is revealed from heaven with His mighty angels, in flaming fire taking vengeance on those who do not know God, and on those who do not obey the gospel of our Lord Jesus Christ” (2 Thess. 1:7-8). </a:t>
            </a:r>
          </a:p>
        </p:txBody>
      </p:sp>
    </p:spTree>
    <p:extLst>
      <p:ext uri="{BB962C8B-B14F-4D97-AF65-F5344CB8AC3E}">
        <p14:creationId xmlns:p14="http://schemas.microsoft.com/office/powerpoint/2010/main" val="2289451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sz="4000" b="1" dirty="0">
                <a:solidFill>
                  <a:schemeClr val="bg1"/>
                </a:solidFill>
                <a:latin typeface="+mn-lt"/>
              </a:rPr>
              <a:t>1. Obligations </a:t>
            </a:r>
            <a:r>
              <a:rPr lang="en-US" b="1" dirty="0">
                <a:solidFill>
                  <a:schemeClr val="bg1"/>
                </a:solidFill>
                <a:latin typeface="+mn-lt"/>
              </a:rPr>
              <a:t>To God</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3678307" cy="4573450"/>
          </a:xfrm>
        </p:spPr>
        <p:txBody>
          <a:bodyPr/>
          <a:lstStyle/>
          <a:p>
            <a:r>
              <a:rPr lang="en-US" b="1" dirty="0"/>
              <a:t>To Know God</a:t>
            </a:r>
          </a:p>
          <a:p>
            <a:r>
              <a:rPr lang="en-US" b="1" dirty="0"/>
              <a:t>To Fear the Lord</a:t>
            </a:r>
          </a:p>
        </p:txBody>
      </p:sp>
      <p:sp>
        <p:nvSpPr>
          <p:cNvPr id="4" name="Rectangle: Rounded Corners 3">
            <a:extLst>
              <a:ext uri="{FF2B5EF4-FFF2-40B4-BE49-F238E27FC236}">
                <a16:creationId xmlns:a16="http://schemas.microsoft.com/office/drawing/2014/main" id="{925B2F85-E669-46C0-BC76-E3AD086D6AD5}"/>
              </a:ext>
            </a:extLst>
          </p:cNvPr>
          <p:cNvSpPr/>
          <p:nvPr/>
        </p:nvSpPr>
        <p:spPr>
          <a:xfrm>
            <a:off x="4678017" y="1603514"/>
            <a:ext cx="3837333" cy="4573450"/>
          </a:xfrm>
          <a:prstGeom prst="roundRect">
            <a:avLst/>
          </a:prstGeom>
          <a:solidFill>
            <a:schemeClr val="accent1">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2F79F11-FE5B-4363-A7A7-CE40C059EABA}"/>
              </a:ext>
            </a:extLst>
          </p:cNvPr>
          <p:cNvSpPr txBox="1"/>
          <p:nvPr/>
        </p:nvSpPr>
        <p:spPr>
          <a:xfrm>
            <a:off x="5035827" y="1961323"/>
            <a:ext cx="3193774" cy="3108543"/>
          </a:xfrm>
          <a:prstGeom prst="rect">
            <a:avLst/>
          </a:prstGeom>
          <a:noFill/>
        </p:spPr>
        <p:txBody>
          <a:bodyPr wrap="square" rtlCol="0">
            <a:spAutoFit/>
          </a:bodyPr>
          <a:lstStyle/>
          <a:p>
            <a:r>
              <a:rPr lang="en-US" sz="2800" b="1" dirty="0"/>
              <a:t>“Let us hear the conclusion of the whole matter: fear God and keep His commandments,</a:t>
            </a:r>
          </a:p>
          <a:p>
            <a:r>
              <a:rPr lang="en-US" sz="2800" b="1" dirty="0"/>
              <a:t>for this is man’s all” (Eccl. 12:13). </a:t>
            </a:r>
          </a:p>
        </p:txBody>
      </p:sp>
    </p:spTree>
    <p:extLst>
      <p:ext uri="{BB962C8B-B14F-4D97-AF65-F5344CB8AC3E}">
        <p14:creationId xmlns:p14="http://schemas.microsoft.com/office/powerpoint/2010/main" val="3890371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sz="4000" b="1" dirty="0">
                <a:solidFill>
                  <a:schemeClr val="bg1"/>
                </a:solidFill>
                <a:latin typeface="+mn-lt"/>
              </a:rPr>
              <a:t>1. Obligations </a:t>
            </a:r>
            <a:r>
              <a:rPr lang="en-US" b="1" dirty="0">
                <a:solidFill>
                  <a:schemeClr val="bg1"/>
                </a:solidFill>
                <a:latin typeface="+mn-lt"/>
              </a:rPr>
              <a:t>To God</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3678307" cy="4573450"/>
          </a:xfrm>
        </p:spPr>
        <p:txBody>
          <a:bodyPr/>
          <a:lstStyle/>
          <a:p>
            <a:r>
              <a:rPr lang="en-US" b="1" dirty="0"/>
              <a:t>To Know God</a:t>
            </a:r>
          </a:p>
          <a:p>
            <a:r>
              <a:rPr lang="en-US" b="1" dirty="0"/>
              <a:t>To Fear the Lord</a:t>
            </a:r>
          </a:p>
          <a:p>
            <a:r>
              <a:rPr lang="en-US" b="1" dirty="0"/>
              <a:t>To Keep His Commandments</a:t>
            </a:r>
          </a:p>
        </p:txBody>
      </p:sp>
      <p:sp>
        <p:nvSpPr>
          <p:cNvPr id="4" name="Rectangle: Rounded Corners 3">
            <a:extLst>
              <a:ext uri="{FF2B5EF4-FFF2-40B4-BE49-F238E27FC236}">
                <a16:creationId xmlns:a16="http://schemas.microsoft.com/office/drawing/2014/main" id="{925B2F85-E669-46C0-BC76-E3AD086D6AD5}"/>
              </a:ext>
            </a:extLst>
          </p:cNvPr>
          <p:cNvSpPr/>
          <p:nvPr/>
        </p:nvSpPr>
        <p:spPr>
          <a:xfrm>
            <a:off x="4678017" y="1603514"/>
            <a:ext cx="3837333" cy="4573450"/>
          </a:xfrm>
          <a:prstGeom prst="roundRect">
            <a:avLst/>
          </a:prstGeom>
          <a:solidFill>
            <a:schemeClr val="accent1">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2F79F11-FE5B-4363-A7A7-CE40C059EABA}"/>
              </a:ext>
            </a:extLst>
          </p:cNvPr>
          <p:cNvSpPr txBox="1"/>
          <p:nvPr/>
        </p:nvSpPr>
        <p:spPr>
          <a:xfrm>
            <a:off x="5035827" y="1961323"/>
            <a:ext cx="3193774" cy="3108543"/>
          </a:xfrm>
          <a:prstGeom prst="rect">
            <a:avLst/>
          </a:prstGeom>
          <a:noFill/>
        </p:spPr>
        <p:txBody>
          <a:bodyPr wrap="square" rtlCol="0">
            <a:spAutoFit/>
          </a:bodyPr>
          <a:lstStyle/>
          <a:p>
            <a:r>
              <a:rPr lang="en-US" sz="2800" b="1" dirty="0"/>
              <a:t>“Let us hear the conclusion of the whole matter: fear God and keep His commandments,</a:t>
            </a:r>
          </a:p>
          <a:p>
            <a:r>
              <a:rPr lang="en-US" sz="2800" b="1" dirty="0"/>
              <a:t>for this is man’s all” (Eccl. 12:13). </a:t>
            </a:r>
          </a:p>
        </p:txBody>
      </p:sp>
    </p:spTree>
    <p:extLst>
      <p:ext uri="{BB962C8B-B14F-4D97-AF65-F5344CB8AC3E}">
        <p14:creationId xmlns:p14="http://schemas.microsoft.com/office/powerpoint/2010/main" val="2458836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sz="4000" b="1" dirty="0">
                <a:solidFill>
                  <a:schemeClr val="bg1"/>
                </a:solidFill>
                <a:latin typeface="+mn-lt"/>
              </a:rPr>
              <a:t>1. Obligations </a:t>
            </a:r>
            <a:r>
              <a:rPr lang="en-US" b="1" dirty="0">
                <a:solidFill>
                  <a:schemeClr val="bg1"/>
                </a:solidFill>
                <a:latin typeface="+mn-lt"/>
              </a:rPr>
              <a:t>To God</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3678307" cy="4573450"/>
          </a:xfrm>
        </p:spPr>
        <p:txBody>
          <a:bodyPr/>
          <a:lstStyle/>
          <a:p>
            <a:r>
              <a:rPr lang="en-US" b="1" dirty="0"/>
              <a:t>To Know God</a:t>
            </a:r>
          </a:p>
          <a:p>
            <a:r>
              <a:rPr lang="en-US" b="1" dirty="0"/>
              <a:t>To Fear the Lord</a:t>
            </a:r>
          </a:p>
          <a:p>
            <a:r>
              <a:rPr lang="en-US" b="1" dirty="0"/>
              <a:t>To Keep His Commandments</a:t>
            </a:r>
          </a:p>
          <a:p>
            <a:r>
              <a:rPr lang="en-US" b="1" dirty="0"/>
              <a:t>To Love God</a:t>
            </a:r>
          </a:p>
        </p:txBody>
      </p:sp>
      <p:sp>
        <p:nvSpPr>
          <p:cNvPr id="4" name="Rectangle: Rounded Corners 3">
            <a:extLst>
              <a:ext uri="{FF2B5EF4-FFF2-40B4-BE49-F238E27FC236}">
                <a16:creationId xmlns:a16="http://schemas.microsoft.com/office/drawing/2014/main" id="{925B2F85-E669-46C0-BC76-E3AD086D6AD5}"/>
              </a:ext>
            </a:extLst>
          </p:cNvPr>
          <p:cNvSpPr/>
          <p:nvPr/>
        </p:nvSpPr>
        <p:spPr>
          <a:xfrm>
            <a:off x="4678017" y="1603514"/>
            <a:ext cx="3837333" cy="4573450"/>
          </a:xfrm>
          <a:prstGeom prst="roundRect">
            <a:avLst/>
          </a:prstGeom>
          <a:solidFill>
            <a:schemeClr val="accent1">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2F79F11-FE5B-4363-A7A7-CE40C059EABA}"/>
              </a:ext>
            </a:extLst>
          </p:cNvPr>
          <p:cNvSpPr txBox="1"/>
          <p:nvPr/>
        </p:nvSpPr>
        <p:spPr>
          <a:xfrm>
            <a:off x="5035827" y="1961323"/>
            <a:ext cx="3193774" cy="3693319"/>
          </a:xfrm>
          <a:prstGeom prst="rect">
            <a:avLst/>
          </a:prstGeom>
          <a:noFill/>
        </p:spPr>
        <p:txBody>
          <a:bodyPr wrap="square" rtlCol="0">
            <a:spAutoFit/>
          </a:bodyPr>
          <a:lstStyle/>
          <a:p>
            <a:r>
              <a:rPr lang="en-US" sz="2600" b="1" dirty="0"/>
              <a:t>“And you shall love the Lord your God with all your heart, with all your soul, with all your mind, and with all your strength. This is the first commandment” (Mark 12:30). </a:t>
            </a:r>
          </a:p>
        </p:txBody>
      </p:sp>
    </p:spTree>
    <p:extLst>
      <p:ext uri="{BB962C8B-B14F-4D97-AF65-F5344CB8AC3E}">
        <p14:creationId xmlns:p14="http://schemas.microsoft.com/office/powerpoint/2010/main" val="3383979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chemeClr val="accent6">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sz="4000" b="1" dirty="0">
                <a:solidFill>
                  <a:schemeClr val="bg1"/>
                </a:solidFill>
                <a:latin typeface="+mn-lt"/>
              </a:rPr>
              <a:t>2. Obligations </a:t>
            </a:r>
            <a:r>
              <a:rPr lang="en-US" b="1" dirty="0">
                <a:solidFill>
                  <a:schemeClr val="bg1"/>
                </a:solidFill>
                <a:latin typeface="+mn-lt"/>
              </a:rPr>
              <a:t>To Our Parents</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3678307" cy="4573450"/>
          </a:xfrm>
        </p:spPr>
        <p:txBody>
          <a:bodyPr/>
          <a:lstStyle/>
          <a:p>
            <a:endParaRPr lang="en-US" b="1" dirty="0"/>
          </a:p>
        </p:txBody>
      </p:sp>
    </p:spTree>
    <p:extLst>
      <p:ext uri="{BB962C8B-B14F-4D97-AF65-F5344CB8AC3E}">
        <p14:creationId xmlns:p14="http://schemas.microsoft.com/office/powerpoint/2010/main" val="2303878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E48E-E9D7-493B-8870-F3EB5A15AD88}"/>
              </a:ext>
            </a:extLst>
          </p:cNvPr>
          <p:cNvSpPr>
            <a:spLocks noGrp="1"/>
          </p:cNvSpPr>
          <p:nvPr>
            <p:ph type="title"/>
          </p:nvPr>
        </p:nvSpPr>
        <p:spPr>
          <a:xfrm>
            <a:off x="628650" y="365126"/>
            <a:ext cx="7886700" cy="893831"/>
          </a:xfrm>
          <a:solidFill>
            <a:schemeClr val="accent6">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sz="4000" b="1" dirty="0">
                <a:solidFill>
                  <a:schemeClr val="bg1"/>
                </a:solidFill>
                <a:latin typeface="+mn-lt"/>
              </a:rPr>
              <a:t>2. Obligations </a:t>
            </a:r>
            <a:r>
              <a:rPr lang="en-US" b="1" dirty="0">
                <a:solidFill>
                  <a:schemeClr val="bg1"/>
                </a:solidFill>
                <a:latin typeface="+mn-lt"/>
              </a:rPr>
              <a:t>To Our Parents</a:t>
            </a:r>
          </a:p>
        </p:txBody>
      </p:sp>
      <p:sp>
        <p:nvSpPr>
          <p:cNvPr id="3" name="Content Placeholder 2">
            <a:extLst>
              <a:ext uri="{FF2B5EF4-FFF2-40B4-BE49-F238E27FC236}">
                <a16:creationId xmlns:a16="http://schemas.microsoft.com/office/drawing/2014/main" id="{A25886DF-5579-4778-8FE9-0BB9ECFD10E4}"/>
              </a:ext>
            </a:extLst>
          </p:cNvPr>
          <p:cNvSpPr>
            <a:spLocks noGrp="1"/>
          </p:cNvSpPr>
          <p:nvPr>
            <p:ph idx="1"/>
          </p:nvPr>
        </p:nvSpPr>
        <p:spPr>
          <a:xfrm>
            <a:off x="628650" y="1603513"/>
            <a:ext cx="3678307" cy="4573450"/>
          </a:xfrm>
        </p:spPr>
        <p:txBody>
          <a:bodyPr/>
          <a:lstStyle/>
          <a:p>
            <a:r>
              <a:rPr lang="en-US" b="1" dirty="0"/>
              <a:t>Obey Our Parents</a:t>
            </a:r>
          </a:p>
          <a:p>
            <a:r>
              <a:rPr lang="en-US" b="1" dirty="0"/>
              <a:t>Honor Our Parents</a:t>
            </a:r>
          </a:p>
        </p:txBody>
      </p:sp>
      <p:sp>
        <p:nvSpPr>
          <p:cNvPr id="4" name="Rectangle: Rounded Corners 3">
            <a:extLst>
              <a:ext uri="{FF2B5EF4-FFF2-40B4-BE49-F238E27FC236}">
                <a16:creationId xmlns:a16="http://schemas.microsoft.com/office/drawing/2014/main" id="{925B2F85-E669-46C0-BC76-E3AD086D6AD5}"/>
              </a:ext>
            </a:extLst>
          </p:cNvPr>
          <p:cNvSpPr/>
          <p:nvPr/>
        </p:nvSpPr>
        <p:spPr>
          <a:xfrm>
            <a:off x="628651" y="3074504"/>
            <a:ext cx="7886700" cy="3102460"/>
          </a:xfrm>
          <a:prstGeom prst="roundRect">
            <a:avLst/>
          </a:prstGeom>
          <a:solidFill>
            <a:schemeClr val="accent6">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2F79F11-FE5B-4363-A7A7-CE40C059EABA}"/>
              </a:ext>
            </a:extLst>
          </p:cNvPr>
          <p:cNvSpPr txBox="1"/>
          <p:nvPr/>
        </p:nvSpPr>
        <p:spPr>
          <a:xfrm>
            <a:off x="993913" y="3379306"/>
            <a:ext cx="7235688" cy="2492990"/>
          </a:xfrm>
          <a:prstGeom prst="rect">
            <a:avLst/>
          </a:prstGeom>
          <a:noFill/>
        </p:spPr>
        <p:txBody>
          <a:bodyPr wrap="square" rtlCol="0">
            <a:spAutoFit/>
          </a:bodyPr>
          <a:lstStyle/>
          <a:p>
            <a:pPr marL="514350" indent="-514350">
              <a:buFont typeface="+mj-lt"/>
              <a:buAutoNum type="arabicPeriod"/>
            </a:pPr>
            <a:r>
              <a:rPr lang="en-US" sz="2600" b="1" dirty="0"/>
              <a:t>Children, obey your parents in the Lord, for this is right. </a:t>
            </a:r>
          </a:p>
          <a:p>
            <a:pPr marL="514350" indent="-514350">
              <a:buFont typeface="+mj-lt"/>
              <a:buAutoNum type="arabicPeriod"/>
            </a:pPr>
            <a:r>
              <a:rPr lang="en-US" sz="2600" b="1" dirty="0"/>
              <a:t>“Honor your father and mother,” which is the first commandment with promise: </a:t>
            </a:r>
          </a:p>
          <a:p>
            <a:pPr marL="514350" indent="-514350">
              <a:buFont typeface="+mj-lt"/>
              <a:buAutoNum type="arabicPeriod"/>
            </a:pPr>
            <a:r>
              <a:rPr lang="en-US" sz="2600" b="1" dirty="0"/>
              <a:t>“that it may be well with you and you may live long on the earth.” (Ephesians 6:1-3) </a:t>
            </a:r>
          </a:p>
        </p:txBody>
      </p:sp>
    </p:spTree>
    <p:extLst>
      <p:ext uri="{BB962C8B-B14F-4D97-AF65-F5344CB8AC3E}">
        <p14:creationId xmlns:p14="http://schemas.microsoft.com/office/powerpoint/2010/main" val="478922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219</TotalTime>
  <Words>895</Words>
  <Application>Microsoft Office PowerPoint</Application>
  <PresentationFormat>On-screen Show (4:3)</PresentationFormat>
  <Paragraphs>96</Paragraphs>
  <Slides>23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Calibri</vt:lpstr>
      <vt:lpstr>Calibri Light</vt:lpstr>
      <vt:lpstr>Comic Sans MS</vt:lpstr>
      <vt:lpstr>Office Theme</vt:lpstr>
      <vt:lpstr>1_Office Theme</vt:lpstr>
      <vt:lpstr>PowerPoint Presentation</vt:lpstr>
      <vt:lpstr>Meeting Our Obligations</vt:lpstr>
      <vt:lpstr>1. Obligations To God</vt:lpstr>
      <vt:lpstr>1. Obligations To God</vt:lpstr>
      <vt:lpstr>1. Obligations To God</vt:lpstr>
      <vt:lpstr>1. Obligations To God</vt:lpstr>
      <vt:lpstr>1. Obligations To God</vt:lpstr>
      <vt:lpstr>2. Obligations To Our Parents</vt:lpstr>
      <vt:lpstr>2. Obligations To Our Parents</vt:lpstr>
      <vt:lpstr>2. Obligations To Our Parents</vt:lpstr>
      <vt:lpstr>2. Obligations To Our Parents</vt:lpstr>
      <vt:lpstr>3. Obligations To Our Spouse</vt:lpstr>
      <vt:lpstr>3. Obligations To Our Spouse</vt:lpstr>
      <vt:lpstr>3. Obligations To Our Spouse</vt:lpstr>
      <vt:lpstr>4. Obligations To Our Children</vt:lpstr>
      <vt:lpstr>4. Obligations To Our Children</vt:lpstr>
      <vt:lpstr>4. Obligations To Our Children</vt:lpstr>
      <vt:lpstr>4. Obligations To Our Children</vt:lpstr>
      <vt:lpstr>4. Obligations To Our Children</vt:lpstr>
      <vt:lpstr>5. Obligations To Our Brethren</vt:lpstr>
      <vt:lpstr>6. Obligations To The World</vt:lpstr>
      <vt:lpstr>Meeting Our Obligations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Our Obligations</dc:title>
  <dc:creator>Heath Rogers</dc:creator>
  <cp:lastModifiedBy>Knollwood</cp:lastModifiedBy>
  <cp:revision>25</cp:revision>
  <dcterms:created xsi:type="dcterms:W3CDTF">2017-10-06T14:48:50Z</dcterms:created>
  <dcterms:modified xsi:type="dcterms:W3CDTF">2017-10-09T14:19:35Z</dcterms:modified>
</cp:coreProperties>
</file>