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27"/>
  </p:notesMasterIdLst>
  <p:sldIdLst>
    <p:sldId id="256" r:id="rId2"/>
    <p:sldId id="261" r:id="rId3"/>
    <p:sldId id="257" r:id="rId4"/>
    <p:sldId id="262" r:id="rId5"/>
    <p:sldId id="263" r:id="rId6"/>
    <p:sldId id="264" r:id="rId7"/>
    <p:sldId id="265" r:id="rId8"/>
    <p:sldId id="266" r:id="rId9"/>
    <p:sldId id="267" r:id="rId10"/>
    <p:sldId id="268" r:id="rId11"/>
    <p:sldId id="269" r:id="rId12"/>
    <p:sldId id="258" r:id="rId13"/>
    <p:sldId id="270" r:id="rId14"/>
    <p:sldId id="271" r:id="rId15"/>
    <p:sldId id="272" r:id="rId16"/>
    <p:sldId id="259" r:id="rId17"/>
    <p:sldId id="273" r:id="rId18"/>
    <p:sldId id="274" r:id="rId19"/>
    <p:sldId id="275" r:id="rId20"/>
    <p:sldId id="276" r:id="rId21"/>
    <p:sldId id="277" r:id="rId22"/>
    <p:sldId id="260" r:id="rId23"/>
    <p:sldId id="278" r:id="rId24"/>
    <p:sldId id="279" r:id="rId25"/>
    <p:sldId id="343"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5000" autoAdjust="0"/>
    <p:restoredTop sz="94660"/>
  </p:normalViewPr>
  <p:slideViewPr>
    <p:cSldViewPr snapToGrid="0">
      <p:cViewPr varScale="1">
        <p:scale>
          <a:sx n="86" d="100"/>
          <a:sy n="86" d="100"/>
        </p:scale>
        <p:origin x="138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CB88B6A-2018-4284-B814-8DF19114EA14}" type="datetimeFigureOut">
              <a:rPr lang="en-US" smtClean="0"/>
              <a:t>8/13/2017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9947C01-D072-48A8-844B-3F7749C88180}"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5C9A95-E37A-4D68-8F18-21AE772D5C84}" type="datetimeFigureOut">
              <a:rPr lang="en-US" smtClean="0"/>
              <a:pPr/>
              <a:t>8/13/2017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3373722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C9A95-E37A-4D68-8F18-21AE772D5C84}" type="datetimeFigureOut">
              <a:rPr lang="en-US" smtClean="0"/>
              <a:pPr/>
              <a:t>8/13/2017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23784863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C9A95-E37A-4D68-8F18-21AE772D5C84}" type="datetimeFigureOut">
              <a:rPr lang="en-US" smtClean="0"/>
              <a:pPr/>
              <a:t>8/13/2017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485694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5C9A95-E37A-4D68-8F18-21AE772D5C84}" type="datetimeFigureOut">
              <a:rPr lang="en-US" smtClean="0"/>
              <a:pPr/>
              <a:t>8/13/2017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3936524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15C9A95-E37A-4D68-8F18-21AE772D5C84}" type="datetimeFigureOut">
              <a:rPr lang="en-US" smtClean="0"/>
              <a:pPr/>
              <a:t>8/13/2017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1112259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5C9A95-E37A-4D68-8F18-21AE772D5C84}" type="datetimeFigureOut">
              <a:rPr lang="en-US" smtClean="0"/>
              <a:pPr/>
              <a:t>8/13/2017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3087070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5C9A95-E37A-4D68-8F18-21AE772D5C84}" type="datetimeFigureOut">
              <a:rPr lang="en-US" smtClean="0"/>
              <a:pPr/>
              <a:t>8/13/2017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9831245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5C9A95-E37A-4D68-8F18-21AE772D5C84}" type="datetimeFigureOut">
              <a:rPr lang="en-US" smtClean="0"/>
              <a:pPr/>
              <a:t>8/13/2017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381112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5C9A95-E37A-4D68-8F18-21AE772D5C84}" type="datetimeFigureOut">
              <a:rPr lang="en-US" smtClean="0"/>
              <a:pPr/>
              <a:t>8/13/2017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30677088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5C9A95-E37A-4D68-8F18-21AE772D5C84}" type="datetimeFigureOut">
              <a:rPr lang="en-US" smtClean="0"/>
              <a:pPr/>
              <a:t>8/13/2017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2036428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15C9A95-E37A-4D68-8F18-21AE772D5C84}" type="datetimeFigureOut">
              <a:rPr lang="en-US" smtClean="0"/>
              <a:pPr/>
              <a:t>8/13/2017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4B9015D-F696-46A4-9EDD-3843A3566703}" type="slidenum">
              <a:rPr lang="en-US" smtClean="0"/>
              <a:pPr/>
              <a:t>‹#›</a:t>
            </a:fld>
            <a:endParaRPr lang="en-US"/>
          </a:p>
        </p:txBody>
      </p:sp>
    </p:spTree>
    <p:extLst>
      <p:ext uri="{BB962C8B-B14F-4D97-AF65-F5344CB8AC3E}">
        <p14:creationId xmlns:p14="http://schemas.microsoft.com/office/powerpoint/2010/main" val="3693628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8000"/>
            <a:lum/>
          </a:blip>
          <a:srcRect/>
          <a:stretch>
            <a:fillRect l="-14000" r="-14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5C9A95-E37A-4D68-8F18-21AE772D5C84}" type="datetimeFigureOut">
              <a:rPr lang="en-US" smtClean="0"/>
              <a:pPr/>
              <a:t>8/13/2017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B9015D-F696-46A4-9EDD-3843A3566703}" type="slidenum">
              <a:rPr lang="en-US" smtClean="0"/>
              <a:pPr/>
              <a:t>‹#›</a:t>
            </a:fld>
            <a:endParaRPr lang="en-US"/>
          </a:p>
        </p:txBody>
      </p:sp>
    </p:spTree>
    <p:extLst>
      <p:ext uri="{BB962C8B-B14F-4D97-AF65-F5344CB8AC3E}">
        <p14:creationId xmlns:p14="http://schemas.microsoft.com/office/powerpoint/2010/main" val="434082714"/>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defTabSz="914400" rtl="0" eaLnBrk="1" latinLnBrk="0" hangingPunct="1">
        <a:lnSpc>
          <a:spcPct val="90000"/>
        </a:lnSpc>
        <a:spcBef>
          <a:spcPct val="0"/>
        </a:spcBef>
        <a:buNone/>
        <a:defRPr sz="4800" b="1" strike="noStrike" kern="1200">
          <a:solidFill>
            <a:schemeClr val="tx1"/>
          </a:solidFill>
          <a:effectLst>
            <a:outerShdw blurRad="38100" dist="38100" dir="2700000" algn="tl">
              <a:srgbClr val="000000">
                <a:alpha val="43137"/>
              </a:srgbClr>
            </a:outerShdw>
          </a:effectLst>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strike="noStrike" kern="1200">
          <a:solidFill>
            <a:srgbClr val="C00000"/>
          </a:solidFill>
          <a:effectLst>
            <a:outerShdw blurRad="38100" dist="38100" dir="2700000" algn="tl">
              <a:srgbClr val="000000">
                <a:alpha val="43137"/>
              </a:srgbClr>
            </a:outerShdw>
          </a:effectLst>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strike="noStrike" kern="1200">
          <a:solidFill>
            <a:srgbClr val="C00000"/>
          </a:solidFill>
          <a:effectLst>
            <a:outerShdw blurRad="38100" dist="38100" dir="2700000" algn="tl">
              <a:srgbClr val="000000">
                <a:alpha val="43137"/>
              </a:srgbClr>
            </a:outerShdw>
          </a:effectLst>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strike="noStrike" kern="1200">
          <a:solidFill>
            <a:srgbClr val="C00000"/>
          </a:solidFill>
          <a:effectLst>
            <a:outerShdw blurRad="38100" dist="38100" dir="2700000" algn="tl">
              <a:srgbClr val="000000">
                <a:alpha val="43137"/>
              </a:srgbClr>
            </a:outerShdw>
          </a:effectLst>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strike="noStrike" kern="1200">
          <a:solidFill>
            <a:srgbClr val="C00000"/>
          </a:solidFill>
          <a:effectLst>
            <a:outerShdw blurRad="38100" dist="38100" dir="2700000" algn="tl">
              <a:srgbClr val="000000">
                <a:alpha val="43137"/>
              </a:srgbClr>
            </a:outerShdw>
          </a:effectLst>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strike="noStrike" kern="1200">
          <a:solidFill>
            <a:srgbClr val="C00000"/>
          </a:solidFill>
          <a:effectLst>
            <a:outerShdw blurRad="38100" dist="38100" dir="2700000" algn="tl">
              <a:srgbClr val="000000">
                <a:alpha val="43137"/>
              </a:srgbClr>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 is Able to </a:t>
            </a:r>
            <a:br>
              <a:rPr lang="en-US" dirty="0"/>
            </a:br>
            <a:r>
              <a:rPr lang="en-US" dirty="0"/>
              <a:t>Save to the Uttermost</a:t>
            </a:r>
          </a:p>
        </p:txBody>
      </p:sp>
      <p:sp>
        <p:nvSpPr>
          <p:cNvPr id="3" name="Subtitle 2"/>
          <p:cNvSpPr>
            <a:spLocks noGrp="1"/>
          </p:cNvSpPr>
          <p:nvPr>
            <p:ph type="subTitle" idx="1"/>
          </p:nvPr>
        </p:nvSpPr>
        <p:spPr/>
        <p:txBody>
          <a:bodyPr>
            <a:normAutofit/>
          </a:bodyPr>
          <a:lstStyle/>
          <a:p>
            <a:r>
              <a:rPr lang="en-US" sz="3600" dirty="0">
                <a:effectLst/>
              </a:rPr>
              <a:t>Hebrews 7:23-25</a:t>
            </a:r>
            <a:endParaRPr lang="en-US" sz="3600" dirty="0"/>
          </a:p>
        </p:txBody>
      </p:sp>
    </p:spTree>
    <p:extLst>
      <p:ext uri="{BB962C8B-B14F-4D97-AF65-F5344CB8AC3E}">
        <p14:creationId xmlns:p14="http://schemas.microsoft.com/office/powerpoint/2010/main" val="5811436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800" b="0" dirty="0">
                <a:effectLst/>
                <a:latin typeface="Gill Sans MT" panose="020B0502020104020203" pitchFamily="34" charset="0"/>
                <a:ea typeface="Adobe Song Std L" panose="02020300000000000000" pitchFamily="18" charset="-128"/>
              </a:rPr>
              <a:t>(10) Now he was teaching in one of the synagogues on the Sabbath. (11) And behold, there was a woman who had had a disabling spirit for eighteen years. She was bent over and could not </a:t>
            </a:r>
            <a:r>
              <a:rPr lang="en-US" sz="4800" dirty="0">
                <a:effectLst/>
                <a:latin typeface="Gill Sans MT" panose="020B0502020104020203" pitchFamily="34" charset="0"/>
                <a:ea typeface="Adobe Song Std L" panose="02020300000000000000" pitchFamily="18" charset="-128"/>
              </a:rPr>
              <a:t>fully</a:t>
            </a:r>
            <a:r>
              <a:rPr lang="en-US" sz="4800" b="0" dirty="0">
                <a:effectLst/>
                <a:latin typeface="Gill Sans MT" panose="020B0502020104020203" pitchFamily="34" charset="0"/>
                <a:ea typeface="Adobe Song Std L" panose="02020300000000000000" pitchFamily="18" charset="-128"/>
              </a:rPr>
              <a:t> straighten herself.</a:t>
            </a:r>
            <a:endParaRPr lang="en-US" sz="4800" dirty="0">
              <a:effectLst/>
              <a:latin typeface="Gill Sans MT" panose="020B0502020104020203" pitchFamily="34" charset="0"/>
              <a:ea typeface="Adobe Song Std L" panose="02020300000000000000" pitchFamily="18" charset="-128"/>
            </a:endParaRP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Luke 13:10-13 ESV</a:t>
            </a:r>
          </a:p>
        </p:txBody>
      </p:sp>
    </p:spTree>
    <p:extLst>
      <p:ext uri="{BB962C8B-B14F-4D97-AF65-F5344CB8AC3E}">
        <p14:creationId xmlns:p14="http://schemas.microsoft.com/office/powerpoint/2010/main" val="9718168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800" b="0" dirty="0">
                <a:effectLst/>
                <a:latin typeface="Gill Sans MT" panose="020B0502020104020203" pitchFamily="34" charset="0"/>
                <a:ea typeface="Adobe Song Std L" panose="02020300000000000000" pitchFamily="18" charset="-128"/>
              </a:rPr>
              <a:t>(12) When Jesus saw her, he called her over and said to her, "Woman, you are freed from your disability." (13) And he laid his hands on her, and immediately she was made straight, and she glorified God.</a:t>
            </a:r>
            <a:endParaRPr lang="en-US" sz="4800" dirty="0">
              <a:effectLst/>
              <a:latin typeface="Gill Sans MT" panose="020B0502020104020203" pitchFamily="34" charset="0"/>
              <a:ea typeface="Adobe Song Std L" panose="02020300000000000000" pitchFamily="18" charset="-128"/>
            </a:endParaRP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Luke 13:10-13 ESV</a:t>
            </a:r>
          </a:p>
        </p:txBody>
      </p:sp>
    </p:spTree>
    <p:extLst>
      <p:ext uri="{BB962C8B-B14F-4D97-AF65-F5344CB8AC3E}">
        <p14:creationId xmlns:p14="http://schemas.microsoft.com/office/powerpoint/2010/main" val="31235286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 is able to save even those who…</a:t>
            </a:r>
          </a:p>
        </p:txBody>
      </p:sp>
      <p:sp>
        <p:nvSpPr>
          <p:cNvPr id="3" name="Content Placeholder 2"/>
          <p:cNvSpPr>
            <a:spLocks noGrp="1"/>
          </p:cNvSpPr>
          <p:nvPr>
            <p:ph idx="1"/>
          </p:nvPr>
        </p:nvSpPr>
        <p:spPr/>
        <p:txBody>
          <a:bodyPr>
            <a:noAutofit/>
          </a:bodyPr>
          <a:lstStyle/>
          <a:p>
            <a:r>
              <a:rPr lang="en-US" sz="6000" cap="small" dirty="0"/>
              <a:t>Have Fallen</a:t>
            </a:r>
          </a:p>
          <a:p>
            <a:r>
              <a:rPr lang="en-US" sz="6000" i="1" cap="small" dirty="0"/>
              <a:t>Seem Worthless</a:t>
            </a:r>
            <a:endParaRPr lang="en-US" sz="6000" cap="small" dirty="0"/>
          </a:p>
        </p:txBody>
      </p:sp>
    </p:spTree>
    <p:extLst>
      <p:ext uri="{BB962C8B-B14F-4D97-AF65-F5344CB8AC3E}">
        <p14:creationId xmlns:p14="http://schemas.microsoft.com/office/powerpoint/2010/main" val="17551897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400" b="0" dirty="0">
                <a:effectLst/>
                <a:latin typeface="Gill Sans MT" panose="020B0502020104020203" pitchFamily="34" charset="0"/>
                <a:ea typeface="Adobe Song Std L" panose="02020300000000000000" pitchFamily="18" charset="-128"/>
              </a:rPr>
              <a:t>(6) And he told this parable: "A man had a fig tree planted in his vineyard, and he came seeking fruit on it and found none. (7) And he said to the vinedresser, 'Look, for three years now I have come seeking fruit on this fig tree, and I find none. Cut it down. Why should it use up the ground?'</a:t>
            </a:r>
            <a:endParaRPr lang="en-US" sz="4400" dirty="0">
              <a:effectLst/>
              <a:latin typeface="Gill Sans MT" panose="020B0502020104020203" pitchFamily="34" charset="0"/>
              <a:ea typeface="Adobe Song Std L" panose="02020300000000000000" pitchFamily="18" charset="-128"/>
            </a:endParaRP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Luke 13:6-9 ESV</a:t>
            </a:r>
          </a:p>
        </p:txBody>
      </p:sp>
    </p:spTree>
    <p:extLst>
      <p:ext uri="{BB962C8B-B14F-4D97-AF65-F5344CB8AC3E}">
        <p14:creationId xmlns:p14="http://schemas.microsoft.com/office/powerpoint/2010/main" val="34579599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400" b="0" dirty="0">
                <a:effectLst/>
                <a:latin typeface="Gill Sans MT" panose="020B0502020104020203" pitchFamily="34" charset="0"/>
                <a:ea typeface="Adobe Song Std L" panose="02020300000000000000" pitchFamily="18" charset="-128"/>
              </a:rPr>
              <a:t>(8) And he answered him, 'Sir, let it alone this year also, until I dig around it and put on manure. (9) Then if it should bear fruit next year, well and good; but if not, you can cut it down.'"</a:t>
            </a:r>
            <a:endParaRPr lang="en-US" sz="4400" dirty="0">
              <a:effectLst/>
              <a:latin typeface="Gill Sans MT" panose="020B0502020104020203" pitchFamily="34" charset="0"/>
              <a:ea typeface="Adobe Song Std L" panose="02020300000000000000" pitchFamily="18" charset="-128"/>
            </a:endParaRP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Luke 13:6-9 ESV</a:t>
            </a:r>
          </a:p>
        </p:txBody>
      </p:sp>
    </p:spTree>
    <p:extLst>
      <p:ext uri="{BB962C8B-B14F-4D97-AF65-F5344CB8AC3E}">
        <p14:creationId xmlns:p14="http://schemas.microsoft.com/office/powerpoint/2010/main" val="156553794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7200" b="0" dirty="0">
                <a:effectLst/>
                <a:latin typeface="Gill Sans MT" panose="020B0502020104020203" pitchFamily="34" charset="0"/>
                <a:ea typeface="Adobe Song Std L" panose="02020300000000000000" pitchFamily="18" charset="-128"/>
              </a:rPr>
              <a:t>(7) Love bears all things, believes all things, hopes all things, endures all things.</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1 Corinthians 13:7 ESV</a:t>
            </a:r>
          </a:p>
        </p:txBody>
      </p:sp>
    </p:spTree>
    <p:extLst>
      <p:ext uri="{BB962C8B-B14F-4D97-AF65-F5344CB8AC3E}">
        <p14:creationId xmlns:p14="http://schemas.microsoft.com/office/powerpoint/2010/main" val="10161918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 is able to save even those who…</a:t>
            </a:r>
          </a:p>
        </p:txBody>
      </p:sp>
      <p:sp>
        <p:nvSpPr>
          <p:cNvPr id="3" name="Content Placeholder 2"/>
          <p:cNvSpPr>
            <a:spLocks noGrp="1"/>
          </p:cNvSpPr>
          <p:nvPr>
            <p:ph idx="1"/>
          </p:nvPr>
        </p:nvSpPr>
        <p:spPr/>
        <p:txBody>
          <a:bodyPr>
            <a:noAutofit/>
          </a:bodyPr>
          <a:lstStyle/>
          <a:p>
            <a:r>
              <a:rPr lang="en-US" sz="6000" cap="small" dirty="0"/>
              <a:t>Have Fallen</a:t>
            </a:r>
          </a:p>
          <a:p>
            <a:r>
              <a:rPr lang="en-US" sz="6000" cap="small" dirty="0"/>
              <a:t>Seem Worthless</a:t>
            </a:r>
          </a:p>
          <a:p>
            <a:r>
              <a:rPr lang="en-US" sz="6000" i="1" cap="small" dirty="0"/>
              <a:t>Doubt Themselves</a:t>
            </a:r>
          </a:p>
        </p:txBody>
      </p:sp>
    </p:spTree>
    <p:extLst>
      <p:ext uri="{BB962C8B-B14F-4D97-AF65-F5344CB8AC3E}">
        <p14:creationId xmlns:p14="http://schemas.microsoft.com/office/powerpoint/2010/main" val="29524033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3600" b="0" dirty="0">
                <a:effectLst/>
                <a:latin typeface="Gill Sans MT" panose="020B0502020104020203" pitchFamily="34" charset="0"/>
                <a:ea typeface="Adobe Song Std L" panose="02020300000000000000" pitchFamily="18" charset="-128"/>
              </a:rPr>
              <a:t>(20) And they brought the boy to him. And when the spirit saw him, immediately it convulsed the boy, and he fell on the ground and rolled about, foaming at the mouth. (21) And Jesus asked his father, "How long has this been happening to him?" And he said, "From childhood. (22) And it has often cast him into fire and into water, to destroy him. But if you can do anything, have compassion on us and help us."</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Mark 9:20-27 ESV</a:t>
            </a:r>
          </a:p>
        </p:txBody>
      </p:sp>
    </p:spTree>
    <p:extLst>
      <p:ext uri="{BB962C8B-B14F-4D97-AF65-F5344CB8AC3E}">
        <p14:creationId xmlns:p14="http://schemas.microsoft.com/office/powerpoint/2010/main" val="18389395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3600" b="0" dirty="0">
                <a:effectLst/>
                <a:latin typeface="Gill Sans MT" panose="020B0502020104020203" pitchFamily="34" charset="0"/>
                <a:ea typeface="Adobe Song Std L" panose="02020300000000000000" pitchFamily="18" charset="-128"/>
              </a:rPr>
              <a:t>(23) And Jesus said to him, "'If you can'! All things are possible for one who believes." (24) Immediately the father of the child cried out and said, "I believe; help my unbelief!" (25) And when Jesus saw that a crowd came running together, he rebuked the unclean spirit, saying to it, "You mute and deaf spirit, I command you, come out of him and never enter him again."</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a:solidFill>
                  <a:srgbClr val="FF0000"/>
                </a:solidFill>
              </a:rPr>
              <a:t>Mark 9:20-27 ESV</a:t>
            </a:r>
            <a:endParaRPr lang="en-US" sz="5400" i="1" dirty="0">
              <a:solidFill>
                <a:srgbClr val="FF0000"/>
              </a:solidFill>
            </a:endParaRPr>
          </a:p>
        </p:txBody>
      </p:sp>
    </p:spTree>
    <p:extLst>
      <p:ext uri="{BB962C8B-B14F-4D97-AF65-F5344CB8AC3E}">
        <p14:creationId xmlns:p14="http://schemas.microsoft.com/office/powerpoint/2010/main" val="46890986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3600" b="0" dirty="0">
                <a:effectLst/>
                <a:latin typeface="Gill Sans MT" panose="020B0502020104020203" pitchFamily="34" charset="0"/>
                <a:ea typeface="Adobe Song Std L" panose="02020300000000000000" pitchFamily="18" charset="-128"/>
              </a:rPr>
              <a:t>(26) And after crying out and convulsing him terribly, it came out, and the boy was like a corpse, so that most of them said, "He is dead." (27) But Jesus took him by the hand and lifted him up, and he arose.</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a:solidFill>
                  <a:srgbClr val="FF0000"/>
                </a:solidFill>
              </a:rPr>
              <a:t>Mark 9:20-27 ESV</a:t>
            </a:r>
            <a:endParaRPr lang="en-US" sz="5400" i="1" dirty="0">
              <a:solidFill>
                <a:srgbClr val="FF0000"/>
              </a:solidFill>
            </a:endParaRPr>
          </a:p>
        </p:txBody>
      </p:sp>
    </p:spTree>
    <p:extLst>
      <p:ext uri="{BB962C8B-B14F-4D97-AF65-F5344CB8AC3E}">
        <p14:creationId xmlns:p14="http://schemas.microsoft.com/office/powerpoint/2010/main" val="13519959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000" b="0" dirty="0">
                <a:effectLst/>
                <a:latin typeface="Gill Sans MT" panose="020B0502020104020203" pitchFamily="34" charset="0"/>
                <a:ea typeface="Adobe Song Std L" panose="02020300000000000000" pitchFamily="18" charset="-128"/>
              </a:rPr>
              <a:t>(23) The former priests were many in number, because they were prevented by death from continuing in office, (24) but he holds his priesthood permanently, because he continues forever. (25) Consequently, he is able to </a:t>
            </a:r>
            <a:r>
              <a:rPr lang="en-US" sz="4000" dirty="0">
                <a:effectLst/>
                <a:latin typeface="Gill Sans MT" panose="020B0502020104020203" pitchFamily="34" charset="0"/>
                <a:ea typeface="Adobe Song Std L" panose="02020300000000000000" pitchFamily="18" charset="-128"/>
              </a:rPr>
              <a:t>save to the uttermost</a:t>
            </a:r>
            <a:r>
              <a:rPr lang="en-US" sz="4000" b="0" dirty="0">
                <a:effectLst/>
                <a:latin typeface="Gill Sans MT" panose="020B0502020104020203" pitchFamily="34" charset="0"/>
                <a:ea typeface="Adobe Song Std L" panose="02020300000000000000" pitchFamily="18" charset="-128"/>
              </a:rPr>
              <a:t> those who draw near to God through him, since he always lives to make intercession for them.</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Hebrews 7:23-25 ESV</a:t>
            </a:r>
          </a:p>
        </p:txBody>
      </p:sp>
    </p:spTree>
    <p:extLst>
      <p:ext uri="{BB962C8B-B14F-4D97-AF65-F5344CB8AC3E}">
        <p14:creationId xmlns:p14="http://schemas.microsoft.com/office/powerpoint/2010/main" val="342992219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800" b="0" dirty="0">
                <a:effectLst/>
                <a:latin typeface="Gill Sans MT" panose="020B0502020104020203" pitchFamily="34" charset="0"/>
                <a:ea typeface="Adobe Song Std L" panose="02020300000000000000" pitchFamily="18" charset="-128"/>
              </a:rPr>
              <a:t>(20) He said to them, "Because of your little faith. For truly, I say to you, if you have faith like a grain of mustard seed, you will say to this mountain, 'Move from here to there,' and it will move, and nothing will be impossible for you."</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Matthew 17:20 ESV</a:t>
            </a:r>
          </a:p>
        </p:txBody>
      </p:sp>
    </p:spTree>
    <p:extLst>
      <p:ext uri="{BB962C8B-B14F-4D97-AF65-F5344CB8AC3E}">
        <p14:creationId xmlns:p14="http://schemas.microsoft.com/office/powerpoint/2010/main" val="3896370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b="0" dirty="0">
                <a:effectLst/>
                <a:latin typeface="Gill Sans MT" panose="020B0502020104020203" pitchFamily="34" charset="0"/>
                <a:ea typeface="Adobe Song Std L" panose="02020300000000000000" pitchFamily="18" charset="-128"/>
              </a:rPr>
              <a:t>(25) Do not be afraid of sudden terror or of the ruin of the wicked, when it comes, (26) for the LORD will be your confidence and will keep your foot from being caught.</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Proverbs 3:25-26 ESV</a:t>
            </a:r>
          </a:p>
        </p:txBody>
      </p:sp>
    </p:spTree>
    <p:extLst>
      <p:ext uri="{BB962C8B-B14F-4D97-AF65-F5344CB8AC3E}">
        <p14:creationId xmlns:p14="http://schemas.microsoft.com/office/powerpoint/2010/main" val="155529747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 is able to save even those who…</a:t>
            </a:r>
          </a:p>
        </p:txBody>
      </p:sp>
      <p:sp>
        <p:nvSpPr>
          <p:cNvPr id="3" name="Content Placeholder 2"/>
          <p:cNvSpPr>
            <a:spLocks noGrp="1"/>
          </p:cNvSpPr>
          <p:nvPr>
            <p:ph idx="1"/>
          </p:nvPr>
        </p:nvSpPr>
        <p:spPr/>
        <p:txBody>
          <a:bodyPr>
            <a:noAutofit/>
          </a:bodyPr>
          <a:lstStyle/>
          <a:p>
            <a:r>
              <a:rPr lang="en-US" sz="6000" cap="small" dirty="0"/>
              <a:t>Have Fallen</a:t>
            </a:r>
          </a:p>
          <a:p>
            <a:r>
              <a:rPr lang="en-US" sz="6000" cap="small" dirty="0"/>
              <a:t>Seem Worthless</a:t>
            </a:r>
          </a:p>
          <a:p>
            <a:r>
              <a:rPr lang="en-US" sz="6000" cap="small" dirty="0"/>
              <a:t>Doubt Themselves</a:t>
            </a:r>
          </a:p>
        </p:txBody>
      </p:sp>
    </p:spTree>
    <p:extLst>
      <p:ext uri="{BB962C8B-B14F-4D97-AF65-F5344CB8AC3E}">
        <p14:creationId xmlns:p14="http://schemas.microsoft.com/office/powerpoint/2010/main" val="5271753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He is Able</a:t>
            </a:r>
          </a:p>
        </p:txBody>
      </p:sp>
      <p:sp>
        <p:nvSpPr>
          <p:cNvPr id="3" name="Content Placeholder 2"/>
          <p:cNvSpPr>
            <a:spLocks noGrp="1"/>
          </p:cNvSpPr>
          <p:nvPr>
            <p:ph idx="1"/>
          </p:nvPr>
        </p:nvSpPr>
        <p:spPr>
          <a:xfrm>
            <a:off x="499730" y="1825625"/>
            <a:ext cx="8431618" cy="4351338"/>
          </a:xfrm>
        </p:spPr>
        <p:txBody>
          <a:bodyPr>
            <a:noAutofit/>
          </a:bodyPr>
          <a:lstStyle/>
          <a:p>
            <a:pPr marL="0" indent="0">
              <a:buNone/>
            </a:pPr>
            <a:r>
              <a:rPr lang="en-US" sz="3600" dirty="0"/>
              <a:t>He is able more than able</a:t>
            </a:r>
          </a:p>
          <a:p>
            <a:pPr marL="0" indent="0">
              <a:buNone/>
            </a:pPr>
            <a:r>
              <a:rPr lang="en-US" sz="3600" dirty="0"/>
              <a:t>To accomplish what concerns me today</a:t>
            </a:r>
          </a:p>
          <a:p>
            <a:pPr marL="0" indent="0">
              <a:buNone/>
            </a:pPr>
            <a:r>
              <a:rPr lang="en-US" sz="3600" dirty="0"/>
              <a:t>He is able more than able</a:t>
            </a:r>
          </a:p>
          <a:p>
            <a:pPr marL="0" indent="0">
              <a:buNone/>
            </a:pPr>
            <a:r>
              <a:rPr lang="en-US" sz="3600" dirty="0"/>
              <a:t>To handle anything that comes my way</a:t>
            </a:r>
          </a:p>
          <a:p>
            <a:pPr marL="0" indent="0">
              <a:buNone/>
            </a:pPr>
            <a:r>
              <a:rPr lang="en-US" sz="3600" dirty="0"/>
              <a:t>He is able more than able</a:t>
            </a:r>
          </a:p>
          <a:p>
            <a:pPr marL="0" indent="0">
              <a:buNone/>
            </a:pPr>
            <a:r>
              <a:rPr lang="en-US" sz="3600" dirty="0"/>
              <a:t>To do much more than I could ever dream</a:t>
            </a:r>
          </a:p>
          <a:p>
            <a:pPr marL="0" indent="0">
              <a:buNone/>
            </a:pPr>
            <a:r>
              <a:rPr lang="en-US" sz="3600" dirty="0"/>
              <a:t>He is able more than able</a:t>
            </a:r>
          </a:p>
          <a:p>
            <a:pPr marL="0" indent="0">
              <a:buNone/>
            </a:pPr>
            <a:r>
              <a:rPr lang="en-US" sz="3600" dirty="0"/>
              <a:t>To make me what He wants me to be</a:t>
            </a:r>
          </a:p>
        </p:txBody>
      </p:sp>
    </p:spTree>
    <p:extLst>
      <p:ext uri="{BB962C8B-B14F-4D97-AF65-F5344CB8AC3E}">
        <p14:creationId xmlns:p14="http://schemas.microsoft.com/office/powerpoint/2010/main" val="1136835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He is Able to </a:t>
            </a:r>
            <a:br>
              <a:rPr lang="en-US" dirty="0"/>
            </a:br>
            <a:r>
              <a:rPr lang="en-US" dirty="0"/>
              <a:t>Save to the Uttermost</a:t>
            </a:r>
          </a:p>
        </p:txBody>
      </p:sp>
      <p:sp>
        <p:nvSpPr>
          <p:cNvPr id="3" name="Subtitle 2"/>
          <p:cNvSpPr>
            <a:spLocks noGrp="1"/>
          </p:cNvSpPr>
          <p:nvPr>
            <p:ph type="subTitle" idx="1"/>
          </p:nvPr>
        </p:nvSpPr>
        <p:spPr/>
        <p:txBody>
          <a:bodyPr>
            <a:normAutofit/>
          </a:bodyPr>
          <a:lstStyle/>
          <a:p>
            <a:r>
              <a:rPr lang="en-US" sz="3600" dirty="0">
                <a:effectLst/>
              </a:rPr>
              <a:t>Hebrews 7:23-25</a:t>
            </a:r>
            <a:endParaRPr lang="en-US" sz="3600" dirty="0"/>
          </a:p>
        </p:txBody>
      </p:sp>
    </p:spTree>
    <p:extLst>
      <p:ext uri="{BB962C8B-B14F-4D97-AF65-F5344CB8AC3E}">
        <p14:creationId xmlns:p14="http://schemas.microsoft.com/office/powerpoint/2010/main" val="1357533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857533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He is able to save even those who…</a:t>
            </a:r>
          </a:p>
        </p:txBody>
      </p:sp>
      <p:sp>
        <p:nvSpPr>
          <p:cNvPr id="3" name="Content Placeholder 2"/>
          <p:cNvSpPr>
            <a:spLocks noGrp="1"/>
          </p:cNvSpPr>
          <p:nvPr>
            <p:ph idx="1"/>
          </p:nvPr>
        </p:nvSpPr>
        <p:spPr/>
        <p:txBody>
          <a:bodyPr>
            <a:noAutofit/>
          </a:bodyPr>
          <a:lstStyle/>
          <a:p>
            <a:r>
              <a:rPr lang="en-US" sz="6000" i="1" cap="small" dirty="0"/>
              <a:t>Have Fallen</a:t>
            </a:r>
          </a:p>
          <a:p>
            <a:endParaRPr lang="en-US" sz="6000" cap="small" dirty="0"/>
          </a:p>
        </p:txBody>
      </p:sp>
    </p:spTree>
    <p:extLst>
      <p:ext uri="{BB962C8B-B14F-4D97-AF65-F5344CB8AC3E}">
        <p14:creationId xmlns:p14="http://schemas.microsoft.com/office/powerpoint/2010/main" val="15671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000" b="0" dirty="0">
                <a:effectLst/>
                <a:latin typeface="Gill Sans MT" panose="020B0502020104020203" pitchFamily="34" charset="0"/>
                <a:ea typeface="Adobe Song Std L" panose="02020300000000000000" pitchFamily="18" charset="-128"/>
              </a:rPr>
              <a:t>(4) For it is impossible, in the case of those who have once been enlightened, who have tasted the heavenly gift, and have shared in the Holy Spirit, (5) and have tasted the goodness of the word of God and the powers of the age to come, (6) and then have fallen away, to restore them again to repentance, since they are crucifying once again the Son of God to their own harm and holding him up to contempt.</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Hebrews 6:4-8 ESV</a:t>
            </a:r>
          </a:p>
        </p:txBody>
      </p:sp>
    </p:spTree>
    <p:extLst>
      <p:ext uri="{BB962C8B-B14F-4D97-AF65-F5344CB8AC3E}">
        <p14:creationId xmlns:p14="http://schemas.microsoft.com/office/powerpoint/2010/main" val="5798823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000" b="0" dirty="0">
                <a:effectLst/>
                <a:latin typeface="Gill Sans MT" panose="020B0502020104020203" pitchFamily="34" charset="0"/>
                <a:ea typeface="Adobe Song Std L" panose="02020300000000000000" pitchFamily="18" charset="-128"/>
              </a:rPr>
              <a:t>(7) For land that has drunk the rain that often falls on it, and produces a crop useful to those for whose sake it is cultivated, receives a blessing from God. (8) But if it bears thorns and thistles, it is worthless and near to being cursed, and its end is to be burned.</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Hebrews 6:4-8 ESV</a:t>
            </a:r>
          </a:p>
        </p:txBody>
      </p:sp>
    </p:spTree>
    <p:extLst>
      <p:ext uri="{BB962C8B-B14F-4D97-AF65-F5344CB8AC3E}">
        <p14:creationId xmlns:p14="http://schemas.microsoft.com/office/powerpoint/2010/main" val="41726336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800" b="0" dirty="0">
                <a:effectLst/>
                <a:latin typeface="Gill Sans MT" panose="020B0502020104020203" pitchFamily="34" charset="0"/>
                <a:ea typeface="Adobe Song Std L" panose="02020300000000000000" pitchFamily="18" charset="-128"/>
              </a:rPr>
              <a:t>(19) My brothers, if anyone among you wanders from the truth and someone brings him back, (20) let him know that whoever brings back a sinner from his wandering will save his soul from death and will cover a multitude of sins.</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James 5:19-20 ESV</a:t>
            </a:r>
          </a:p>
        </p:txBody>
      </p:sp>
    </p:spTree>
    <p:extLst>
      <p:ext uri="{BB962C8B-B14F-4D97-AF65-F5344CB8AC3E}">
        <p14:creationId xmlns:p14="http://schemas.microsoft.com/office/powerpoint/2010/main" val="2732090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000" b="0" dirty="0">
                <a:effectLst/>
                <a:latin typeface="Gill Sans MT" panose="020B0502020104020203" pitchFamily="34" charset="0"/>
                <a:ea typeface="Adobe Song Std L" panose="02020300000000000000" pitchFamily="18" charset="-128"/>
              </a:rPr>
              <a:t>(4) For it is </a:t>
            </a:r>
            <a:r>
              <a:rPr lang="en-US" sz="4000" b="0" dirty="0">
                <a:solidFill>
                  <a:srgbClr val="FF0000"/>
                </a:solidFill>
                <a:effectLst/>
                <a:latin typeface="Gill Sans MT" panose="020B0502020104020203" pitchFamily="34" charset="0"/>
                <a:ea typeface="Adobe Song Std L" panose="02020300000000000000" pitchFamily="18" charset="-128"/>
              </a:rPr>
              <a:t>impossible</a:t>
            </a:r>
            <a:r>
              <a:rPr lang="en-US" sz="4000" b="0" dirty="0">
                <a:effectLst/>
                <a:latin typeface="Gill Sans MT" panose="020B0502020104020203" pitchFamily="34" charset="0"/>
                <a:ea typeface="Adobe Song Std L" panose="02020300000000000000" pitchFamily="18" charset="-128"/>
              </a:rPr>
              <a:t>, in the case of those who have once been enlightened, who have tasted the heavenly gift, and have shared in the Holy Spirit, (5) and have tasted the goodness of the word of God and the powers of the age to come, (6) and then have fallen away, to restore them again to repentance, since they are crucifying once again the Son of God to their own harm and holding him up to contempt.</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Hebrews 6:4-6 ESV</a:t>
            </a:r>
          </a:p>
        </p:txBody>
      </p:sp>
    </p:spTree>
    <p:extLst>
      <p:ext uri="{BB962C8B-B14F-4D97-AF65-F5344CB8AC3E}">
        <p14:creationId xmlns:p14="http://schemas.microsoft.com/office/powerpoint/2010/main" val="27235343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000" b="0" dirty="0">
                <a:effectLst/>
                <a:latin typeface="Gill Sans MT" panose="020B0502020104020203" pitchFamily="34" charset="0"/>
                <a:ea typeface="Adobe Song Std L" panose="02020300000000000000" pitchFamily="18" charset="-128"/>
              </a:rPr>
              <a:t>(23) And Jesus said to his disciples, "Truly, I say to you, only with difficulty will a rich person enter the kingdom of heaven. (24) Again I tell you, it is easier for a camel to go through the eye of a needle than for a rich person to enter the kingdom of God."</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Matthew 19:23-26 ESV</a:t>
            </a:r>
          </a:p>
        </p:txBody>
      </p:sp>
    </p:spTree>
    <p:extLst>
      <p:ext uri="{BB962C8B-B14F-4D97-AF65-F5344CB8AC3E}">
        <p14:creationId xmlns:p14="http://schemas.microsoft.com/office/powerpoint/2010/main" val="15811604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3183" y="231821"/>
            <a:ext cx="8706118" cy="5679582"/>
          </a:xfrm>
        </p:spPr>
        <p:txBody>
          <a:bodyPr anchor="t">
            <a:noAutofit/>
          </a:bodyPr>
          <a:lstStyle/>
          <a:p>
            <a:r>
              <a:rPr lang="en-US" sz="4000" b="0" dirty="0">
                <a:effectLst/>
                <a:latin typeface="Gill Sans MT" panose="020B0502020104020203" pitchFamily="34" charset="0"/>
                <a:ea typeface="Adobe Song Std L" panose="02020300000000000000" pitchFamily="18" charset="-128"/>
              </a:rPr>
              <a:t>(25) When the disciples heard this, they were greatly astonished, saying, "Who then can be saved?" (26) But Jesus looked at them and said, </a:t>
            </a:r>
            <a:r>
              <a:rPr lang="en-US" sz="4000" dirty="0">
                <a:effectLst/>
                <a:latin typeface="Gill Sans MT" panose="020B0502020104020203" pitchFamily="34" charset="0"/>
                <a:ea typeface="Adobe Song Std L" panose="02020300000000000000" pitchFamily="18" charset="-128"/>
              </a:rPr>
              <a:t>"With man this is impossible, but with God all things are possible."</a:t>
            </a:r>
          </a:p>
        </p:txBody>
      </p:sp>
      <p:sp>
        <p:nvSpPr>
          <p:cNvPr id="3" name="Content Placeholder 2"/>
          <p:cNvSpPr>
            <a:spLocks noGrp="1"/>
          </p:cNvSpPr>
          <p:nvPr>
            <p:ph type="body" idx="1"/>
          </p:nvPr>
        </p:nvSpPr>
        <p:spPr>
          <a:xfrm>
            <a:off x="2125013" y="5769735"/>
            <a:ext cx="6900729" cy="1088265"/>
          </a:xfrm>
        </p:spPr>
        <p:txBody>
          <a:bodyPr anchor="ctr">
            <a:noAutofit/>
          </a:bodyPr>
          <a:lstStyle/>
          <a:p>
            <a:pPr algn="r"/>
            <a:r>
              <a:rPr lang="en-US" sz="5400" i="1" dirty="0">
                <a:solidFill>
                  <a:srgbClr val="FF0000"/>
                </a:solidFill>
              </a:rPr>
              <a:t>Matthew 19:23-26 ESV</a:t>
            </a:r>
          </a:p>
        </p:txBody>
      </p:sp>
    </p:spTree>
    <p:extLst>
      <p:ext uri="{BB962C8B-B14F-4D97-AF65-F5344CB8AC3E}">
        <p14:creationId xmlns:p14="http://schemas.microsoft.com/office/powerpoint/2010/main" val="20316230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83</TotalTime>
  <Words>1249</Words>
  <Application>Microsoft Office PowerPoint</Application>
  <PresentationFormat>On-screen Show (4:3)</PresentationFormat>
  <Paragraphs>60</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Adobe Song Std L</vt:lpstr>
      <vt:lpstr>Arial</vt:lpstr>
      <vt:lpstr>Calibri</vt:lpstr>
      <vt:lpstr>Calibri Light</vt:lpstr>
      <vt:lpstr>Gill Sans MT</vt:lpstr>
      <vt:lpstr>Office Theme</vt:lpstr>
      <vt:lpstr>He is Able to  Save to the Uttermost</vt:lpstr>
      <vt:lpstr>(23) The former priests were many in number, because they were prevented by death from continuing in office, (24) but he holds his priesthood permanently, because he continues forever. (25) Consequently, he is able to save to the uttermost those who draw near to God through him, since he always lives to make intercession for them.</vt:lpstr>
      <vt:lpstr>He is able to save even those who…</vt:lpstr>
      <vt:lpstr>(4) For it is impossible, in the case of those who have once been enlightened, who have tasted the heavenly gift, and have shared in the Holy Spirit, (5) and have tasted the goodness of the word of God and the powers of the age to come, (6) and then have fallen away, to restore them again to repentance, since they are crucifying once again the Son of God to their own harm and holding him up to contempt.</vt:lpstr>
      <vt:lpstr>(7) For land that has drunk the rain that often falls on it, and produces a crop useful to those for whose sake it is cultivated, receives a blessing from God. (8) But if it bears thorns and thistles, it is worthless and near to being cursed, and its end is to be burned.</vt:lpstr>
      <vt:lpstr>(19) My brothers, if anyone among you wanders from the truth and someone brings him back, (20) let him know that whoever brings back a sinner from his wandering will save his soul from death and will cover a multitude of sins.</vt:lpstr>
      <vt:lpstr>(4) For it is impossible, in the case of those who have once been enlightened, who have tasted the heavenly gift, and have shared in the Holy Spirit, (5) and have tasted the goodness of the word of God and the powers of the age to come, (6) and then have fallen away, to restore them again to repentance, since they are crucifying once again the Son of God to their own harm and holding him up to contempt.</vt:lpstr>
      <vt:lpstr>(23) And Jesus said to his disciples, "Truly, I say to you, only with difficulty will a rich person enter the kingdom of heaven. (24) Again I tell you, it is easier for a camel to go through the eye of a needle than for a rich person to enter the kingdom of God."</vt:lpstr>
      <vt:lpstr>(25) When the disciples heard this, they were greatly astonished, saying, "Who then can be saved?" (26) But Jesus looked at them and said, "With man this is impossible, but with God all things are possible."</vt:lpstr>
      <vt:lpstr>(10) Now he was teaching in one of the synagogues on the Sabbath. (11) And behold, there was a woman who had had a disabling spirit for eighteen years. She was bent over and could not fully straighten herself.</vt:lpstr>
      <vt:lpstr>(12) When Jesus saw her, he called her over and said to her, "Woman, you are freed from your disability." (13) And he laid his hands on her, and immediately she was made straight, and she glorified God.</vt:lpstr>
      <vt:lpstr>He is able to save even those who…</vt:lpstr>
      <vt:lpstr>(6) And he told this parable: "A man had a fig tree planted in his vineyard, and he came seeking fruit on it and found none. (7) And he said to the vinedresser, 'Look, for three years now I have come seeking fruit on this fig tree, and I find none. Cut it down. Why should it use up the ground?'</vt:lpstr>
      <vt:lpstr>(8) And he answered him, 'Sir, let it alone this year also, until I dig around it and put on manure. (9) Then if it should bear fruit next year, well and good; but if not, you can cut it down.'"</vt:lpstr>
      <vt:lpstr>(7) Love bears all things, believes all things, hopes all things, endures all things.</vt:lpstr>
      <vt:lpstr>He is able to save even those who…</vt:lpstr>
      <vt:lpstr>(20) And they brought the boy to him. And when the spirit saw him, immediately it convulsed the boy, and he fell on the ground and rolled about, foaming at the mouth. (21) And Jesus asked his father, "How long has this been happening to him?" And he said, "From childhood. (22) And it has often cast him into fire and into water, to destroy him. But if you can do anything, have compassion on us and help us."</vt:lpstr>
      <vt:lpstr>(23) And Jesus said to him, "'If you can'! All things are possible for one who believes." (24) Immediately the father of the child cried out and said, "I believe; help my unbelief!" (25) And when Jesus saw that a crowd came running together, he rebuked the unclean spirit, saying to it, "You mute and deaf spirit, I command you, come out of him and never enter him again."</vt:lpstr>
      <vt:lpstr>(26) And after crying out and convulsing him terribly, it came out, and the boy was like a corpse, so that most of them said, "He is dead." (27) But Jesus took him by the hand and lifted him up, and he arose.</vt:lpstr>
      <vt:lpstr>(20) He said to them, "Because of your little faith. For truly, I say to you, if you have faith like a grain of mustard seed, you will say to this mountain, 'Move from here to there,' and it will move, and nothing will be impossible for you."</vt:lpstr>
      <vt:lpstr>(25) Do not be afraid of sudden terror or of the ruin of the wicked, when it comes, (26) for the LORD will be your confidence and will keep your foot from being caught.</vt:lpstr>
      <vt:lpstr>He is able to save even those who…</vt:lpstr>
      <vt:lpstr>He is Able</vt:lpstr>
      <vt:lpstr>He is Able to  Save to the Uttermost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 is Able to  Save to the Uttermost</dc:title>
  <dc:creator>Jason Davis</dc:creator>
  <cp:lastModifiedBy>Knollwood</cp:lastModifiedBy>
  <cp:revision>15</cp:revision>
  <dcterms:created xsi:type="dcterms:W3CDTF">2016-05-11T18:05:30Z</dcterms:created>
  <dcterms:modified xsi:type="dcterms:W3CDTF">2017-08-13T23:08:58Z</dcterms:modified>
</cp:coreProperties>
</file>