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5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54"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1pPr>
    <a:lvl2pPr marL="0" marR="0" indent="2286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2pPr>
    <a:lvl3pPr marL="0" marR="0" indent="4572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3pPr>
    <a:lvl4pPr marL="0" marR="0" indent="6858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4pPr>
    <a:lvl5pPr marL="0" marR="0" indent="9144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5pPr>
    <a:lvl6pPr marL="0" marR="0" indent="11430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6pPr>
    <a:lvl7pPr marL="0" marR="0" indent="13716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7pPr>
    <a:lvl8pPr marL="0" marR="0" indent="16002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8pPr>
    <a:lvl9pPr marL="0" marR="0" indent="182880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8" d="100"/>
          <a:sy n="58" d="100"/>
        </p:scale>
        <p:origin x="1474" y="58"/>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F9E5-9D3F-4C78-AB09-681F001876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183F8A3-84EC-434B-AB94-34D7E1999979}"/>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7487819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9" name="1 Samuel 13.1-4 (ESV)…"/>
          <p:cNvSpPr txBox="1"/>
          <p:nvPr/>
        </p:nvSpPr>
        <p:spPr>
          <a:xfrm>
            <a:off x="289851" y="187194"/>
            <a:ext cx="12425099" cy="7023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13.1-4 (ESV)</a:t>
            </a:r>
          </a:p>
          <a:p>
            <a:pPr>
              <a:defRPr sz="3100"/>
            </a:pPr>
            <a:r>
              <a:rPr baseline="31999"/>
              <a:t>1</a:t>
            </a:r>
            <a:r>
              <a:t>Saul lived for one year and then became king, and when he had reigned for two years over Israel, </a:t>
            </a:r>
          </a:p>
          <a:p>
            <a:pPr>
              <a:defRPr sz="3100"/>
            </a:pPr>
            <a:r>
              <a:rPr baseline="31999"/>
              <a:t>2</a:t>
            </a:r>
            <a:r>
              <a:t>Saul chose three thousand men of Israel. Two thousand were with Saul in Michmash and the hill country of Bethel, and a thousand were with Jonathan in Gibeah of Benjamin. The rest of the people he sent home, every man to his tent. </a:t>
            </a:r>
          </a:p>
          <a:p>
            <a:pPr>
              <a:defRPr sz="3100"/>
            </a:pPr>
            <a:r>
              <a:rPr baseline="31999"/>
              <a:t>3</a:t>
            </a:r>
            <a:r>
              <a:t>Jonathan defeated the garrison of the Philistines that was at Geba, and the Philistines heard of it. And Saul blew the trumpet throughout all the land, saying, “Let the Hebrews hear.” </a:t>
            </a:r>
          </a:p>
          <a:p>
            <a:pPr>
              <a:defRPr sz="3100"/>
            </a:pPr>
            <a:r>
              <a:rPr baseline="31999"/>
              <a:t>4</a:t>
            </a:r>
            <a:r>
              <a:t>And all Israel heard it said that Saul had defeated the garrison of the Philistines, and also that Israel had become a stench to the Philistines. And the people were called out to join Saul at Gilgal.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2" name="1 Samuel 13.5-9 (ESV)…"/>
          <p:cNvSpPr txBox="1"/>
          <p:nvPr/>
        </p:nvSpPr>
        <p:spPr>
          <a:xfrm>
            <a:off x="289851" y="263394"/>
            <a:ext cx="12425099" cy="7378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13.5-9 (ESV)</a:t>
            </a:r>
          </a:p>
          <a:p>
            <a:pPr>
              <a:defRPr sz="2800"/>
            </a:pPr>
            <a:r>
              <a:rPr baseline="31999"/>
              <a:t>5</a:t>
            </a:r>
            <a:r>
              <a:t>And the Philistines mustered to fight with Israel, thirty thousand chariots and six thousand horsemen and troops like the sand on the seashore in multitude. They came up and encamped in Michmash, to the east of Beth-aven. </a:t>
            </a:r>
          </a:p>
          <a:p>
            <a:pPr>
              <a:defRPr sz="2800"/>
            </a:pPr>
            <a:r>
              <a:rPr baseline="31999"/>
              <a:t>6</a:t>
            </a:r>
            <a:r>
              <a:t>When the men of Israel saw that they were in trouble (for the people were hard pressed), the people hid themselves in caves and in holes and in rocks and in tombs and in cisterns, </a:t>
            </a:r>
          </a:p>
          <a:p>
            <a:pPr>
              <a:defRPr sz="2800"/>
            </a:pPr>
            <a:r>
              <a:rPr baseline="31999"/>
              <a:t>7</a:t>
            </a:r>
            <a:r>
              <a:t>and some Hebrews crossed the fords of the Jordan to the land of Gad and Gilead. Saul was still at Gilgal, and all the people followed him trembling. </a:t>
            </a:r>
          </a:p>
          <a:p>
            <a:pPr>
              <a:defRPr sz="2800"/>
            </a:pPr>
            <a:r>
              <a:rPr baseline="31999"/>
              <a:t>8</a:t>
            </a:r>
            <a:r>
              <a:t>He waited seven days, the time appointed by Samuel. But Samuel did not come to Gilgal, and the people were scattering from him. </a:t>
            </a:r>
          </a:p>
          <a:p>
            <a:pPr>
              <a:defRPr sz="2800"/>
            </a:pPr>
            <a:r>
              <a:rPr baseline="31999"/>
              <a:t>9</a:t>
            </a:r>
            <a:r>
              <a:t>So Saul said, “Bring the burnt offering here to me, and the peace offerings.” And he offered the burnt offering.</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5" name="1 Samuel 13.11-14 (ESV)…"/>
          <p:cNvSpPr txBox="1"/>
          <p:nvPr/>
        </p:nvSpPr>
        <p:spPr>
          <a:xfrm>
            <a:off x="289851" y="136394"/>
            <a:ext cx="12425099" cy="8242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13.11-14 (ESV)</a:t>
            </a:r>
          </a:p>
          <a:p>
            <a:pPr>
              <a:defRPr sz="2900"/>
            </a:pPr>
            <a:r>
              <a:rPr baseline="31999"/>
              <a:t>11</a:t>
            </a:r>
            <a:r>
              <a:t>Samuel said, “What have you done?” And Saul said, “When I saw that the people were scattering from me, and that you did not come within the days appointed, and that the Philistines had mustered at Michmash, </a:t>
            </a:r>
          </a:p>
          <a:p>
            <a:pPr>
              <a:defRPr sz="2900"/>
            </a:pPr>
            <a:r>
              <a:rPr baseline="31999"/>
              <a:t>12</a:t>
            </a:r>
            <a:r>
              <a:t>I said, ‘Now the Philistines will come down against me at Gilgal, and I have not sought the favor of the Lord.’ So I forced myself, and offered the burnt offering.” </a:t>
            </a:r>
          </a:p>
          <a:p>
            <a:pPr>
              <a:defRPr sz="2900"/>
            </a:pPr>
            <a:r>
              <a:rPr baseline="31999"/>
              <a:t>13</a:t>
            </a:r>
            <a:r>
              <a:t>And Samuel said to Saul, “You have done foolishly. You have not kept the command of the Lord your God, with which he commanded you. For then the Lord would have established your kingdom over Israel forever. </a:t>
            </a:r>
          </a:p>
          <a:p>
            <a:pPr>
              <a:defRPr sz="2900"/>
            </a:pPr>
            <a:r>
              <a:rPr baseline="31999"/>
              <a:t>14</a:t>
            </a:r>
            <a:r>
              <a:t>But now your kingdom shall not continue. The Lord has sought out a man after his own heart, and the Lord has commanded him to be prince over his people, because you have not kept what the Lord commanded you.”</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8" name="1 Samuel 14.1-4 (ESV)…"/>
          <p:cNvSpPr txBox="1"/>
          <p:nvPr/>
        </p:nvSpPr>
        <p:spPr>
          <a:xfrm>
            <a:off x="289851" y="314194"/>
            <a:ext cx="12425099" cy="7886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14.1-4 (ESV)</a:t>
            </a:r>
          </a:p>
          <a:p>
            <a:pPr>
              <a:defRPr sz="3200"/>
            </a:pPr>
            <a:r>
              <a:rPr baseline="31999"/>
              <a:t>1</a:t>
            </a:r>
            <a:r>
              <a:t>One day Jonathan the son of Saul said to the young man who carried his armor, “Come, let us go over to the Philistine garrison on the other side.” But he did not tell his father. </a:t>
            </a:r>
          </a:p>
          <a:p>
            <a:pPr>
              <a:defRPr sz="3200"/>
            </a:pPr>
            <a:r>
              <a:rPr baseline="31999"/>
              <a:t>2</a:t>
            </a:r>
            <a:r>
              <a:t>Saul was staying in the outskirts of Gibeah in the pomegranate cave at Migron. The people who were with him were about six hundred men, </a:t>
            </a:r>
          </a:p>
          <a:p>
            <a:pPr>
              <a:defRPr sz="3200"/>
            </a:pPr>
            <a:r>
              <a:rPr baseline="31999"/>
              <a:t>3</a:t>
            </a:r>
            <a:r>
              <a:t>including Ahijah the son of Ahitub, Ichabod’s brother, son of Phinehas, son of Eli, the priest of the Lord in Shiloh, wearing an ephod. And the people did not know that Jonathan had gone. </a:t>
            </a:r>
          </a:p>
          <a:p>
            <a:pPr>
              <a:defRPr sz="3200"/>
            </a:pPr>
            <a:r>
              <a:rPr baseline="31999"/>
              <a:t>4</a:t>
            </a:r>
            <a:r>
              <a:t>Within the passes, by which Jonathan sought to go over to the Philistine garrison, there was a rocky crag on the one side and a rocky crag on the other side. The name of the one was Bozez, and the name of the other Seneh.</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61" name="1 Samuel 14.6 (ESV)…"/>
          <p:cNvSpPr txBox="1"/>
          <p:nvPr/>
        </p:nvSpPr>
        <p:spPr>
          <a:xfrm>
            <a:off x="289851" y="314194"/>
            <a:ext cx="12425099" cy="519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14.6 (ESV)</a:t>
            </a:r>
          </a:p>
          <a:p>
            <a:r>
              <a:rPr baseline="31999"/>
              <a:t>6</a:t>
            </a:r>
            <a:r>
              <a:t>Jonathan said to the young man who carried his armor, “Come, let us go over to the garrison of these uncircumcised. It may be that the Lord will work for us, for nothing can hinder the Lord from saving by many or by few.”</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64" name="1 Samuel 14.13-15 (ESV)…"/>
          <p:cNvSpPr txBox="1"/>
          <p:nvPr/>
        </p:nvSpPr>
        <p:spPr>
          <a:xfrm>
            <a:off x="289851" y="136394"/>
            <a:ext cx="12425099" cy="722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14.13-15 (ESV)</a:t>
            </a:r>
          </a:p>
          <a:p>
            <a:pPr>
              <a:defRPr sz="3800"/>
            </a:pPr>
            <a:r>
              <a:rPr baseline="31999"/>
              <a:t>13</a:t>
            </a:r>
            <a:r>
              <a:t>Then Jonathan climbed up on his hands and feet, and his armor-bearer after him. And they fell before Jonathan, and his armor-bearer killed them after him. </a:t>
            </a:r>
          </a:p>
          <a:p>
            <a:pPr>
              <a:defRPr sz="3800"/>
            </a:pPr>
            <a:r>
              <a:rPr baseline="31999"/>
              <a:t>14</a:t>
            </a:r>
            <a:r>
              <a:t>And that first strike, which Jonathan and his armor-bearer made, killed about twenty men within as it were half a furrow’s length in an acre of land. </a:t>
            </a:r>
          </a:p>
          <a:p>
            <a:pPr>
              <a:defRPr sz="3800"/>
            </a:pPr>
            <a:r>
              <a:rPr baseline="31999"/>
              <a:t>15</a:t>
            </a:r>
            <a:r>
              <a:t>And there was a panic in the camp, in the field, and among all the people. The garrison and even the raiders trembled, the earth quaked, and it became a very great panic.</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67" name="1 Samuel 14.23 (ESV)…"/>
          <p:cNvSpPr txBox="1"/>
          <p:nvPr/>
        </p:nvSpPr>
        <p:spPr>
          <a:xfrm>
            <a:off x="289851" y="301494"/>
            <a:ext cx="12425099" cy="214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14.23 (ESV)</a:t>
            </a:r>
          </a:p>
          <a:p>
            <a:r>
              <a:rPr baseline="31999"/>
              <a:t>23</a:t>
            </a:r>
            <a:r>
              <a:t>So the Lord saved Israel that day. And the battle passed beyond Beth-aven.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70" name="1 Samuel 14.43-46 (ESV)…"/>
          <p:cNvSpPr txBox="1"/>
          <p:nvPr/>
        </p:nvSpPr>
        <p:spPr>
          <a:xfrm>
            <a:off x="289851" y="136394"/>
            <a:ext cx="12425099" cy="7632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14.43-46 (ESV)</a:t>
            </a:r>
          </a:p>
          <a:p>
            <a:pPr>
              <a:defRPr sz="3400"/>
            </a:pPr>
            <a:r>
              <a:rPr baseline="31999"/>
              <a:t>43</a:t>
            </a:r>
            <a:r>
              <a:t>Then Saul said to Jonathan, “Tell me what you have done.” And Jonathan told him, “I tasted a little honey with the tip of the staff that was in my hand. Here I am; I will die.” </a:t>
            </a:r>
          </a:p>
          <a:p>
            <a:pPr>
              <a:defRPr sz="3400"/>
            </a:pPr>
            <a:r>
              <a:rPr baseline="31999"/>
              <a:t>44</a:t>
            </a:r>
            <a:r>
              <a:t>And Saul said, “God do so to me and more also; you shall surely die, Jonathan.” </a:t>
            </a:r>
          </a:p>
          <a:p>
            <a:pPr>
              <a:defRPr sz="3400"/>
            </a:pPr>
            <a:r>
              <a:rPr baseline="31999"/>
              <a:t>45</a:t>
            </a:r>
            <a:r>
              <a:t>Then the people said to Saul, “Shall Jonathan die, who has worked this great salvation in Israel? Far from it! As the Lord lives, there shall not one hair of his head fall to the ground, for he has worked with God this day.” So the people ransomed Jonathan, so that he did not die. </a:t>
            </a:r>
          </a:p>
          <a:p>
            <a:pPr>
              <a:defRPr sz="3400"/>
            </a:pPr>
            <a:r>
              <a:rPr baseline="31999"/>
              <a:t>46</a:t>
            </a:r>
            <a:r>
              <a:t>Then Saul went up from pursuing the Philistines, and the Philistines went to their own place.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blood_brothers-content-3-still-4x3.jpg" descr="blood_brothers-content-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73" name="Jonathan’s Second Act"/>
          <p:cNvSpPr txBox="1"/>
          <p:nvPr/>
        </p:nvSpPr>
        <p:spPr>
          <a:xfrm>
            <a:off x="930516" y="2997199"/>
            <a:ext cx="11143768" cy="1524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200">
                <a:solidFill>
                  <a:srgbClr val="FFFFFF"/>
                </a:solidFill>
              </a:defRPr>
            </a:lvl1pPr>
          </a:lstStyle>
          <a:p>
            <a:r>
              <a:t>Jonathan’s Second Act</a:t>
            </a:r>
          </a:p>
        </p:txBody>
      </p:sp>
      <p:sp>
        <p:nvSpPr>
          <p:cNvPr id="174" name="1 Samuel 18-23"/>
          <p:cNvSpPr txBox="1"/>
          <p:nvPr/>
        </p:nvSpPr>
        <p:spPr>
          <a:xfrm>
            <a:off x="5339435" y="4451350"/>
            <a:ext cx="2325930"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1 Samuel 18-23</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77" name="1 Samuel 18.1–4 (ESV)…"/>
          <p:cNvSpPr txBox="1"/>
          <p:nvPr/>
        </p:nvSpPr>
        <p:spPr>
          <a:xfrm>
            <a:off x="289851" y="123694"/>
            <a:ext cx="12425099" cy="760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18.1–4 (ESV)</a:t>
            </a:r>
          </a:p>
          <a:p>
            <a:pPr>
              <a:defRPr sz="4000"/>
            </a:pPr>
            <a:r>
              <a:rPr baseline="31999"/>
              <a:t>1</a:t>
            </a:r>
            <a:r>
              <a:t>As soon as he had finished speaking to Saul, the soul of Jonathan was knit to the soul of David, and Jonathan loved him as his own soul. </a:t>
            </a:r>
          </a:p>
          <a:p>
            <a:pPr>
              <a:defRPr sz="4000"/>
            </a:pPr>
            <a:r>
              <a:rPr baseline="31999"/>
              <a:t>2</a:t>
            </a:r>
            <a:r>
              <a:t>And Saul took him that day and would not let him return to his father’s house. </a:t>
            </a:r>
          </a:p>
          <a:p>
            <a:pPr>
              <a:defRPr sz="4000"/>
            </a:pPr>
            <a:r>
              <a:rPr baseline="31999"/>
              <a:t>3</a:t>
            </a:r>
            <a:r>
              <a:t>Then Jonathan made a covenant with David, because he loved him as his own soul. </a:t>
            </a:r>
          </a:p>
          <a:p>
            <a:pPr>
              <a:defRPr sz="4000"/>
            </a:pPr>
            <a:r>
              <a:rPr baseline="31999"/>
              <a:t>4</a:t>
            </a:r>
            <a:r>
              <a:t>And Jonathan stripped himself of the robe that was on him and gave it to David, and his armor, and even his sword and his bow and his belt.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ctrTitle"/>
          </p:nvPr>
        </p:nvSpPr>
        <p:spPr>
          <a:prstGeom prst="rect">
            <a:avLst/>
          </a:prstGeom>
        </p:spPr>
        <p:txBody>
          <a:bodyPr/>
          <a:lstStyle/>
          <a:p>
            <a:endParaRPr/>
          </a:p>
        </p:txBody>
      </p:sp>
      <p:sp>
        <p:nvSpPr>
          <p:cNvPr id="120" name="Body"/>
          <p:cNvSpPr txBox="1">
            <a:spLocks noGrp="1"/>
          </p:cNvSpPr>
          <p:nvPr>
            <p:ph type="subTitle" sz="quarter" idx="1"/>
          </p:nvPr>
        </p:nvSpPr>
        <p:spPr>
          <a:prstGeom prst="rect">
            <a:avLst/>
          </a:prstGeom>
        </p:spPr>
        <p:txBody>
          <a:bodyPr/>
          <a:lstStyle/>
          <a:p>
            <a:endParaRPr/>
          </a:p>
        </p:txBody>
      </p:sp>
      <p:pic>
        <p:nvPicPr>
          <p:cNvPr id="121" name="blood_brothers-title-3-still-4x3.jpg" descr="blood_brothers-title-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22" name="Jonathan: Son of Saul"/>
          <p:cNvSpPr txBox="1"/>
          <p:nvPr/>
        </p:nvSpPr>
        <p:spPr>
          <a:xfrm>
            <a:off x="260858" y="1123950"/>
            <a:ext cx="12483085" cy="176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solidFill>
                  <a:srgbClr val="FFFFFF"/>
                </a:solidFill>
              </a:defRPr>
            </a:lvl1pPr>
          </a:lstStyle>
          <a:p>
            <a:r>
              <a:t>Jonathan: Son of Saul</a:t>
            </a:r>
          </a:p>
        </p:txBody>
      </p:sp>
      <p:sp>
        <p:nvSpPr>
          <p:cNvPr id="123" name="An unlikely leader who stepped up in courage and glorified God"/>
          <p:cNvSpPr txBox="1"/>
          <p:nvPr/>
        </p:nvSpPr>
        <p:spPr>
          <a:xfrm>
            <a:off x="1844598" y="2749550"/>
            <a:ext cx="9315604"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An unlikely leader who stepped up in courage and glorified God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80" name="1 Samuel 20.30-34 (ESV)…"/>
          <p:cNvSpPr txBox="1"/>
          <p:nvPr/>
        </p:nvSpPr>
        <p:spPr>
          <a:xfrm>
            <a:off x="289851" y="225294"/>
            <a:ext cx="12425099" cy="7912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20.30-34 (ESV)</a:t>
            </a:r>
          </a:p>
          <a:p>
            <a:pPr>
              <a:defRPr sz="3000"/>
            </a:pPr>
            <a:r>
              <a:rPr baseline="31999"/>
              <a:t>30</a:t>
            </a:r>
            <a:r>
              <a:t>Then Saul’s anger was kindled against Jonathan, and he said to him, “You son of a perverse, rebellious woman, do I not know that you have chosen the son of Jesse to your own shame, and to the shame of your mother’s nakedness? </a:t>
            </a:r>
          </a:p>
          <a:p>
            <a:pPr>
              <a:defRPr sz="3000"/>
            </a:pPr>
            <a:r>
              <a:rPr baseline="31999"/>
              <a:t>31</a:t>
            </a:r>
            <a:r>
              <a:t>For as long as the son of Jesse lives on the earth, neither you nor your kingdom shall be established. Therefore send and bring him to me, for he shall surely die.” </a:t>
            </a:r>
          </a:p>
          <a:p>
            <a:pPr>
              <a:defRPr sz="3000"/>
            </a:pPr>
            <a:r>
              <a:rPr baseline="31999"/>
              <a:t>32</a:t>
            </a:r>
            <a:r>
              <a:t>Then Jonathan answered Saul his father, “Why should he be put to death? What has he done?” </a:t>
            </a:r>
          </a:p>
          <a:p>
            <a:pPr>
              <a:defRPr sz="3000"/>
            </a:pPr>
            <a:r>
              <a:rPr baseline="31999"/>
              <a:t>33</a:t>
            </a:r>
            <a:r>
              <a:t>But Saul hurled his spear at him to strike him. So Jonathan knew that his father was determined to put David to death. </a:t>
            </a:r>
          </a:p>
          <a:p>
            <a:pPr>
              <a:defRPr sz="3000"/>
            </a:pPr>
            <a:r>
              <a:rPr baseline="31999"/>
              <a:t>34</a:t>
            </a:r>
            <a:r>
              <a:t>And Jonathan rose from the table in fierce anger and ate no food the second day of the month, for he was grieved for David, because his father had disgraced him.</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83" name="1 Samuel 20.42 (ESV)…"/>
          <p:cNvSpPr txBox="1"/>
          <p:nvPr/>
        </p:nvSpPr>
        <p:spPr>
          <a:xfrm>
            <a:off x="289851" y="377694"/>
            <a:ext cx="12425099" cy="595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20.42 (ESV)</a:t>
            </a:r>
          </a:p>
          <a:p>
            <a:r>
              <a:rPr baseline="31999"/>
              <a:t>42</a:t>
            </a:r>
            <a:r>
              <a:t>Then Jonathan said to David, “Go in peace, because we have sworn both of us in the name of the Lord, saying, ‘The Lord shall be between me and you, and between my offspring and your offspring, forever.’ ” And he rose and departed, and Jonathan went into the city.</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86" name="1 Samuel 20.42 (ESV)…"/>
          <p:cNvSpPr txBox="1"/>
          <p:nvPr/>
        </p:nvSpPr>
        <p:spPr>
          <a:xfrm>
            <a:off x="289851" y="377694"/>
            <a:ext cx="12425099" cy="595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20.42 (ESV)</a:t>
            </a:r>
          </a:p>
          <a:p>
            <a:r>
              <a:rPr baseline="31999"/>
              <a:t>42</a:t>
            </a:r>
            <a:r>
              <a:t>Then Jonathan said to David, “Go in peace, because we have sworn both of us in the name of the Lord, saying, ‘The Lord shall be between me and you, and between my offspring and your offspring, forever.’ ” And he rose and departed, and Jonathan went into the city.</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89" name="1 Samuel 23:16–17 (ESV)…"/>
          <p:cNvSpPr txBox="1"/>
          <p:nvPr/>
        </p:nvSpPr>
        <p:spPr>
          <a:xfrm>
            <a:off x="289851" y="199894"/>
            <a:ext cx="12425099" cy="595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23:16–17 (ESV)</a:t>
            </a:r>
          </a:p>
          <a:p>
            <a:r>
              <a:rPr baseline="31999"/>
              <a:t>16</a:t>
            </a:r>
            <a:r>
              <a:t>And Jonathan, Saul’s son, rose and went to David at Horesh, and strengthened his hand in God. </a:t>
            </a:r>
          </a:p>
          <a:p>
            <a:r>
              <a:rPr baseline="31999"/>
              <a:t>17</a:t>
            </a:r>
            <a:r>
              <a:t>And he said to him, “Do not fear, for the hand of Saul my father shall not find you. You shall be king over Israel, and I shall be next to you. Saul my father also knows this.”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blood_brothers-content-3-still-4x3.jpg" descr="blood_brothers-content-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92" name="Jonathan’s Final Act"/>
          <p:cNvSpPr txBox="1"/>
          <p:nvPr/>
        </p:nvSpPr>
        <p:spPr>
          <a:xfrm>
            <a:off x="1575663" y="3047999"/>
            <a:ext cx="9853474" cy="1524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200">
                <a:solidFill>
                  <a:srgbClr val="FFFFFF"/>
                </a:solidFill>
              </a:defRPr>
            </a:lvl1pPr>
          </a:lstStyle>
          <a:p>
            <a:r>
              <a:t>Jonathan’s Final Act</a:t>
            </a:r>
          </a:p>
        </p:txBody>
      </p:sp>
      <p:sp>
        <p:nvSpPr>
          <p:cNvPr id="193" name="1 Samuel 31"/>
          <p:cNvSpPr txBox="1"/>
          <p:nvPr/>
        </p:nvSpPr>
        <p:spPr>
          <a:xfrm>
            <a:off x="5567883" y="4451350"/>
            <a:ext cx="1869034"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1 Samuel 31</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96" name="2 Samuel 1.25-27 (ESV)…"/>
          <p:cNvSpPr txBox="1"/>
          <p:nvPr/>
        </p:nvSpPr>
        <p:spPr>
          <a:xfrm>
            <a:off x="289851" y="314194"/>
            <a:ext cx="12425099" cy="631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2 Samuel 1.25-27 (ESV)</a:t>
            </a:r>
          </a:p>
          <a:p>
            <a:pPr>
              <a:defRPr sz="4100"/>
            </a:pPr>
            <a:r>
              <a:rPr baseline="31999"/>
              <a:t>25</a:t>
            </a:r>
            <a:r>
              <a:t>“How the mighty have fallen in the midst of the battle! “Jonathan lies slain on your high places. </a:t>
            </a:r>
          </a:p>
          <a:p>
            <a:pPr>
              <a:defRPr sz="4100"/>
            </a:pPr>
            <a:r>
              <a:rPr baseline="31999"/>
              <a:t>26</a:t>
            </a:r>
            <a:r>
              <a:t>I am distressed for you, my brother Jonathan; very pleasant have you been to me; your love to me was extraordinary, surpassing the love of women. </a:t>
            </a:r>
          </a:p>
          <a:p>
            <a:pPr>
              <a:defRPr sz="4100"/>
            </a:pPr>
            <a:r>
              <a:rPr baseline="31999"/>
              <a:t>27</a:t>
            </a:r>
            <a:r>
              <a:t>“How the mighty have fallen, and the weapons of war perished!”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99" name="1 Samuel 20.14-16 (ESV)…"/>
          <p:cNvSpPr txBox="1"/>
          <p:nvPr/>
        </p:nvSpPr>
        <p:spPr>
          <a:xfrm>
            <a:off x="289851" y="364994"/>
            <a:ext cx="12425099" cy="6210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20.14-16 (ESV)</a:t>
            </a:r>
          </a:p>
          <a:p>
            <a:pPr>
              <a:defRPr sz="4000"/>
            </a:pPr>
            <a:r>
              <a:rPr baseline="31999"/>
              <a:t>14</a:t>
            </a:r>
            <a:r>
              <a:t>If I am still alive, show me the steadfast love of the Lord, that I may not die; </a:t>
            </a:r>
          </a:p>
          <a:p>
            <a:pPr>
              <a:defRPr sz="4000"/>
            </a:pPr>
            <a:r>
              <a:rPr baseline="31999"/>
              <a:t>15</a:t>
            </a:r>
            <a:r>
              <a:t>and do not cut off your steadfast love from my house forever, when the Lord cuts off every one of the enemies of David from the face of the earth.” </a:t>
            </a:r>
          </a:p>
          <a:p>
            <a:pPr>
              <a:defRPr sz="4000"/>
            </a:pPr>
            <a:r>
              <a:rPr baseline="31999"/>
              <a:t>16</a:t>
            </a:r>
            <a:r>
              <a:t>And Jonathan made a covenant with the house of David, saying, “May the Lord take vengeance on David’s enemies.”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p:cNvSpPr txBox="1">
            <a:spLocks noGrp="1"/>
          </p:cNvSpPr>
          <p:nvPr>
            <p:ph type="ctrTitle"/>
          </p:nvPr>
        </p:nvSpPr>
        <p:spPr>
          <a:prstGeom prst="rect">
            <a:avLst/>
          </a:prstGeom>
        </p:spPr>
        <p:txBody>
          <a:bodyPr/>
          <a:lstStyle/>
          <a:p>
            <a:endParaRPr/>
          </a:p>
        </p:txBody>
      </p:sp>
      <p:sp>
        <p:nvSpPr>
          <p:cNvPr id="202" name="Body"/>
          <p:cNvSpPr txBox="1">
            <a:spLocks noGrp="1"/>
          </p:cNvSpPr>
          <p:nvPr>
            <p:ph type="subTitle" sz="quarter" idx="1"/>
          </p:nvPr>
        </p:nvSpPr>
        <p:spPr>
          <a:prstGeom prst="rect">
            <a:avLst/>
          </a:prstGeom>
        </p:spPr>
        <p:txBody>
          <a:bodyPr/>
          <a:lstStyle/>
          <a:p>
            <a:endParaRPr/>
          </a:p>
        </p:txBody>
      </p:sp>
      <p:pic>
        <p:nvPicPr>
          <p:cNvPr id="203" name="blood_brothers-title-3-still-4x3.jpg" descr="blood_brothers-title-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04" name="Jonathan: Son of Saul"/>
          <p:cNvSpPr txBox="1"/>
          <p:nvPr/>
        </p:nvSpPr>
        <p:spPr>
          <a:xfrm>
            <a:off x="260858" y="1123950"/>
            <a:ext cx="12483085" cy="176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solidFill>
                  <a:srgbClr val="FFFFFF"/>
                </a:solidFill>
              </a:defRPr>
            </a:lvl1pPr>
          </a:lstStyle>
          <a:p>
            <a:r>
              <a:t>Jonathan: Son of Saul</a:t>
            </a:r>
          </a:p>
        </p:txBody>
      </p:sp>
      <p:sp>
        <p:nvSpPr>
          <p:cNvPr id="205" name="An unlikely leader who stepped up in courage and glorified God"/>
          <p:cNvSpPr txBox="1"/>
          <p:nvPr/>
        </p:nvSpPr>
        <p:spPr>
          <a:xfrm>
            <a:off x="1844598" y="2749550"/>
            <a:ext cx="9315604"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An unlikely leader who stepped up in courage and glorified God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08" name="1 Samuel 23:16–17 (ESV)…"/>
          <p:cNvSpPr txBox="1"/>
          <p:nvPr/>
        </p:nvSpPr>
        <p:spPr>
          <a:xfrm>
            <a:off x="5992002" y="415794"/>
            <a:ext cx="6646748" cy="6565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100"/>
            </a:pPr>
            <a:r>
              <a:t>1 Samuel 23:16–17 (ESV)</a:t>
            </a:r>
          </a:p>
          <a:p>
            <a:pPr>
              <a:defRPr sz="3500"/>
            </a:pPr>
            <a:r>
              <a:rPr baseline="31999"/>
              <a:t>16</a:t>
            </a:r>
            <a:r>
              <a:t>And Jonathan, Saul’s son, rose and went to David at Horesh, and strengthened his hand in God. </a:t>
            </a:r>
          </a:p>
          <a:p>
            <a:pPr>
              <a:defRPr sz="3500"/>
            </a:pPr>
            <a:r>
              <a:rPr baseline="31999"/>
              <a:t>17</a:t>
            </a:r>
            <a:r>
              <a:t>And he said to him, “Do not fear, for the hand of Saul my father shall not find you. You shall be king over Israel, and I shall be next to you. Saul my father also knows this.”</a:t>
            </a:r>
          </a:p>
        </p:txBody>
      </p:sp>
      <p:sp>
        <p:nvSpPr>
          <p:cNvPr id="209" name="1 Samuel 14.6 (ESV)…"/>
          <p:cNvSpPr txBox="1"/>
          <p:nvPr/>
        </p:nvSpPr>
        <p:spPr>
          <a:xfrm>
            <a:off x="518451" y="453894"/>
            <a:ext cx="5253617" cy="6286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000"/>
            </a:pPr>
            <a:r>
              <a:t>1 Samuel 14.6 (ESV)</a:t>
            </a:r>
          </a:p>
          <a:p>
            <a:pPr>
              <a:defRPr sz="3400"/>
            </a:pPr>
            <a:r>
              <a:rPr baseline="31999"/>
              <a:t>6</a:t>
            </a:r>
            <a:r>
              <a:t>Jonathan said to the young man who carried his armor, “Come, let us go over to the garrison of these uncircumcised. It may be that the Lord will work for us, for nothing can hinder the Lord from saving by many or by few.”</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p:cNvSpPr txBox="1">
            <a:spLocks noGrp="1"/>
          </p:cNvSpPr>
          <p:nvPr>
            <p:ph type="ctrTitle"/>
          </p:nvPr>
        </p:nvSpPr>
        <p:spPr>
          <a:prstGeom prst="rect">
            <a:avLst/>
          </a:prstGeom>
        </p:spPr>
        <p:txBody>
          <a:bodyPr/>
          <a:lstStyle/>
          <a:p>
            <a:endParaRPr/>
          </a:p>
        </p:txBody>
      </p:sp>
      <p:sp>
        <p:nvSpPr>
          <p:cNvPr id="212" name="Body"/>
          <p:cNvSpPr txBox="1">
            <a:spLocks noGrp="1"/>
          </p:cNvSpPr>
          <p:nvPr>
            <p:ph type="subTitle" sz="quarter" idx="1"/>
          </p:nvPr>
        </p:nvSpPr>
        <p:spPr>
          <a:prstGeom prst="rect">
            <a:avLst/>
          </a:prstGeom>
        </p:spPr>
        <p:txBody>
          <a:bodyPr/>
          <a:lstStyle/>
          <a:p>
            <a:endParaRPr/>
          </a:p>
        </p:txBody>
      </p:sp>
      <p:pic>
        <p:nvPicPr>
          <p:cNvPr id="213" name="blood_brothers-title-3-still-4x3.jpg" descr="blood_brothers-title-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14" name="Jonathan: Son of Saul"/>
          <p:cNvSpPr txBox="1"/>
          <p:nvPr/>
        </p:nvSpPr>
        <p:spPr>
          <a:xfrm>
            <a:off x="260858" y="1123950"/>
            <a:ext cx="12483085" cy="176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solidFill>
                  <a:srgbClr val="FFFFFF"/>
                </a:solidFill>
              </a:defRPr>
            </a:lvl1pPr>
          </a:lstStyle>
          <a:p>
            <a:r>
              <a:t>Jonathan: Son of Saul</a:t>
            </a:r>
          </a:p>
        </p:txBody>
      </p:sp>
      <p:sp>
        <p:nvSpPr>
          <p:cNvPr id="215" name="An unlikely leader who stepped up in courage and glorified God"/>
          <p:cNvSpPr txBox="1"/>
          <p:nvPr/>
        </p:nvSpPr>
        <p:spPr>
          <a:xfrm>
            <a:off x="1844598" y="2749550"/>
            <a:ext cx="9315604"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An unlikely leader who stepped up in courage and glorified God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26" name="1 Samuel 23:16–17 (ESV)…"/>
          <p:cNvSpPr txBox="1"/>
          <p:nvPr/>
        </p:nvSpPr>
        <p:spPr>
          <a:xfrm>
            <a:off x="289851" y="199894"/>
            <a:ext cx="12425099" cy="5956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23:16–17 (ESV)</a:t>
            </a:r>
          </a:p>
          <a:p>
            <a:r>
              <a:rPr baseline="31999"/>
              <a:t>16</a:t>
            </a:r>
            <a:r>
              <a:t>And Jonathan, Saul’s son, rose and went to David at Horesh, and strengthened his hand in God. </a:t>
            </a:r>
          </a:p>
          <a:p>
            <a:r>
              <a:rPr baseline="31999"/>
              <a:t>17</a:t>
            </a:r>
            <a:r>
              <a:t>And he said to him, “Do not fear, for the hand of Saul my father shall not find you. You shall be king over Israel, and I shall be next to you. Saul my father also knows this.”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F9E5-9D3F-4C78-AB09-681F001876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183F8A3-84EC-434B-AB94-34D7E1999979}"/>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8752501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blood_brothers-content-3-still-4x3.jpg" descr="blood_brothers-content-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29" name="Israel Demands a King"/>
          <p:cNvSpPr txBox="1"/>
          <p:nvPr/>
        </p:nvSpPr>
        <p:spPr>
          <a:xfrm>
            <a:off x="609142" y="2933700"/>
            <a:ext cx="11786516" cy="1625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800">
                <a:solidFill>
                  <a:srgbClr val="FFFFFF"/>
                </a:solidFill>
              </a:defRPr>
            </a:lvl1pPr>
          </a:lstStyle>
          <a:p>
            <a:r>
              <a:t>Israel Demands a King</a:t>
            </a:r>
          </a:p>
        </p:txBody>
      </p:sp>
      <p:sp>
        <p:nvSpPr>
          <p:cNvPr id="130" name="1 Samuel 8"/>
          <p:cNvSpPr txBox="1"/>
          <p:nvPr/>
        </p:nvSpPr>
        <p:spPr>
          <a:xfrm>
            <a:off x="5658104" y="4451350"/>
            <a:ext cx="1688593"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1 Samuel 8</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3" name="1 Samuel 8.6-8 (ESV)…"/>
          <p:cNvSpPr txBox="1"/>
          <p:nvPr/>
        </p:nvSpPr>
        <p:spPr>
          <a:xfrm>
            <a:off x="289851" y="466594"/>
            <a:ext cx="12425099" cy="671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8.6-8 (ESV)</a:t>
            </a:r>
          </a:p>
          <a:p>
            <a:pPr>
              <a:defRPr sz="3500"/>
            </a:pPr>
            <a:r>
              <a:rPr baseline="31999"/>
              <a:t>6</a:t>
            </a:r>
            <a:r>
              <a:t>But the thing displeased Samuel when they said, “Give us a king to judge us.” And Samuel prayed to the Lord. </a:t>
            </a:r>
          </a:p>
          <a:p>
            <a:pPr>
              <a:defRPr sz="3500"/>
            </a:pPr>
            <a:r>
              <a:rPr baseline="31999"/>
              <a:t>7</a:t>
            </a:r>
            <a:r>
              <a:t>And the Lord said to Samuel, “Obey the voice of the people in all that they say to you, for they have not rejected you, but they have rejected me from being king over them. </a:t>
            </a:r>
          </a:p>
          <a:p>
            <a:pPr>
              <a:defRPr sz="3500"/>
            </a:pPr>
            <a:r>
              <a:rPr baseline="31999"/>
              <a:t>8</a:t>
            </a:r>
            <a:r>
              <a:t>According to all the deeds that they have done, from the day I brought them up out of Egypt even to this day, forsaking me and serving other gods, so they are also doing to you.</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6" name="1 Samuel 9.1-3 (ESV)…"/>
          <p:cNvSpPr txBox="1"/>
          <p:nvPr/>
        </p:nvSpPr>
        <p:spPr>
          <a:xfrm>
            <a:off x="289851" y="276094"/>
            <a:ext cx="12425099" cy="7099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9.1-3 (ESV)</a:t>
            </a:r>
          </a:p>
          <a:p>
            <a:pPr>
              <a:defRPr sz="3700"/>
            </a:pPr>
            <a:r>
              <a:rPr baseline="31999"/>
              <a:t>1</a:t>
            </a:r>
            <a:r>
              <a:t>There was a man of Benjamin whose name was Kish, the son of Abiel, son of Zeror, son of Becorath, son of Aphiah, a Benjaminite, a man of wealth. </a:t>
            </a:r>
          </a:p>
          <a:p>
            <a:pPr>
              <a:defRPr sz="3700"/>
            </a:pPr>
            <a:r>
              <a:rPr baseline="31999"/>
              <a:t>2</a:t>
            </a:r>
            <a:r>
              <a:t>And he had a son whose name was Saul, a handsome young man. There was not a man among the people of Israel more handsome than he. From his shoulders upward he was taller than any of the people. </a:t>
            </a:r>
          </a:p>
          <a:p>
            <a:pPr>
              <a:defRPr sz="3700"/>
            </a:pPr>
            <a:r>
              <a:rPr baseline="31999"/>
              <a:t>3</a:t>
            </a:r>
            <a:r>
              <a:t>Now the donkeys of Kish, Saul’s father, were lost. So Kish said to Saul his son, “Take one of the young men with you, and arise, go and look for the donkeys.”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9" name="1 Samuel 9.20 (ESV)…"/>
          <p:cNvSpPr txBox="1"/>
          <p:nvPr/>
        </p:nvSpPr>
        <p:spPr>
          <a:xfrm>
            <a:off x="289851" y="415794"/>
            <a:ext cx="12425099" cy="4432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9.20 (ESV)</a:t>
            </a:r>
          </a:p>
          <a:p>
            <a:r>
              <a:rPr baseline="31999"/>
              <a:t>20</a:t>
            </a:r>
            <a:r>
              <a:t>As for your donkeys that were lost three days ago, do not set your mind on them, for they have been found. And for whom is all that is desirable in Israel? Is it not for you and for all your father’s house?”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blood_brothers-background-still-4x3.jpg" descr="blood_brothers-background-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2" name="1 Samuel 9.1-2 (ESV)…"/>
          <p:cNvSpPr txBox="1"/>
          <p:nvPr/>
        </p:nvSpPr>
        <p:spPr>
          <a:xfrm>
            <a:off x="289851" y="307844"/>
            <a:ext cx="12425099" cy="713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a:pPr>
            <a:r>
              <a:t>1 Samuel 9.1-2 (ESV)</a:t>
            </a:r>
          </a:p>
          <a:p>
            <a:pPr>
              <a:defRPr sz="4200"/>
            </a:pPr>
            <a:r>
              <a:rPr baseline="31999"/>
              <a:t>1</a:t>
            </a:r>
            <a:r>
              <a:t>There was a man of Benjamin whose name was Kish, the son of Abiel, son of Zeror, son of Becorath, son of Aphiah, a Benjaminite, a man of wealth. </a:t>
            </a:r>
          </a:p>
          <a:p>
            <a:pPr>
              <a:defRPr sz="4200"/>
            </a:pPr>
            <a:r>
              <a:rPr baseline="31999"/>
              <a:t>2</a:t>
            </a:r>
            <a:r>
              <a:t>And he had a son whose name was Saul, a handsome young man. There was not a man among the people of Israel more handsome than he. From his shoulders upward he was taller than any of the people.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blood_brothers-content-3-still-4x3.jpg" descr="blood_brothers-content-3-still-4x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5" name="Jonathan’s Opening Act"/>
          <p:cNvSpPr txBox="1"/>
          <p:nvPr/>
        </p:nvSpPr>
        <p:spPr>
          <a:xfrm>
            <a:off x="609142" y="2984499"/>
            <a:ext cx="11800892" cy="1524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8200">
                <a:solidFill>
                  <a:srgbClr val="FFFFFF"/>
                </a:solidFill>
              </a:defRPr>
            </a:lvl1pPr>
          </a:lstStyle>
          <a:p>
            <a:r>
              <a:t>Jonathan’s Opening Act</a:t>
            </a:r>
          </a:p>
        </p:txBody>
      </p:sp>
      <p:sp>
        <p:nvSpPr>
          <p:cNvPr id="146" name="1 Samuel 13-14"/>
          <p:cNvSpPr txBox="1"/>
          <p:nvPr/>
        </p:nvSpPr>
        <p:spPr>
          <a:xfrm>
            <a:off x="5658103" y="4451350"/>
            <a:ext cx="2325930" cy="520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spcBef>
                <a:spcPts val="100"/>
              </a:spcBef>
              <a:defRPr sz="2400" i="1">
                <a:solidFill>
                  <a:srgbClr val="FFFFFF"/>
                </a:solidFill>
              </a:defRPr>
            </a:lvl1pPr>
          </a:lstStyle>
          <a:p>
            <a:r>
              <a:t>1 Samuel 13-14</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2255</Words>
  <Application>Microsoft Office PowerPoint</Application>
  <PresentationFormat>Custom</PresentationFormat>
  <Paragraphs>95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Avenir Heavy</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Knollwood</dc:creator>
  <cp:lastModifiedBy>Knollwood</cp:lastModifiedBy>
  <cp:revision>2</cp:revision>
  <dcterms:modified xsi:type="dcterms:W3CDTF">2017-08-05T20:27:04Z</dcterms:modified>
</cp:coreProperties>
</file>