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3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02" r:id="rId2"/>
    <p:sldMasterId id="2147483714" r:id="rId3"/>
    <p:sldMasterId id="2147483732" r:id="rId4"/>
  </p:sldMasterIdLst>
  <p:notesMasterIdLst>
    <p:notesMasterId r:id="rId15"/>
  </p:notesMasterIdLst>
  <p:sldIdLst>
    <p:sldId id="264" r:id="rId5"/>
    <p:sldId id="256" r:id="rId6"/>
    <p:sldId id="257" r:id="rId7"/>
    <p:sldId id="259" r:id="rId8"/>
    <p:sldId id="260" r:id="rId9"/>
    <p:sldId id="261" r:id="rId10"/>
    <p:sldId id="262" r:id="rId11"/>
    <p:sldId id="263" r:id="rId12"/>
    <p:sldId id="258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6029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3D9D7E-DD12-41E6-A3D9-0909EF021ABA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1F5E0E-FAD9-4840-AD4C-7B084D6F8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179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396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443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910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7904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2037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6394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9606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1013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6908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4040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72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1789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1324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0697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7312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0665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37892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7380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206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2867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94019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08"/>
            <a:ext cx="9144000" cy="6860308"/>
            <a:chOff x="0" y="-2308"/>
            <a:chExt cx="9144000" cy="6860308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7000"/>
                  </a:schemeClr>
                </a:gs>
                <a:gs pos="69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5689832" y="4618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5865092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879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879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8000"/>
                  </a:schemeClr>
                </a:gs>
                <a:gs pos="72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-23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2222624"/>
            <a:ext cx="5917679" cy="2554758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1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500385" y="1828799"/>
            <a:ext cx="990599" cy="228659"/>
          </a:xfrm>
        </p:spPr>
        <p:txBody>
          <a:bodyPr anchor="t" anchorCtr="0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236209" y="3264406"/>
            <a:ext cx="3859795" cy="22866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5279" y="292609"/>
            <a:ext cx="628813" cy="767687"/>
          </a:xfrm>
        </p:spPr>
        <p:txBody>
          <a:bodyPr/>
          <a:lstStyle>
            <a:lvl1pPr>
              <a:defRPr sz="2800" b="0" i="0" baseline="0">
                <a:latin typeface="+mj-lt"/>
              </a:defRPr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14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47390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6963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-2308"/>
            <a:ext cx="9144000" cy="6860308"/>
            <a:chOff x="0" y="-2308"/>
            <a:chExt cx="9144000" cy="686030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7000"/>
                  </a:schemeClr>
                </a:gs>
                <a:gs pos="69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4618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65092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879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879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8000"/>
                  </a:schemeClr>
                </a:gs>
                <a:gs pos="72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Rectangle 6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7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-23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257588"/>
            <a:ext cx="3101765" cy="3020343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54653" cy="302034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73882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80" cy="353060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35306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2529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3636979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1" y="3248490"/>
            <a:ext cx="3636978" cy="277131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80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8490"/>
            <a:ext cx="3636979" cy="277131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19637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78931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52342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-2308"/>
            <a:ext cx="9144000" cy="6860308"/>
            <a:chOff x="0" y="-2308"/>
            <a:chExt cx="9144000" cy="686030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7000"/>
                  </a:schemeClr>
                </a:gs>
                <a:gs pos="69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4618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5092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879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879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8000"/>
                  </a:schemeClr>
                </a:gs>
                <a:gs pos="72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-23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97437"/>
            <a:ext cx="2712589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52881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086844"/>
            <a:ext cx="2712590" cy="292541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14858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-2308"/>
            <a:ext cx="9144000" cy="6860308"/>
            <a:chOff x="0" y="-2308"/>
            <a:chExt cx="9144000" cy="686030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7000"/>
                  </a:schemeClr>
                </a:gs>
                <a:gs pos="69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4618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5092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879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879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8000"/>
                  </a:schemeClr>
                </a:gs>
                <a:gs pos="72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-23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362190"/>
            <a:ext cx="2987087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1591" y="3088562"/>
            <a:ext cx="3001938" cy="2448637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7575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-2308"/>
            <a:ext cx="9144000" cy="6860308"/>
            <a:chOff x="0" y="-2308"/>
            <a:chExt cx="9144000" cy="686030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7000"/>
                  </a:schemeClr>
                </a:gs>
                <a:gs pos="69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4618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5092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879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879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8000"/>
                  </a:schemeClr>
                </a:gs>
                <a:gs pos="72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-23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961453"/>
            <a:ext cx="642200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528191"/>
            <a:ext cx="6422003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89003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-2308"/>
            <a:ext cx="9144000" cy="6860308"/>
            <a:chOff x="0" y="-2308"/>
            <a:chExt cx="9144000" cy="686030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7000"/>
                  </a:schemeClr>
                </a:gs>
                <a:gs pos="69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4618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6299432" y="5865092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879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879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8000"/>
                  </a:schemeClr>
                </a:gs>
                <a:gs pos="72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Rectangle 13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-23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0"/>
            <a:ext cx="6422004" cy="1653117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509006"/>
            <a:ext cx="6422003" cy="2515873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130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8140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-2308"/>
            <a:ext cx="9144000" cy="6860308"/>
            <a:chOff x="0" y="-2308"/>
            <a:chExt cx="9144000" cy="686030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7000"/>
                  </a:schemeClr>
                </a:gs>
                <a:gs pos="69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4618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65092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6879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879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8000"/>
                  </a:schemeClr>
                </a:gs>
                <a:gs pos="72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36" name="Freeform 35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-23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0" name="TextBox 9"/>
          <p:cNvSpPr txBox="1"/>
          <p:nvPr/>
        </p:nvSpPr>
        <p:spPr>
          <a:xfrm>
            <a:off x="644721" y="654263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/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227454" y="2900539"/>
            <a:ext cx="53897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59" y="914401"/>
            <a:ext cx="6160385" cy="2894878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87279" y="3814473"/>
            <a:ext cx="5646142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5"/>
            <a:ext cx="6422005" cy="1024065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3576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08"/>
            <a:ext cx="9144000" cy="6860308"/>
            <a:chOff x="0" y="-2308"/>
            <a:chExt cx="9144000" cy="686030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7000"/>
                  </a:schemeClr>
                </a:gs>
                <a:gs pos="69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4618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5092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879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879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8000"/>
                  </a:schemeClr>
                </a:gs>
                <a:gs pos="72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11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-23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057399"/>
            <a:ext cx="6422004" cy="209550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159399"/>
            <a:ext cx="6422004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62113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8884" y="927101"/>
            <a:ext cx="6423592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8884" y="2489199"/>
            <a:ext cx="231098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8884" y="3147164"/>
            <a:ext cx="2310988" cy="287771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1" y="2489201"/>
            <a:ext cx="232675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2" y="3147164"/>
            <a:ext cx="2326750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2489200"/>
            <a:ext cx="2313740" cy="657961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0" y="3147162"/>
            <a:ext cx="2313739" cy="288836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2652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36973"/>
            <a:ext cx="6423592" cy="699992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39" y="4188546"/>
            <a:ext cx="2314064" cy="649011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21261" y="2489200"/>
            <a:ext cx="2012937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8" y="4837558"/>
            <a:ext cx="2309280" cy="1187322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4317" y="4188546"/>
            <a:ext cx="2330903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2489200"/>
            <a:ext cx="2025182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7" y="4846509"/>
            <a:ext cx="2330904" cy="1178372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4184814"/>
            <a:ext cx="229949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5" y="2489200"/>
            <a:ext cx="2018839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0" y="4846510"/>
            <a:ext cx="2299492" cy="118902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20140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1" y="2489200"/>
            <a:ext cx="6343201" cy="35306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46405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-2308"/>
            <a:ext cx="9144000" cy="6860308"/>
            <a:chOff x="0" y="-2308"/>
            <a:chExt cx="9144000" cy="686030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7000"/>
                  </a:schemeClr>
                </a:gs>
                <a:gs pos="69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4618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65092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879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879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8000"/>
                  </a:schemeClr>
                </a:gs>
                <a:gs pos="72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Rectangle 6"/>
            <p:cNvSpPr/>
            <p:nvPr/>
          </p:nvSpPr>
          <p:spPr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7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-23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1447799"/>
            <a:ext cx="1119474" cy="4571999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8235" y="1447799"/>
            <a:ext cx="4435439" cy="4571999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4284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2222624"/>
            <a:ext cx="5917677" cy="2554758"/>
          </a:xfrm>
        </p:spPr>
        <p:txBody>
          <a:bodyPr anchor="b"/>
          <a:lstStyle>
            <a:lvl1pPr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866441" y="4777380"/>
            <a:ext cx="5917677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7419" y="1824010"/>
            <a:ext cx="990599" cy="240258"/>
          </a:xfrm>
        </p:spPr>
        <p:txBody>
          <a:bodyPr/>
          <a:lstStyle>
            <a:lvl1pPr algn="l">
              <a:defRPr sz="900" b="0" i="0">
                <a:solidFill>
                  <a:schemeClr val="bg1"/>
                </a:solidFill>
              </a:defRPr>
            </a:lvl1pPr>
          </a:lstStyle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46568" y="3264407"/>
            <a:ext cx="3859795" cy="228659"/>
          </a:xfrm>
        </p:spPr>
        <p:txBody>
          <a:bodyPr/>
          <a:lstStyle>
            <a:lvl1pPr>
              <a:defRPr sz="900"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85399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6710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66443" y="2257588"/>
            <a:ext cx="3101763" cy="3020343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third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267"/>
            <a:ext cx="3054653" cy="3020345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5644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09542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79" cy="353060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3553245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360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43325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3636979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1" y="3248040"/>
            <a:ext cx="3636978" cy="277176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0" y="2488750"/>
            <a:ext cx="3636980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8040"/>
            <a:ext cx="3636980" cy="277390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55518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43892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4387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52881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3086845"/>
            <a:ext cx="2712590" cy="2938036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80571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21" name="Rectangle 2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91" y="1343112"/>
            <a:ext cx="3001938" cy="1613085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51592" y="3086100"/>
            <a:ext cx="3001938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01388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Rectangle 14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961453"/>
            <a:ext cx="642200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3" y="5528191"/>
            <a:ext cx="6422003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41414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17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2004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13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66130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1" name="TextBox 10"/>
          <p:cNvSpPr txBox="1"/>
          <p:nvPr/>
        </p:nvSpPr>
        <p:spPr bwMode="gray">
          <a:xfrm>
            <a:off x="7033421" y="2893960"/>
            <a:ext cx="6792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10" name="TextBox 9"/>
          <p:cNvSpPr txBox="1"/>
          <p:nvPr/>
        </p:nvSpPr>
        <p:spPr bwMode="gray">
          <a:xfrm>
            <a:off x="625840" y="590998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0763" y="914400"/>
            <a:ext cx="6177681" cy="28846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3809278"/>
            <a:ext cx="5646142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78870" y="5000815"/>
            <a:ext cx="6422005" cy="101817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3493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057400"/>
            <a:ext cx="6422004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159399"/>
            <a:ext cx="6422004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4507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83062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852" y="921453"/>
            <a:ext cx="6423592" cy="71551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1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2"/>
            <a:ext cx="2313431" cy="287771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1" y="2485332"/>
            <a:ext cx="232675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2"/>
            <a:ext cx="2326750" cy="288836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2489200"/>
            <a:ext cx="231374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0" y="3147162"/>
            <a:ext cx="2313740" cy="287771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87101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547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08146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3592" cy="70986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390" y="4179595"/>
            <a:ext cx="2295329" cy="657961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21261" y="2489200"/>
            <a:ext cx="2012937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48208"/>
            <a:ext cx="2309279" cy="1176672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30434" y="4179594"/>
            <a:ext cx="2291674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2486834"/>
            <a:ext cx="2025182" cy="144970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8" y="4848209"/>
            <a:ext cx="2317790" cy="118837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4166523"/>
            <a:ext cx="2304671" cy="681684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6" y="2489200"/>
            <a:ext cx="2018838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0" y="4848209"/>
            <a:ext cx="2304671" cy="118942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441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2489200"/>
            <a:ext cx="0" cy="3548436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67558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64852" y="921453"/>
            <a:ext cx="6423592" cy="71551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53207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7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1447799"/>
            <a:ext cx="1119474" cy="4571999"/>
          </a:xfrm>
        </p:spPr>
        <p:txBody>
          <a:bodyPr vert="eaVert" anchor="ctr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0" y="1447799"/>
            <a:ext cx="4417234" cy="45720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4507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811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78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235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926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17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0.xml"/><Relationship Id="rId16" Type="http://schemas.openxmlformats.org/officeDocument/2006/relationships/slideLayout" Target="../slideLayouts/slideLayout44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38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slideLayout" Target="../slideLayouts/slideLayout58.xml"/><Relationship Id="rId18" Type="http://schemas.openxmlformats.org/officeDocument/2006/relationships/theme" Target="../theme/theme4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17" Type="http://schemas.openxmlformats.org/officeDocument/2006/relationships/slideLayout" Target="../slideLayouts/slideLayout62.xml"/><Relationship Id="rId2" Type="http://schemas.openxmlformats.org/officeDocument/2006/relationships/slideLayout" Target="../slideLayouts/slideLayout47.xml"/><Relationship Id="rId16" Type="http://schemas.openxmlformats.org/officeDocument/2006/relationships/slideLayout" Target="../slideLayouts/slideLayout61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55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Relationship Id="rId14" Type="http://schemas.openxmlformats.org/officeDocument/2006/relationships/slideLayout" Target="../slideLayouts/slideLayout5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69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9937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08"/>
            <a:ext cx="9144000" cy="6860308"/>
            <a:chOff x="0" y="-2308"/>
            <a:chExt cx="9144000" cy="6860308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7000"/>
                  </a:schemeClr>
                </a:gs>
                <a:gs pos="69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4618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65092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879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879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8000"/>
                  </a:schemeClr>
                </a:gs>
                <a:gs pos="72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/>
            <p:cNvSpPr/>
            <p:nvPr/>
          </p:nvSpPr>
          <p:spPr bwMode="gray">
            <a:xfrm>
              <a:off x="485023" y="1854142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-23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3564" y="925605"/>
            <a:ext cx="6346078" cy="7113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0"/>
            <a:ext cx="6343201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2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71444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566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9" name="Rectangle 18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6" name="Freeform 25"/>
            <p:cNvSpPr/>
            <p:nvPr/>
          </p:nvSpPr>
          <p:spPr bwMode="gray">
            <a:xfrm>
              <a:off x="485023" y="1856958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1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1"/>
            <a:ext cx="6345260" cy="3530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60111" y="6377097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94EBEC99-BF0C-402D-B97E-F8E1AF59CFF3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2" y="6373195"/>
            <a:ext cx="3859795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953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56830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0539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ECCB8-4B05-411D-A7A4-558D7F74D2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6440" y="1895203"/>
            <a:ext cx="5917679" cy="2550877"/>
          </a:xfrm>
        </p:spPr>
        <p:txBody>
          <a:bodyPr/>
          <a:lstStyle/>
          <a:p>
            <a:r>
              <a:rPr lang="en-US" dirty="0"/>
              <a:t>The “I Am” Statements of the Apostle Paul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AEFF31-33BE-4A2E-A2BF-E80D87CBAB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Romans 1:14-16</a:t>
            </a:r>
          </a:p>
        </p:txBody>
      </p:sp>
    </p:spTree>
    <p:extLst>
      <p:ext uri="{BB962C8B-B14F-4D97-AF65-F5344CB8AC3E}">
        <p14:creationId xmlns:p14="http://schemas.microsoft.com/office/powerpoint/2010/main" val="374703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6DC96-C15B-4059-9E22-36AFE7660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970" y="595798"/>
            <a:ext cx="6343672" cy="1365528"/>
          </a:xfrm>
        </p:spPr>
        <p:txBody>
          <a:bodyPr/>
          <a:lstStyle/>
          <a:p>
            <a:r>
              <a:rPr lang="en-US" b="1" dirty="0"/>
              <a:t>Jesus Made Many “I Am” Statements About Himself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7E757E-6373-4B21-A91E-29EBD9E858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b="1" i="1" dirty="0">
                <a:solidFill>
                  <a:schemeClr val="tx1"/>
                </a:solidFill>
              </a:rPr>
              <a:t>I Am the Bread of Life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i="1" dirty="0">
                <a:solidFill>
                  <a:schemeClr val="tx1"/>
                </a:solidFill>
              </a:rPr>
              <a:t>I Am the Light of the World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i="1" dirty="0">
                <a:solidFill>
                  <a:schemeClr val="tx1"/>
                </a:solidFill>
              </a:rPr>
              <a:t>I Am the Good Shepherd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i="1" dirty="0">
                <a:solidFill>
                  <a:schemeClr val="tx1"/>
                </a:solidFill>
              </a:rPr>
              <a:t>I Am the Resurrection and the Life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i="1" dirty="0">
                <a:solidFill>
                  <a:schemeClr val="tx1"/>
                </a:solidFill>
              </a:rPr>
              <a:t>I Am the Way, Truth, and Life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i="1" dirty="0">
                <a:solidFill>
                  <a:schemeClr val="tx1"/>
                </a:solidFill>
              </a:rPr>
              <a:t>I Am the True Vine</a:t>
            </a:r>
          </a:p>
        </p:txBody>
      </p:sp>
    </p:spTree>
    <p:extLst>
      <p:ext uri="{BB962C8B-B14F-4D97-AF65-F5344CB8AC3E}">
        <p14:creationId xmlns:p14="http://schemas.microsoft.com/office/powerpoint/2010/main" val="3459351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E1DFD-E847-4E36-B326-C6DF12BB3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“I Am A Debtor”    </a:t>
            </a:r>
            <a:r>
              <a:rPr lang="en-US" sz="2800" b="1" dirty="0"/>
              <a:t>Rom. 1:14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E474E7-1575-4D06-80EB-47CD4CCE80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381" y="2489200"/>
            <a:ext cx="7577253" cy="353060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Paul was a debtor to men because of what the Lord had done for him (1 Tim. 1:12-17).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He “repaid” the Lord by trying to save as many people as he could (1 Cor. 9:16, 19-22).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Jesus has saved us. We are indebted to share the gospel with others (2 Kings 7:9-3). </a:t>
            </a:r>
          </a:p>
        </p:txBody>
      </p:sp>
    </p:spTree>
    <p:extLst>
      <p:ext uri="{BB962C8B-B14F-4D97-AF65-F5344CB8AC3E}">
        <p14:creationId xmlns:p14="http://schemas.microsoft.com/office/powerpoint/2010/main" val="1973802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54A26-A315-4855-8D58-2847DF19A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“I Am Ready”    </a:t>
            </a:r>
            <a:r>
              <a:rPr lang="en-US" sz="2800" b="1" dirty="0"/>
              <a:t>Rom. 1:15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0B5EFA-F02D-4097-A27C-73564C5C45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382" y="2489199"/>
            <a:ext cx="6345260" cy="3858591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1"/>
                </a:solidFill>
              </a:rPr>
              <a:t>Readiness requires preparation.</a:t>
            </a:r>
          </a:p>
          <a:p>
            <a:pPr marL="402336" lvl="1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- 1 Pet. 3:15; 2 Tim. 2:15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1"/>
                </a:solidFill>
              </a:rPr>
              <a:t>Readiness requires devotion.</a:t>
            </a:r>
          </a:p>
          <a:p>
            <a:pPr marL="402336" lvl="1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- 2 Cor. 8:12; 1 Sam. 3:9-10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1"/>
                </a:solidFill>
              </a:rPr>
              <a:t>Readiness requires watchfulness.</a:t>
            </a:r>
          </a:p>
          <a:p>
            <a:pPr marL="402336" lvl="1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- 2 Tim. 4:1-5; Titus 3:1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9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800" b="1" dirty="0">
                <a:solidFill>
                  <a:schemeClr val="tx1"/>
                </a:solidFill>
              </a:rPr>
              <a:t>Are we ready?</a:t>
            </a:r>
          </a:p>
        </p:txBody>
      </p:sp>
    </p:spTree>
    <p:extLst>
      <p:ext uri="{BB962C8B-B14F-4D97-AF65-F5344CB8AC3E}">
        <p14:creationId xmlns:p14="http://schemas.microsoft.com/office/powerpoint/2010/main" val="1924857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688E1-1B4F-4E51-B3D7-8470C0FA7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970" y="927098"/>
            <a:ext cx="6727526" cy="709865"/>
          </a:xfrm>
        </p:spPr>
        <p:txBody>
          <a:bodyPr/>
          <a:lstStyle/>
          <a:p>
            <a:r>
              <a:rPr lang="en-US" b="1" dirty="0"/>
              <a:t>“I Am Not Ashamed”    </a:t>
            </a:r>
            <a:r>
              <a:rPr lang="en-US" sz="2800" b="1" dirty="0"/>
              <a:t>Rom. 1:16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1C6D29-26A9-485D-9B3F-53C3EFABC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381" y="2489200"/>
            <a:ext cx="7444732" cy="35306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600" b="1" dirty="0">
                <a:solidFill>
                  <a:schemeClr val="tx1"/>
                </a:solidFill>
              </a:rPr>
              <a:t>The Gospel has the power to…</a:t>
            </a:r>
          </a:p>
          <a:p>
            <a:pPr marL="0" indent="0" algn="ctr">
              <a:buNone/>
            </a:pPr>
            <a:endParaRPr lang="en-US" sz="800" b="1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tx1"/>
                </a:solidFill>
              </a:rPr>
              <a:t>Pierce the heart and judge man’s thoughts and intentions (Heb. 4:12).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tx1"/>
                </a:solidFill>
              </a:rPr>
              <a:t>Cast down every argument that exalts itself against the truth (2 Cor. 10:5).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tx1"/>
                </a:solidFill>
              </a:rPr>
              <a:t>Turn sinners away from the power of Satan (Acts 26:18).</a:t>
            </a:r>
          </a:p>
        </p:txBody>
      </p:sp>
    </p:spTree>
    <p:extLst>
      <p:ext uri="{BB962C8B-B14F-4D97-AF65-F5344CB8AC3E}">
        <p14:creationId xmlns:p14="http://schemas.microsoft.com/office/powerpoint/2010/main" val="2144670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688E1-1B4F-4E51-B3D7-8470C0FA7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970" y="927098"/>
            <a:ext cx="6595004" cy="709865"/>
          </a:xfrm>
        </p:spPr>
        <p:txBody>
          <a:bodyPr/>
          <a:lstStyle/>
          <a:p>
            <a:r>
              <a:rPr lang="en-US" b="1" dirty="0"/>
              <a:t>“I Am Not Ashamed”    </a:t>
            </a:r>
            <a:r>
              <a:rPr lang="en-US" sz="2800" b="1" dirty="0"/>
              <a:t>Rom. 1:16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1C6D29-26A9-485D-9B3F-53C3EFABC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382" y="2489200"/>
            <a:ext cx="7444731" cy="35306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600" b="1" dirty="0">
                <a:solidFill>
                  <a:schemeClr val="tx1"/>
                </a:solidFill>
              </a:rPr>
              <a:t>The Gospel has the power to…</a:t>
            </a:r>
          </a:p>
          <a:p>
            <a:pPr marL="0" indent="0" algn="ctr">
              <a:buNone/>
            </a:pPr>
            <a:endParaRPr lang="en-US" sz="800" b="1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tx1"/>
                </a:solidFill>
              </a:rPr>
              <a:t>Set men free from sin (John 8:32-36).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tx1"/>
                </a:solidFill>
              </a:rPr>
              <a:t>Save men from the punishment of sin </a:t>
            </a:r>
            <a:br>
              <a:rPr lang="en-US" sz="2600" b="1" dirty="0">
                <a:solidFill>
                  <a:schemeClr val="tx1"/>
                </a:solidFill>
              </a:rPr>
            </a:br>
            <a:r>
              <a:rPr lang="en-US" sz="2600" b="1" dirty="0">
                <a:solidFill>
                  <a:schemeClr val="tx1"/>
                </a:solidFill>
              </a:rPr>
              <a:t>(Rom. 6:23).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tx1"/>
                </a:solidFill>
              </a:rPr>
              <a:t>Rescue from the power of darkness and deliver into the kingdom of God (Col. 1:13). </a:t>
            </a:r>
          </a:p>
        </p:txBody>
      </p:sp>
    </p:spTree>
    <p:extLst>
      <p:ext uri="{BB962C8B-B14F-4D97-AF65-F5344CB8AC3E}">
        <p14:creationId xmlns:p14="http://schemas.microsoft.com/office/powerpoint/2010/main" val="496083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688E1-1B4F-4E51-B3D7-8470C0FA7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970" y="927098"/>
            <a:ext cx="6621508" cy="709865"/>
          </a:xfrm>
        </p:spPr>
        <p:txBody>
          <a:bodyPr/>
          <a:lstStyle/>
          <a:p>
            <a:r>
              <a:rPr lang="en-US" b="1" dirty="0"/>
              <a:t>“I Am Not Ashamed”    </a:t>
            </a:r>
            <a:r>
              <a:rPr lang="en-US" sz="2800" b="1" dirty="0"/>
              <a:t>Rom. 1:16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1C6D29-26A9-485D-9B3F-53C3EFABC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382" y="2489200"/>
            <a:ext cx="6888140" cy="353060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1"/>
                </a:solidFill>
              </a:rPr>
              <a:t>Paul was not ashamed to suffer for the gospel (2 Tim. 1:8, 12).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1"/>
                </a:solidFill>
              </a:rPr>
              <a:t>He boasted in the cross of Christ (Gal. 6:14).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800" b="1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1"/>
                </a:solidFill>
              </a:rPr>
              <a:t>We are not to be ashamed of Christ or His words (Mark 8:38; Heb. 11:16). </a:t>
            </a:r>
          </a:p>
        </p:txBody>
      </p:sp>
    </p:spTree>
    <p:extLst>
      <p:ext uri="{BB962C8B-B14F-4D97-AF65-F5344CB8AC3E}">
        <p14:creationId xmlns:p14="http://schemas.microsoft.com/office/powerpoint/2010/main" val="2369309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9413A610-B0CF-44A3-9E71-C5DAC3878FA9}"/>
              </a:ext>
            </a:extLst>
          </p:cNvPr>
          <p:cNvSpPr/>
          <p:nvPr/>
        </p:nvSpPr>
        <p:spPr>
          <a:xfrm>
            <a:off x="5287617" y="4333462"/>
            <a:ext cx="3432313" cy="2107096"/>
          </a:xfrm>
          <a:prstGeom prst="ellipse">
            <a:avLst/>
          </a:prstGeom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FD4AEE-0720-4112-9180-859C692AD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Paul’s “I Am” Statements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1300D-D31D-492B-8141-26C891FD7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“I Am A Debtor”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“I Am Ready”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“I Am Not Ashamed”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91509E-D9EC-4792-B588-81525DF9EE12}"/>
              </a:ext>
            </a:extLst>
          </p:cNvPr>
          <p:cNvSpPr txBox="1"/>
          <p:nvPr/>
        </p:nvSpPr>
        <p:spPr>
          <a:xfrm>
            <a:off x="5738191" y="4890052"/>
            <a:ext cx="26106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Can we say the same thing?</a:t>
            </a:r>
          </a:p>
        </p:txBody>
      </p:sp>
    </p:spTree>
    <p:extLst>
      <p:ext uri="{BB962C8B-B14F-4D97-AF65-F5344CB8AC3E}">
        <p14:creationId xmlns:p14="http://schemas.microsoft.com/office/powerpoint/2010/main" val="713040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Ion Boardroom">
  <a:themeElements>
    <a:clrScheme name="Ion Boardroom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tint val="100000"/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ppt/theme/theme4.xml><?xml version="1.0" encoding="utf-8"?>
<a:theme xmlns:a="http://schemas.openxmlformats.org/drawingml/2006/main" name="2_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79</TotalTime>
  <Words>363</Words>
  <Application>Microsoft Office PowerPoint</Application>
  <PresentationFormat>On-screen Show (4:3)</PresentationFormat>
  <Paragraphs>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Century Gothic</vt:lpstr>
      <vt:lpstr>Wingdings 3</vt:lpstr>
      <vt:lpstr>Ion Boardroom</vt:lpstr>
      <vt:lpstr>Office Theme</vt:lpstr>
      <vt:lpstr>1_Ion Boardroom</vt:lpstr>
      <vt:lpstr>2_Ion Boardroom</vt:lpstr>
      <vt:lpstr>PowerPoint Presentation</vt:lpstr>
      <vt:lpstr>The “I Am” Statements of the Apostle Paul</vt:lpstr>
      <vt:lpstr>Jesus Made Many “I Am” Statements About Himself</vt:lpstr>
      <vt:lpstr>“I Am A Debtor”    Rom. 1:14</vt:lpstr>
      <vt:lpstr>“I Am Ready”    Rom. 1:15</vt:lpstr>
      <vt:lpstr>“I Am Not Ashamed”    Rom. 1:16</vt:lpstr>
      <vt:lpstr>“I Am Not Ashamed”    Rom. 1:16</vt:lpstr>
      <vt:lpstr>“I Am Not Ashamed”    Rom. 1:16</vt:lpstr>
      <vt:lpstr>Paul’s “I Am” Statements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“I Am” Statements of the Apostle Paul</dc:title>
  <dc:creator>Heath Rogers</dc:creator>
  <cp:lastModifiedBy>Knollwood</cp:lastModifiedBy>
  <cp:revision>14</cp:revision>
  <dcterms:created xsi:type="dcterms:W3CDTF">2017-07-07T17:15:22Z</dcterms:created>
  <dcterms:modified xsi:type="dcterms:W3CDTF">2017-07-10T14:31:27Z</dcterms:modified>
</cp:coreProperties>
</file>