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8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9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9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3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6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5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0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9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1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2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BCA84-E942-4131-93EE-128B0A40C393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C4B85-FC4A-4549-B3EC-88649281E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990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Jesus Invites Us To His Rest</a:t>
            </a:r>
            <a:endParaRPr lang="en-US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We are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invited to come to the Lord.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He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wants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us!</a:t>
            </a:r>
            <a:endParaRPr lang="en-US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/>
            <a:endParaRPr lang="en-US" sz="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The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Lord offers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us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what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we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need the most, and can’t provide for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ourselves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–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freedom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from sin. </a:t>
            </a:r>
            <a:endParaRPr lang="en-US" sz="2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However,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we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must come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to </a:t>
            </a:r>
            <a:b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Him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on His terms,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we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must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take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His yoke, and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we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must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learn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from Him. </a:t>
            </a:r>
          </a:p>
        </p:txBody>
      </p:sp>
      <p:pic>
        <p:nvPicPr>
          <p:cNvPr id="2050" name="Picture 2" descr="https://s-media-cache-ak0.pinimg.com/236x/f1/92/b7/f192b74233797a4cb6dfe8f1df07968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962400"/>
            <a:ext cx="1998133" cy="24384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0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20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8spNxpzFQBU/VXMo8_qN3LI/AAAAAAAAGcQ/hnoGUVJFcJM/s1600/Matthew-11_28-Oak-Tree-by-Marilyn-Peddle-on-flickr-cop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66"/>
          <a:stretch/>
        </p:blipFill>
        <p:spPr bwMode="auto">
          <a:xfrm>
            <a:off x="0" y="1219200"/>
            <a:ext cx="9144000" cy="4670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28"/>
            </a:pPr>
            <a:r>
              <a:rPr lang="en-US" sz="2800" dirty="0" smtClean="0">
                <a:latin typeface="Century Gothic" panose="020B0502020202020204" pitchFamily="34" charset="0"/>
              </a:rPr>
              <a:t>Come to Me, all who are weary and heavy-laden, and I will give you rest. </a:t>
            </a:r>
          </a:p>
          <a:p>
            <a:pPr marL="514350" indent="-514350">
              <a:buSzPct val="80000"/>
              <a:buFont typeface="+mj-lt"/>
              <a:buAutoNum type="arabicPeriod" startAt="28"/>
            </a:pPr>
            <a:r>
              <a:rPr lang="en-US" sz="2800" dirty="0" smtClean="0">
                <a:latin typeface="Century Gothic" panose="020B0502020202020204" pitchFamily="34" charset="0"/>
              </a:rPr>
              <a:t>Take My yoke upon you, and learn from Me, for I am gentle and humble in heart; and you shall find rest for your souls. </a:t>
            </a:r>
          </a:p>
          <a:p>
            <a:pPr marL="514350" indent="-514350">
              <a:buSzPct val="80000"/>
              <a:buFont typeface="+mj-lt"/>
              <a:buAutoNum type="arabicPeriod" startAt="28"/>
            </a:pPr>
            <a:r>
              <a:rPr lang="en-US" sz="2800" dirty="0" smtClean="0">
                <a:latin typeface="Century Gothic" panose="020B0502020202020204" pitchFamily="34" charset="0"/>
              </a:rPr>
              <a:t>For My yoke is easy, and My load is light.</a:t>
            </a:r>
          </a:p>
          <a:p>
            <a:pPr marL="0" indent="0" algn="r">
              <a:buNone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 algn="r"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Matthew 11:28-30, NASB</a:t>
            </a:r>
          </a:p>
        </p:txBody>
      </p:sp>
      <p:pic>
        <p:nvPicPr>
          <p:cNvPr id="3074" name="Picture 2" descr="http://cdn.images.express.co.uk/img/dynamic/1/590x/aberbiblefe-5772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577" y="4514851"/>
            <a:ext cx="3307623" cy="196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75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“Come Unto Me”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The Son of God, our Creator and Sustainer, invites us to come unto Him, not for judgment or punishment, but for rest. </a:t>
            </a:r>
          </a:p>
          <a:p>
            <a:pPr lvl="0"/>
            <a:endParaRPr lang="en-US" sz="800" dirty="0" smtClean="0">
              <a:latin typeface="Century Gothic" panose="020B0502020202020204" pitchFamily="34" charset="0"/>
            </a:endParaRPr>
          </a:p>
          <a:p>
            <a:pPr lvl="0"/>
            <a:r>
              <a:rPr lang="en-US" sz="2800" dirty="0" smtClean="0">
                <a:latin typeface="Century Gothic" panose="020B0502020202020204" pitchFamily="34" charset="0"/>
              </a:rPr>
              <a:t>He knows </a:t>
            </a:r>
            <a:r>
              <a:rPr lang="en-US" sz="2800" dirty="0">
                <a:latin typeface="Century Gothic" panose="020B0502020202020204" pitchFamily="34" charset="0"/>
              </a:rPr>
              <a:t>our </a:t>
            </a:r>
            <a:r>
              <a:rPr lang="en-US" sz="2800" dirty="0" smtClean="0">
                <a:latin typeface="Century Gothic" panose="020B0502020202020204" pitchFamily="34" charset="0"/>
              </a:rPr>
              <a:t>sins and weaknesses, </a:t>
            </a:r>
            <a:r>
              <a:rPr lang="en-US" sz="2800" dirty="0">
                <a:latin typeface="Century Gothic" panose="020B0502020202020204" pitchFamily="34" charset="0"/>
              </a:rPr>
              <a:t>yet invites us </a:t>
            </a:r>
            <a:r>
              <a:rPr lang="en-US" sz="2800" dirty="0" smtClean="0">
                <a:latin typeface="Century Gothic" panose="020B0502020202020204" pitchFamily="34" charset="0"/>
              </a:rPr>
              <a:t>anyway (John 2:24-25; Rev. 2:23). </a:t>
            </a:r>
          </a:p>
          <a:p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12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“Weary and Heavy-Laden”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weary</a:t>
            </a:r>
            <a:r>
              <a:rPr lang="en-US" sz="2800" dirty="0">
                <a:latin typeface="Century Gothic" panose="020B0502020202020204" pitchFamily="34" charset="0"/>
              </a:rPr>
              <a:t> – “to be tired or weary, as the result </a:t>
            </a:r>
            <a:r>
              <a:rPr lang="en-US" sz="2800" dirty="0" smtClean="0">
                <a:latin typeface="Century Gothic" panose="020B0502020202020204" pitchFamily="34" charset="0"/>
              </a:rPr>
              <a:t>of hard </a:t>
            </a:r>
            <a:r>
              <a:rPr lang="en-US" sz="2800" dirty="0">
                <a:latin typeface="Century Gothic" panose="020B0502020202020204" pitchFamily="34" charset="0"/>
              </a:rPr>
              <a:t>of difficult endeavor.”</a:t>
            </a:r>
          </a:p>
          <a:p>
            <a:endParaRPr lang="en-US" sz="800" b="1" dirty="0" smtClean="0">
              <a:latin typeface="Century Gothic" panose="020B0502020202020204" pitchFamily="34" charset="0"/>
            </a:endParaRPr>
          </a:p>
          <a:p>
            <a:r>
              <a:rPr lang="en-US" sz="2800" b="1" dirty="0" smtClean="0">
                <a:latin typeface="Century Gothic" panose="020B0502020202020204" pitchFamily="34" charset="0"/>
              </a:rPr>
              <a:t>heavy-laden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>
                <a:latin typeface="Century Gothic" panose="020B0502020202020204" pitchFamily="34" charset="0"/>
              </a:rPr>
              <a:t>– “to overload, </a:t>
            </a:r>
            <a:r>
              <a:rPr lang="en-US" sz="2800" dirty="0" smtClean="0">
                <a:latin typeface="Century Gothic" panose="020B0502020202020204" pitchFamily="34" charset="0"/>
              </a:rPr>
              <a:t>to heavily burden</a:t>
            </a:r>
            <a:r>
              <a:rPr lang="en-US" sz="2800" dirty="0">
                <a:latin typeface="Century Gothic" panose="020B0502020202020204" pitchFamily="34" charset="0"/>
              </a:rPr>
              <a:t>.”</a:t>
            </a:r>
          </a:p>
          <a:p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40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“I Will Give You Rest”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The word </a:t>
            </a:r>
            <a:r>
              <a:rPr lang="en-US" sz="2800" b="1" dirty="0">
                <a:latin typeface="Century Gothic" panose="020B0502020202020204" pitchFamily="34" charset="0"/>
              </a:rPr>
              <a:t>rest</a:t>
            </a:r>
            <a:r>
              <a:rPr lang="en-US" sz="2800" dirty="0">
                <a:latin typeface="Century Gothic" panose="020B0502020202020204" pitchFamily="34" charset="0"/>
              </a:rPr>
              <a:t> is translated from a Greek term meaning “to cause or permit one to cease from any movement or labor in order to recover and collect his strength” (Thayer). </a:t>
            </a:r>
          </a:p>
        </p:txBody>
      </p:sp>
    </p:spTree>
    <p:extLst>
      <p:ext uri="{BB962C8B-B14F-4D97-AF65-F5344CB8AC3E}">
        <p14:creationId xmlns:p14="http://schemas.microsoft.com/office/powerpoint/2010/main" val="127240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1. Rest From Sin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The Bondage of Sin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John 8:33-36; Romans 6:17-18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The Guilt of Sin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Heb. 9:14, 10:22; 1 Cor. 6:11; Psalm 32:1-5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The Condemnation of Sin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Romans 8:1, 6:23</a:t>
            </a:r>
            <a:endParaRPr lang="en-US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32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2. Rest From Traditions of Men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Jesus offers rest from this dependence and confusion (</a:t>
            </a:r>
            <a:r>
              <a:rPr lang="en-US" sz="2800" dirty="0">
                <a:solidFill>
                  <a:srgbClr val="002060"/>
                </a:solidFill>
                <a:latin typeface="Century Gothic" panose="020B0502020202020204" pitchFamily="34" charset="0"/>
              </a:rPr>
              <a:t>John 8:31-32</a:t>
            </a:r>
            <a:r>
              <a:rPr lang="en-US" sz="2800" dirty="0">
                <a:latin typeface="Century Gothic" panose="020B0502020202020204" pitchFamily="34" charset="0"/>
              </a:rPr>
              <a:t>). </a:t>
            </a:r>
          </a:p>
          <a:p>
            <a:endParaRPr lang="en-US" sz="800" dirty="0" smtClean="0">
              <a:latin typeface="Century Gothic" panose="020B0502020202020204" pitchFamily="34" charset="0"/>
            </a:endParaRPr>
          </a:p>
          <a:p>
            <a:r>
              <a:rPr lang="en-US" sz="2800" dirty="0" smtClean="0">
                <a:latin typeface="Century Gothic" panose="020B0502020202020204" pitchFamily="34" charset="0"/>
              </a:rPr>
              <a:t>His </a:t>
            </a:r>
            <a:r>
              <a:rPr lang="en-US" sz="2800" dirty="0">
                <a:latin typeface="Century Gothic" panose="020B0502020202020204" pitchFamily="34" charset="0"/>
              </a:rPr>
              <a:t>word can be read and understood by those looking for truth (</a:t>
            </a:r>
            <a:r>
              <a:rPr lang="en-US" sz="2800" dirty="0">
                <a:solidFill>
                  <a:srgbClr val="002060"/>
                </a:solidFill>
                <a:latin typeface="Century Gothic" panose="020B0502020202020204" pitchFamily="34" charset="0"/>
              </a:rPr>
              <a:t>Eph. 3:4</a:t>
            </a:r>
            <a:r>
              <a:rPr lang="en-US" sz="2800" dirty="0">
                <a:latin typeface="Century Gothic" panose="020B0502020202020204" pitchFamily="34" charset="0"/>
              </a:rPr>
              <a:t>). </a:t>
            </a:r>
          </a:p>
          <a:p>
            <a:endParaRPr lang="en-US" sz="800" dirty="0" smtClean="0">
              <a:latin typeface="Century Gothic" panose="020B0502020202020204" pitchFamily="34" charset="0"/>
            </a:endParaRPr>
          </a:p>
          <a:p>
            <a:r>
              <a:rPr lang="en-US" sz="2800" dirty="0" smtClean="0">
                <a:latin typeface="Century Gothic" panose="020B0502020202020204" pitchFamily="34" charset="0"/>
              </a:rPr>
              <a:t>This </a:t>
            </a:r>
            <a:r>
              <a:rPr lang="en-US" sz="2800" dirty="0">
                <a:latin typeface="Century Gothic" panose="020B0502020202020204" pitchFamily="34" charset="0"/>
              </a:rPr>
              <a:t>knowledge gives us </a:t>
            </a:r>
            <a:r>
              <a:rPr lang="en-US" sz="2800" i="1" dirty="0">
                <a:latin typeface="Century Gothic" panose="020B0502020202020204" pitchFamily="34" charset="0"/>
              </a:rPr>
              <a:t>rest</a:t>
            </a:r>
            <a:r>
              <a:rPr lang="en-US" sz="2800" dirty="0">
                <a:latin typeface="Century Gothic" panose="020B0502020202020204" pitchFamily="34" charset="0"/>
              </a:rPr>
              <a:t> from uncertainty (</a:t>
            </a:r>
            <a:r>
              <a:rPr lang="en-US" sz="2800" dirty="0">
                <a:solidFill>
                  <a:srgbClr val="002060"/>
                </a:solidFill>
                <a:latin typeface="Century Gothic" panose="020B0502020202020204" pitchFamily="34" charset="0"/>
              </a:rPr>
              <a:t>Eph. 4:14</a:t>
            </a:r>
            <a:r>
              <a:rPr lang="en-US" sz="2800" dirty="0">
                <a:latin typeface="Century Gothic" panose="020B0502020202020204" pitchFamily="34" charset="0"/>
              </a:rPr>
              <a:t>). </a:t>
            </a:r>
          </a:p>
          <a:p>
            <a:endParaRPr lang="en-US" sz="800" dirty="0" smtClean="0">
              <a:latin typeface="Century Gothic" panose="020B0502020202020204" pitchFamily="34" charset="0"/>
            </a:endParaRPr>
          </a:p>
          <a:p>
            <a:r>
              <a:rPr lang="en-US" sz="2800" dirty="0" smtClean="0">
                <a:latin typeface="Century Gothic" panose="020B0502020202020204" pitchFamily="34" charset="0"/>
              </a:rPr>
              <a:t>We </a:t>
            </a:r>
            <a:r>
              <a:rPr lang="en-US" sz="2800" dirty="0">
                <a:latin typeface="Century Gothic" panose="020B0502020202020204" pitchFamily="34" charset="0"/>
              </a:rPr>
              <a:t>need to </a:t>
            </a:r>
            <a:r>
              <a:rPr lang="en-US" sz="2800" dirty="0" smtClean="0">
                <a:latin typeface="Century Gothic" panose="020B0502020202020204" pitchFamily="34" charset="0"/>
              </a:rPr>
              <a:t>search the Scriptures for ourselves </a:t>
            </a:r>
            <a:r>
              <a:rPr lang="en-US" sz="2800" dirty="0">
                <a:latin typeface="Century Gothic" panose="020B0502020202020204" pitchFamily="34" charset="0"/>
              </a:rPr>
              <a:t>(</a:t>
            </a:r>
            <a:r>
              <a:rPr lang="en-US" sz="2800" dirty="0">
                <a:solidFill>
                  <a:srgbClr val="002060"/>
                </a:solidFill>
                <a:latin typeface="Century Gothic" panose="020B0502020202020204" pitchFamily="34" charset="0"/>
              </a:rPr>
              <a:t>Acts 17:11-12</a:t>
            </a:r>
            <a:r>
              <a:rPr lang="en-US" sz="2800" dirty="0">
                <a:latin typeface="Century Gothic" panose="020B050202020202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67597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3. Rest From Fear and Worry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SzPct val="80000"/>
              <a:buFont typeface="+mj-lt"/>
              <a:buAutoNum type="arabicPeriod" startAt="31"/>
            </a:pPr>
            <a:r>
              <a:rPr lang="en-US" sz="2600" dirty="0" smtClean="0">
                <a:latin typeface="Century Gothic" panose="020B0502020202020204" pitchFamily="34" charset="0"/>
              </a:rPr>
              <a:t>Therefore do not worry, saying, “What shall we eat?” or “What shall we drink?” or “What shall we wear?”</a:t>
            </a:r>
          </a:p>
          <a:p>
            <a:pPr marL="514350" indent="-514350">
              <a:buSzPct val="80000"/>
              <a:buFont typeface="+mj-lt"/>
              <a:buAutoNum type="arabicPeriod" startAt="31"/>
            </a:pPr>
            <a:r>
              <a:rPr lang="en-US" sz="2600" dirty="0" smtClean="0">
                <a:latin typeface="Century Gothic" panose="020B0502020202020204" pitchFamily="34" charset="0"/>
              </a:rPr>
              <a:t>For after all these things the Gentiles seek. For your heavenly Father knows that you need all these things.  </a:t>
            </a:r>
          </a:p>
          <a:p>
            <a:pPr marL="514350" indent="-514350">
              <a:buSzPct val="80000"/>
              <a:buFont typeface="+mj-lt"/>
              <a:buAutoNum type="arabicPeriod" startAt="31"/>
            </a:pPr>
            <a:r>
              <a:rPr lang="en-US" sz="2600" dirty="0" smtClean="0">
                <a:latin typeface="Century Gothic" panose="020B0502020202020204" pitchFamily="34" charset="0"/>
              </a:rPr>
              <a:t>But seek first the kingdom of God and His righteousness, and all these things shall be added to you.</a:t>
            </a:r>
          </a:p>
          <a:p>
            <a:pPr marL="0" indent="0" algn="r">
              <a:buNone/>
            </a:pPr>
            <a:r>
              <a:rPr lang="en-US" sz="2600" dirty="0" smtClean="0">
                <a:latin typeface="Century Gothic" panose="020B0502020202020204" pitchFamily="34" charset="0"/>
              </a:rPr>
              <a:t>Matthew 6:31-33</a:t>
            </a:r>
          </a:p>
        </p:txBody>
      </p:sp>
    </p:spTree>
    <p:extLst>
      <p:ext uri="{BB962C8B-B14F-4D97-AF65-F5344CB8AC3E}">
        <p14:creationId xmlns:p14="http://schemas.microsoft.com/office/powerpoint/2010/main" val="118563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381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“Come Unto Me”</vt:lpstr>
      <vt:lpstr>“Weary and Heavy-Laden”</vt:lpstr>
      <vt:lpstr>“I Will Give You Rest”</vt:lpstr>
      <vt:lpstr>1. Rest From Sin</vt:lpstr>
      <vt:lpstr>2. Rest From Traditions of Men</vt:lpstr>
      <vt:lpstr>3. Rest From Fear and Worry</vt:lpstr>
      <vt:lpstr>Jesus Invites Us To His Rest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Unto Me and I Will Give You Rest</dc:title>
  <dc:creator>Heath</dc:creator>
  <cp:lastModifiedBy>Heath</cp:lastModifiedBy>
  <cp:revision>9</cp:revision>
  <dcterms:created xsi:type="dcterms:W3CDTF">2017-01-13T20:16:03Z</dcterms:created>
  <dcterms:modified xsi:type="dcterms:W3CDTF">2017-01-14T17:18:35Z</dcterms:modified>
</cp:coreProperties>
</file>