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5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2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8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5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1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3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4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7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2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9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9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0D7C-1557-439F-8058-C7FC1FB5AE18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9626-D270-4CD0-A56A-C03856DE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1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2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Jesus is our Example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Philippians 2:5-8</a:t>
            </a:r>
          </a:p>
          <a:p>
            <a:pPr lvl="1"/>
            <a:r>
              <a:rPr lang="en-US" sz="2400" b="1" dirty="0" smtClean="0">
                <a:latin typeface="Century Gothic" panose="020B0502020202020204" pitchFamily="34" charset="0"/>
              </a:rPr>
              <a:t>Jesus came in the form of a bondservant, not a King.</a:t>
            </a:r>
          </a:p>
          <a:p>
            <a:pPr lvl="1"/>
            <a:r>
              <a:rPr lang="en-US" sz="2400" b="1" dirty="0" smtClean="0">
                <a:latin typeface="Century Gothic" panose="020B0502020202020204" pitchFamily="34" charset="0"/>
              </a:rPr>
              <a:t>He never demanded service (Matt. 20:28), but gave Himself entirely in service to mankind.</a:t>
            </a:r>
          </a:p>
          <a:p>
            <a:pPr lvl="1"/>
            <a:endParaRPr lang="en-US" sz="1050" b="1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latin typeface="Century Gothic" panose="020B0502020202020204" pitchFamily="34" charset="0"/>
              </a:rPr>
              <a:t>John 13:4-17</a:t>
            </a:r>
          </a:p>
          <a:p>
            <a:pPr lvl="1"/>
            <a:r>
              <a:rPr lang="en-US" sz="2400" b="1" dirty="0" smtClean="0">
                <a:latin typeface="Century Gothic" panose="020B0502020202020204" pitchFamily="34" charset="0"/>
              </a:rPr>
              <a:t>Jesus took on the role of the lowest ranking house slave to teach His disciples that greatness is found in humility.</a:t>
            </a:r>
          </a:p>
        </p:txBody>
      </p:sp>
    </p:spTree>
    <p:extLst>
      <p:ext uri="{BB962C8B-B14F-4D97-AF65-F5344CB8AC3E}">
        <p14:creationId xmlns:p14="http://schemas.microsoft.com/office/powerpoint/2010/main" val="353466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Paul Learned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ê"/>
            </a:pPr>
            <a:r>
              <a:rPr lang="en-US" sz="2800" b="1" i="1" dirty="0" smtClean="0">
                <a:latin typeface="Century Gothic" panose="020B0502020202020204" pitchFamily="34" charset="0"/>
              </a:rPr>
              <a:t> “</a:t>
            </a:r>
            <a:r>
              <a:rPr lang="en-US" sz="2800" b="1" i="1" dirty="0">
                <a:latin typeface="Century Gothic" panose="020B0502020202020204" pitchFamily="34" charset="0"/>
              </a:rPr>
              <a:t>Paul, an apostle”</a:t>
            </a:r>
            <a:r>
              <a:rPr lang="en-US" sz="2800" b="1" dirty="0">
                <a:latin typeface="Century Gothic" panose="020B0502020202020204" pitchFamily="34" charset="0"/>
              </a:rPr>
              <a:t> (Gal. </a:t>
            </a:r>
            <a:r>
              <a:rPr lang="en-US" sz="2800" b="1" dirty="0" smtClean="0">
                <a:latin typeface="Century Gothic" panose="020B0502020202020204" pitchFamily="34" charset="0"/>
              </a:rPr>
              <a:t>1:1)</a:t>
            </a:r>
          </a:p>
          <a:p>
            <a:pPr lvl="0">
              <a:buFont typeface="Wingdings" panose="05000000000000000000" pitchFamily="2" charset="2"/>
              <a:buChar char="ê"/>
            </a:pPr>
            <a:endParaRPr lang="en-US" sz="800" b="1" dirty="0">
              <a:latin typeface="Century Gothic" panose="020B0502020202020204" pitchFamily="34" charset="0"/>
            </a:endParaRPr>
          </a:p>
          <a:p>
            <a:pPr lvl="0">
              <a:buFont typeface="Wingdings" panose="05000000000000000000" pitchFamily="2" charset="2"/>
              <a:buChar char="ê"/>
            </a:pPr>
            <a:r>
              <a:rPr lang="en-US" sz="2800" b="1" i="1" dirty="0" smtClean="0">
                <a:latin typeface="Century Gothic" panose="020B0502020202020204" pitchFamily="34" charset="0"/>
              </a:rPr>
              <a:t> “</a:t>
            </a:r>
            <a:r>
              <a:rPr lang="en-US" sz="2800" b="1" i="1" dirty="0">
                <a:latin typeface="Century Gothic" panose="020B0502020202020204" pitchFamily="34" charset="0"/>
              </a:rPr>
              <a:t>I am the least of the apostles, who am not worthy to be called an apostle”</a:t>
            </a:r>
            <a:r>
              <a:rPr lang="en-US" sz="2800" b="1" dirty="0">
                <a:latin typeface="Century Gothic" panose="020B0502020202020204" pitchFamily="34" charset="0"/>
              </a:rPr>
              <a:t> </a:t>
            </a:r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(1 Cor. </a:t>
            </a:r>
            <a:r>
              <a:rPr lang="en-US" sz="2800" b="1" dirty="0" smtClean="0">
                <a:latin typeface="Century Gothic" panose="020B0502020202020204" pitchFamily="34" charset="0"/>
              </a:rPr>
              <a:t>15:9) </a:t>
            </a:r>
            <a:endParaRPr lang="en-US" sz="2800" b="1" dirty="0">
              <a:latin typeface="Century Gothic" panose="020B0502020202020204" pitchFamily="34" charset="0"/>
            </a:endParaRPr>
          </a:p>
          <a:p>
            <a:pPr lvl="0">
              <a:buFont typeface="Wingdings" panose="05000000000000000000" pitchFamily="2" charset="2"/>
              <a:buChar char="ê"/>
            </a:pPr>
            <a:endParaRPr lang="en-US" sz="800" b="1" i="1" dirty="0" smtClean="0">
              <a:latin typeface="Century Gothic" panose="020B0502020202020204" pitchFamily="34" charset="0"/>
            </a:endParaRPr>
          </a:p>
          <a:p>
            <a:pPr lvl="0">
              <a:buFont typeface="Wingdings" panose="05000000000000000000" pitchFamily="2" charset="2"/>
              <a:buChar char="ê"/>
            </a:pPr>
            <a:r>
              <a:rPr lang="en-US" sz="2800" b="1" i="1" dirty="0" smtClean="0">
                <a:latin typeface="Century Gothic" panose="020B0502020202020204" pitchFamily="34" charset="0"/>
              </a:rPr>
              <a:t> “</a:t>
            </a:r>
            <a:r>
              <a:rPr lang="en-US" sz="2800" b="1" i="1" dirty="0">
                <a:latin typeface="Century Gothic" panose="020B0502020202020204" pitchFamily="34" charset="0"/>
              </a:rPr>
              <a:t>To me, who am less than the least of all the saints”</a:t>
            </a:r>
            <a:r>
              <a:rPr lang="en-US" sz="2800" b="1" dirty="0">
                <a:latin typeface="Century Gothic" panose="020B0502020202020204" pitchFamily="34" charset="0"/>
              </a:rPr>
              <a:t> (Eph. </a:t>
            </a:r>
            <a:r>
              <a:rPr lang="en-US" sz="2800" b="1" dirty="0" smtClean="0">
                <a:latin typeface="Century Gothic" panose="020B0502020202020204" pitchFamily="34" charset="0"/>
              </a:rPr>
              <a:t>3:8)</a:t>
            </a:r>
            <a:endParaRPr lang="en-US" sz="2800" b="1" dirty="0">
              <a:latin typeface="Century Gothic" panose="020B0502020202020204" pitchFamily="34" charset="0"/>
            </a:endParaRPr>
          </a:p>
          <a:p>
            <a:pPr lvl="0">
              <a:buFont typeface="Wingdings" panose="05000000000000000000" pitchFamily="2" charset="2"/>
              <a:buChar char="ê"/>
            </a:pPr>
            <a:endParaRPr lang="en-US" sz="800" b="1" dirty="0" smtClean="0">
              <a:latin typeface="Century Gothic" panose="020B0502020202020204" pitchFamily="34" charset="0"/>
            </a:endParaRPr>
          </a:p>
          <a:p>
            <a:pPr lvl="0">
              <a:buFont typeface="Wingdings" panose="05000000000000000000" pitchFamily="2" charset="2"/>
              <a:buChar char="ê"/>
            </a:pPr>
            <a:r>
              <a:rPr lang="en-US" sz="2800" b="1" dirty="0" smtClean="0">
                <a:latin typeface="Century Gothic" panose="020B0502020202020204" pitchFamily="34" charset="0"/>
              </a:rPr>
              <a:t> the </a:t>
            </a:r>
            <a:r>
              <a:rPr lang="en-US" sz="2800" b="1" dirty="0">
                <a:latin typeface="Century Gothic" panose="020B0502020202020204" pitchFamily="34" charset="0"/>
              </a:rPr>
              <a:t>chief of </a:t>
            </a:r>
            <a:r>
              <a:rPr lang="en-US" sz="2800" b="1" dirty="0" smtClean="0">
                <a:latin typeface="Century Gothic" panose="020B0502020202020204" pitchFamily="34" charset="0"/>
              </a:rPr>
              <a:t>sinners </a:t>
            </a:r>
            <a:r>
              <a:rPr lang="en-US" sz="2800" b="1" dirty="0">
                <a:latin typeface="Century Gothic" panose="020B0502020202020204" pitchFamily="34" charset="0"/>
              </a:rPr>
              <a:t>(1 Tim. </a:t>
            </a:r>
            <a:r>
              <a:rPr lang="en-US" sz="2800" b="1" dirty="0" smtClean="0">
                <a:latin typeface="Century Gothic" panose="020B0502020202020204" pitchFamily="34" charset="0"/>
              </a:rPr>
              <a:t>1:15)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6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118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latin typeface="Century Gothic" panose="020B0502020202020204" pitchFamily="34" charset="0"/>
              </a:rPr>
              <a:t>Humility</a:t>
            </a:r>
            <a:endParaRPr lang="en-US" sz="8800" b="1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6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Humble</a:t>
            </a:r>
            <a:r>
              <a:rPr lang="en-US" dirty="0" smtClean="0">
                <a:latin typeface="Century Gothic" panose="020B0502020202020204" pitchFamily="34" charset="0"/>
              </a:rPr>
              <a:t>: “low lying, to make low”</a:t>
            </a:r>
          </a:p>
          <a:p>
            <a:endParaRPr lang="en-US" sz="800" dirty="0" smtClean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Humility</a:t>
            </a:r>
            <a:r>
              <a:rPr lang="en-US" dirty="0" smtClean="0">
                <a:latin typeface="Century Gothic" panose="020B0502020202020204" pitchFamily="34" charset="0"/>
              </a:rPr>
              <a:t> is the application of this principle to ourselves. 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“The state or quality of being humble, absence of pride or self-assertion”</a:t>
            </a:r>
          </a:p>
          <a:p>
            <a:endParaRPr lang="en-US" sz="900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Translated </a:t>
            </a:r>
            <a:r>
              <a:rPr lang="en-US" dirty="0">
                <a:latin typeface="Century Gothic" panose="020B0502020202020204" pitchFamily="34" charset="0"/>
              </a:rPr>
              <a:t>from </a:t>
            </a:r>
            <a:r>
              <a:rPr lang="en-US" b="1" i="1" dirty="0" err="1" smtClean="0">
                <a:latin typeface="Century Gothic" panose="020B0502020202020204" pitchFamily="34" charset="0"/>
              </a:rPr>
              <a:t>tapeinophrosune</a:t>
            </a:r>
            <a:r>
              <a:rPr lang="en-US" dirty="0" smtClean="0">
                <a:latin typeface="Century Gothic" panose="020B0502020202020204" pitchFamily="34" charset="0"/>
              </a:rPr>
              <a:t>, </a:t>
            </a:r>
            <a:r>
              <a:rPr lang="en-US" dirty="0">
                <a:latin typeface="Century Gothic" panose="020B0502020202020204" pitchFamily="34" charset="0"/>
              </a:rPr>
              <a:t>a combination of the Greek words for “humble” and “mind.”</a:t>
            </a:r>
          </a:p>
          <a:p>
            <a:pPr lvl="1"/>
            <a:r>
              <a:rPr lang="en-US" dirty="0">
                <a:latin typeface="Century Gothic" panose="020B0502020202020204" pitchFamily="34" charset="0"/>
              </a:rPr>
              <a:t>“having a humble opinion of oneself; a deep sense of one’s (moral) littleness; modesty, humility, lowliness of mind” (Thayer). </a:t>
            </a:r>
          </a:p>
        </p:txBody>
      </p:sp>
    </p:spTree>
    <p:extLst>
      <p:ext uri="{BB962C8B-B14F-4D97-AF65-F5344CB8AC3E}">
        <p14:creationId xmlns:p14="http://schemas.microsoft.com/office/powerpoint/2010/main" val="197084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God Demands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The nature of God requires us to humble ourselves before Him. </a:t>
            </a:r>
          </a:p>
          <a:p>
            <a:endParaRPr lang="en-US" sz="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We cannot come unto God without first humbling ourselves (Matt. 18:1-4).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81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Benefits of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Allows us to have unity with one another.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Ephesians 4:1-3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Philippians 2:1-4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46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Benefits of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Allows us to have unity with one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Saves us from shame.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Luke 14:7-11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58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Benefits of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Allows us to have unity with one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Saves us from </a:t>
            </a:r>
            <a:r>
              <a:rPr lang="en-US" sz="2800" b="1" dirty="0">
                <a:latin typeface="Century Gothic" panose="020B0502020202020204" pitchFamily="34" charset="0"/>
              </a:rPr>
              <a:t>s</a:t>
            </a:r>
            <a:r>
              <a:rPr lang="en-US" sz="2800" b="1" dirty="0" smtClean="0">
                <a:latin typeface="Century Gothic" panose="020B0502020202020204" pitchFamily="34" charset="0"/>
              </a:rPr>
              <a:t>hame.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Causes us to be justified before the Lord.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Luke 18:9-14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Justified is to be pronounced “not guilty.”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7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Benefits of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Allows us to have unity with one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Saves us from </a:t>
            </a:r>
            <a:r>
              <a:rPr lang="en-US" sz="2800" b="1" dirty="0">
                <a:latin typeface="Century Gothic" panose="020B0502020202020204" pitchFamily="34" charset="0"/>
              </a:rPr>
              <a:t>s</a:t>
            </a:r>
            <a:r>
              <a:rPr lang="en-US" sz="2800" b="1" dirty="0" smtClean="0">
                <a:latin typeface="Century Gothic" panose="020B0502020202020204" pitchFamily="34" charset="0"/>
              </a:rPr>
              <a:t>hame.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Causes us to be justified before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Exalts us.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Luke 14:11, 18:14; Matt. 23:12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James 4:6-10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30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Benefits of Humility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Allows us to have unity with one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Saves us from </a:t>
            </a:r>
            <a:r>
              <a:rPr lang="en-US" sz="2800" b="1" dirty="0">
                <a:latin typeface="Century Gothic" panose="020B0502020202020204" pitchFamily="34" charset="0"/>
              </a:rPr>
              <a:t>s</a:t>
            </a:r>
            <a:r>
              <a:rPr lang="en-US" sz="2800" b="1" dirty="0" smtClean="0">
                <a:latin typeface="Century Gothic" panose="020B0502020202020204" pitchFamily="34" charset="0"/>
              </a:rPr>
              <a:t>hame.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Causes us to be justified before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Exalts us.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Gives us an entrance into Heaven.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Matthew 18:1-3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Pride blinds us and keeps us from seeing ourselves as we really are - unprepared for Heaven!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2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375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Humility</vt:lpstr>
      <vt:lpstr>PowerPoint Presentation</vt:lpstr>
      <vt:lpstr>God Demands Humility</vt:lpstr>
      <vt:lpstr>Benefits of Humility</vt:lpstr>
      <vt:lpstr>Benefits of Humility</vt:lpstr>
      <vt:lpstr>Benefits of Humility</vt:lpstr>
      <vt:lpstr>Benefits of Humility</vt:lpstr>
      <vt:lpstr>Benefits of Humility</vt:lpstr>
      <vt:lpstr>Jesus is our Example</vt:lpstr>
      <vt:lpstr>Paul Learned Humility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Humility</dc:title>
  <dc:creator>Heath</dc:creator>
  <cp:lastModifiedBy>Heath</cp:lastModifiedBy>
  <cp:revision>6</cp:revision>
  <dcterms:created xsi:type="dcterms:W3CDTF">2017-01-06T18:03:52Z</dcterms:created>
  <dcterms:modified xsi:type="dcterms:W3CDTF">2017-01-06T18:36:51Z</dcterms:modified>
</cp:coreProperties>
</file>