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2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6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7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8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E720-D91E-4CAE-87A4-F3AE449F2DA9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4E48-0924-48A5-9DC2-A9CB3EB0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3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Bitterness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northridgerochester.com/media/1530/bitterness-ti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9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“designating or having a sharp, often unpleasant taste”</a:t>
            </a:r>
          </a:p>
          <a:p>
            <a:r>
              <a:rPr lang="en-US" sz="2800" dirty="0" smtClean="0"/>
              <a:t>“</a:t>
            </a:r>
            <a:r>
              <a:rPr lang="en-US" sz="2800" dirty="0"/>
              <a:t>causing or showing sorrow, discomfort, or pain; grievous”</a:t>
            </a:r>
          </a:p>
          <a:p>
            <a:r>
              <a:rPr lang="en-US" sz="2800" dirty="0"/>
              <a:t>“characterized by strong feelings of hatred, resentment, cynicism, etc.” </a:t>
            </a:r>
          </a:p>
          <a:p>
            <a:endParaRPr lang="en-US" sz="2800" dirty="0"/>
          </a:p>
        </p:txBody>
      </p:sp>
      <p:pic>
        <p:nvPicPr>
          <p:cNvPr id="3074" name="Picture 2" descr="http://www.eslstation.net/ESL310L/dictionary.b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10502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In the Old Testament, the word “bitter” is translated from the Hebrew word </a:t>
            </a:r>
            <a:r>
              <a:rPr lang="en-US" sz="2800" b="1" i="1" dirty="0" err="1"/>
              <a:t>marah</a:t>
            </a:r>
            <a:r>
              <a:rPr lang="en-US" sz="2800" dirty="0"/>
              <a:t>, which means “bitterly, angry, chafed, discontented, heavy” </a:t>
            </a:r>
            <a:endParaRPr lang="en-US" sz="2800" dirty="0" smtClean="0"/>
          </a:p>
          <a:p>
            <a:pPr lvl="1"/>
            <a:r>
              <a:rPr lang="en-US" dirty="0" smtClean="0"/>
              <a:t>Exodus 15:23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 smtClean="0"/>
              <a:t>In </a:t>
            </a:r>
            <a:r>
              <a:rPr lang="en-US" sz="2800" dirty="0"/>
              <a:t>the New Testament, the forms of the word “bitter” come from:</a:t>
            </a:r>
          </a:p>
          <a:p>
            <a:pPr lvl="1"/>
            <a:r>
              <a:rPr lang="en-US" b="1" i="1" dirty="0" err="1"/>
              <a:t>pikraino</a:t>
            </a:r>
            <a:r>
              <a:rPr lang="en-US" dirty="0"/>
              <a:t> – the verb, “to embitter” </a:t>
            </a:r>
          </a:p>
          <a:p>
            <a:pPr lvl="1"/>
            <a:r>
              <a:rPr lang="en-US" b="1" i="1" dirty="0" err="1"/>
              <a:t>pikros</a:t>
            </a:r>
            <a:r>
              <a:rPr lang="en-US" dirty="0"/>
              <a:t> – the adjective, “bitter” </a:t>
            </a:r>
          </a:p>
          <a:p>
            <a:pPr lvl="1"/>
            <a:r>
              <a:rPr lang="en-US" b="1" i="1" dirty="0" err="1"/>
              <a:t>pikria</a:t>
            </a:r>
            <a:r>
              <a:rPr lang="en-US" dirty="0"/>
              <a:t> – the noun, “bitterness”</a:t>
            </a:r>
          </a:p>
        </p:txBody>
      </p:sp>
    </p:spTree>
    <p:extLst>
      <p:ext uri="{BB962C8B-B14F-4D97-AF65-F5344CB8AC3E}">
        <p14:creationId xmlns:p14="http://schemas.microsoft.com/office/powerpoint/2010/main" val="15391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“It will be noted that the word is employed with three principal spheres of application: (1) the physical sense of taste; (2) a figurative meaning in the objective sense of cruel, biting words; intense misery resulting from forsaking God, from a life of sin and impurity; the misery of servitude; the misfortunes of bereavement; (3) more subjectively, bitter and bitterness describe emotions of sympathy; the sorrow of childlessness and of penitence, of disappointment; the feeling of misery and </a:t>
            </a:r>
            <a:r>
              <a:rPr lang="en-US" sz="2800" dirty="0" smtClean="0"/>
              <a:t>wretchedness” </a:t>
            </a:r>
            <a:r>
              <a:rPr lang="en-US" sz="2400" dirty="0"/>
              <a:t>(International Standard Bible Encyclopedia).</a:t>
            </a:r>
          </a:p>
        </p:txBody>
      </p:sp>
    </p:spTree>
    <p:extLst>
      <p:ext uri="{BB962C8B-B14F-4D97-AF65-F5344CB8AC3E}">
        <p14:creationId xmlns:p14="http://schemas.microsoft.com/office/powerpoint/2010/main" val="20536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Causes Bitterness?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b="1" dirty="0" smtClean="0"/>
              <a:t>Suffering</a:t>
            </a:r>
            <a:endParaRPr lang="en-US" b="1" dirty="0" smtClean="0"/>
          </a:p>
          <a:p>
            <a:pPr lvl="0"/>
            <a:endParaRPr lang="en-US" sz="900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lives of the </a:t>
            </a:r>
            <a:r>
              <a:rPr lang="en-US" dirty="0" smtClean="0"/>
              <a:t>Israelites were </a:t>
            </a:r>
            <a:r>
              <a:rPr lang="en-US" i="1" dirty="0"/>
              <a:t>bitter</a:t>
            </a:r>
            <a:r>
              <a:rPr lang="en-US" dirty="0"/>
              <a:t> in Egypt (Ex. 1:14). </a:t>
            </a:r>
          </a:p>
          <a:p>
            <a:pPr lvl="0"/>
            <a:r>
              <a:rPr lang="en-US" dirty="0"/>
              <a:t>Job complained in the </a:t>
            </a:r>
            <a:r>
              <a:rPr lang="en-US" i="1" dirty="0"/>
              <a:t>bitterness</a:t>
            </a:r>
            <a:r>
              <a:rPr lang="en-US" dirty="0"/>
              <a:t> of his soul (Job 7:11).</a:t>
            </a:r>
          </a:p>
          <a:p>
            <a:pPr lvl="0"/>
            <a:r>
              <a:rPr lang="en-US" dirty="0"/>
              <a:t>A foolish child is </a:t>
            </a:r>
            <a:r>
              <a:rPr lang="en-US" i="1" dirty="0" smtClean="0"/>
              <a:t>bitterness</a:t>
            </a:r>
            <a:r>
              <a:rPr lang="en-US" dirty="0" smtClean="0"/>
              <a:t> </a:t>
            </a:r>
            <a:r>
              <a:rPr lang="en-US" dirty="0"/>
              <a:t>to his parents (Prov. 17:25). </a:t>
            </a:r>
          </a:p>
          <a:p>
            <a:pPr lvl="0"/>
            <a:r>
              <a:rPr lang="en-US" dirty="0"/>
              <a:t>Jeremiah called upon the people of Jerusalem to make a </a:t>
            </a:r>
            <a:r>
              <a:rPr lang="en-US" i="1" dirty="0"/>
              <a:t>most bitter lamentation</a:t>
            </a:r>
            <a:r>
              <a:rPr lang="en-US" dirty="0"/>
              <a:t>, and heard </a:t>
            </a:r>
            <a:r>
              <a:rPr lang="en-US" i="1" dirty="0"/>
              <a:t>lamentation and bitter weeping</a:t>
            </a:r>
            <a:r>
              <a:rPr lang="en-US" dirty="0"/>
              <a:t> as mothers lost their children (Jer. 6:26, 31:15). </a:t>
            </a:r>
          </a:p>
          <a:p>
            <a:pPr lvl="0"/>
            <a:r>
              <a:rPr lang="en-US" dirty="0"/>
              <a:t>After denying the Lord, Peter went out and </a:t>
            </a:r>
            <a:r>
              <a:rPr lang="en-US" i="1" dirty="0"/>
              <a:t>wept bitterly</a:t>
            </a:r>
            <a:r>
              <a:rPr lang="en-US" dirty="0"/>
              <a:t> (Matt. 26:75).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Causes Bitterness?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800" b="1" dirty="0" smtClean="0"/>
              <a:t>Being Cheated or Defrauded</a:t>
            </a:r>
            <a:endParaRPr lang="en-US" b="1" dirty="0" smtClean="0"/>
          </a:p>
          <a:p>
            <a:pPr lvl="0"/>
            <a:endParaRPr lang="en-US" sz="900" dirty="0" smtClean="0"/>
          </a:p>
          <a:p>
            <a:pPr lvl="0"/>
            <a:r>
              <a:rPr lang="en-US" dirty="0"/>
              <a:t>Hannah was innocent, but was bitter because her rival </a:t>
            </a:r>
            <a:r>
              <a:rPr lang="en-US" dirty="0" err="1"/>
              <a:t>Peninnah</a:t>
            </a:r>
            <a:r>
              <a:rPr lang="en-US" dirty="0"/>
              <a:t> would provoke </a:t>
            </a:r>
            <a:r>
              <a:rPr lang="en-US" dirty="0" smtClean="0"/>
              <a:t>her </a:t>
            </a:r>
            <a:r>
              <a:rPr lang="en-US" dirty="0"/>
              <a:t>because Hannah was barren (1 Sam. 1:4-10). </a:t>
            </a:r>
          </a:p>
          <a:p>
            <a:pPr lvl="0"/>
            <a:r>
              <a:rPr lang="en-US" dirty="0"/>
              <a:t>Esau despised his birthright and sold it to his brother Jacob, yet </a:t>
            </a:r>
            <a:r>
              <a:rPr lang="en-US" i="1" dirty="0"/>
              <a:t>“he cried with an exceedingly great and bitter cry” </a:t>
            </a:r>
            <a:r>
              <a:rPr lang="en-US" dirty="0"/>
              <a:t>when he discovered that his father had actually given his birthright to his brother (Gen. 27:34).  </a:t>
            </a:r>
          </a:p>
        </p:txBody>
      </p:sp>
    </p:spTree>
    <p:extLst>
      <p:ext uri="{BB962C8B-B14F-4D97-AF65-F5344CB8AC3E}">
        <p14:creationId xmlns:p14="http://schemas.microsoft.com/office/powerpoint/2010/main" val="34594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Causes Bitterness?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800" b="1" dirty="0" smtClean="0"/>
              <a:t>Mishandling Our Anger</a:t>
            </a:r>
            <a:endParaRPr lang="en-US" b="1" dirty="0" smtClean="0"/>
          </a:p>
          <a:p>
            <a:pPr lvl="0"/>
            <a:endParaRPr lang="en-US" sz="900" dirty="0" smtClean="0"/>
          </a:p>
          <a:p>
            <a:pPr lvl="0"/>
            <a:r>
              <a:rPr lang="en-US" dirty="0"/>
              <a:t>Bitterness is sometimes identified as “anger pointed inward” or “anger gone to seed.” </a:t>
            </a:r>
            <a:endParaRPr lang="en-US" dirty="0" smtClean="0"/>
          </a:p>
          <a:p>
            <a:pPr lvl="0"/>
            <a:r>
              <a:rPr lang="en-US" dirty="0" smtClean="0"/>
              <a:t>Peter told Simon the sorcerer that he was </a:t>
            </a:r>
            <a:r>
              <a:rPr lang="en-US" i="1" dirty="0" smtClean="0"/>
              <a:t>“poisoned by bitterness” </a:t>
            </a:r>
            <a:r>
              <a:rPr lang="en-US" dirty="0" smtClean="0"/>
              <a:t>(Acts 8:23).</a:t>
            </a:r>
          </a:p>
          <a:p>
            <a:pPr lvl="0"/>
            <a:r>
              <a:rPr lang="en-US" dirty="0" smtClean="0"/>
              <a:t> If uncorrected, one can develop a </a:t>
            </a:r>
            <a:r>
              <a:rPr lang="en-US" i="1" dirty="0" smtClean="0"/>
              <a:t>“root of bitterness” </a:t>
            </a:r>
            <a:r>
              <a:rPr lang="en-US" dirty="0" smtClean="0"/>
              <a:t>which will eventually lead to apostasy (Deut. 29:18; Heb. 12:15).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</a:rPr>
              <a:t>Put It </a:t>
            </a:r>
            <a:r>
              <a:rPr lang="en-US" b="1" dirty="0" smtClean="0">
                <a:solidFill>
                  <a:schemeClr val="bg1"/>
                </a:solidFill>
              </a:rPr>
              <a:t>Away From Us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Eph. 4:31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</a:rPr>
              <a:t>Replace </a:t>
            </a:r>
            <a:r>
              <a:rPr lang="en-US" b="1" dirty="0" smtClean="0">
                <a:solidFill>
                  <a:schemeClr val="bg1"/>
                </a:solidFill>
              </a:rPr>
              <a:t>It With Something Better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Eph. 4:32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</a:rPr>
              <a:t>Follow Wisdom From Above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James 3:13-18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</a:rPr>
              <a:t>Learn To Truly Rejoice With Those Who Rejoice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Rom. 12:15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</a:rPr>
              <a:t>Stop Nursing Our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Grudges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Phil. 4:8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</a:rPr>
              <a:t>Pray</a:t>
            </a:r>
            <a:r>
              <a:rPr lang="en-US" dirty="0" smtClean="0">
                <a:solidFill>
                  <a:schemeClr val="bg1"/>
                </a:solidFill>
              </a:rPr>
              <a:t> 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 Sam. 1:10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fdeanhackett.com/wp-content/uploads/2016/03/How-to-Overcome-Bitterness-In-Your-Li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05"/>
          <a:stretch/>
        </p:blipFill>
        <p:spPr bwMode="auto">
          <a:xfrm>
            <a:off x="4953000" y="3581400"/>
            <a:ext cx="3742734" cy="2895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497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Bitterness</vt:lpstr>
      <vt:lpstr>bitter</vt:lpstr>
      <vt:lpstr>bitter</vt:lpstr>
      <vt:lpstr>bitter</vt:lpstr>
      <vt:lpstr>What Causes Bitterness?</vt:lpstr>
      <vt:lpstr>What Causes Bitterness?</vt:lpstr>
      <vt:lpstr>What Causes Bitterness?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Bitterness</dc:title>
  <dc:creator>Heath</dc:creator>
  <cp:lastModifiedBy>Heath</cp:lastModifiedBy>
  <cp:revision>8</cp:revision>
  <dcterms:created xsi:type="dcterms:W3CDTF">2016-12-16T19:31:30Z</dcterms:created>
  <dcterms:modified xsi:type="dcterms:W3CDTF">2016-12-17T13:48:00Z</dcterms:modified>
</cp:coreProperties>
</file>