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60" r:id="rId4"/>
    <p:sldId id="264" r:id="rId5"/>
    <p:sldId id="268" r:id="rId6"/>
    <p:sldId id="265" r:id="rId7"/>
    <p:sldId id="269" r:id="rId8"/>
    <p:sldId id="266" r:id="rId9"/>
    <p:sldId id="270" r:id="rId10"/>
    <p:sldId id="271" r:id="rId11"/>
    <p:sldId id="272" r:id="rId12"/>
    <p:sldId id="261" r:id="rId13"/>
    <p:sldId id="25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4D1E9BF-4511-4748-B3E0-F8BA497CEA4C}"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241300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1E9BF-4511-4748-B3E0-F8BA497CEA4C}"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1182504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1E9BF-4511-4748-B3E0-F8BA497CEA4C}"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3711514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4D1E9BF-4511-4748-B3E0-F8BA497CEA4C}"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1975720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4D1E9BF-4511-4748-B3E0-F8BA497CEA4C}" type="datetimeFigureOut">
              <a:rPr lang="en-US" smtClean="0"/>
              <a:t>10/15/2016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1855383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4D1E9BF-4511-4748-B3E0-F8BA497CEA4C}"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1783488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4D1E9BF-4511-4748-B3E0-F8BA497CEA4C}" type="datetimeFigureOut">
              <a:rPr lang="en-US" smtClean="0"/>
              <a:t>10/15/2016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35880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4D1E9BF-4511-4748-B3E0-F8BA497CEA4C}" type="datetimeFigureOut">
              <a:rPr lang="en-US" smtClean="0"/>
              <a:t>10/15/2016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2200245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D1E9BF-4511-4748-B3E0-F8BA497CEA4C}" type="datetimeFigureOut">
              <a:rPr lang="en-US" smtClean="0"/>
              <a:t>10/15/2016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871384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1E9BF-4511-4748-B3E0-F8BA497CEA4C}"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200482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4D1E9BF-4511-4748-B3E0-F8BA497CEA4C}" type="datetimeFigureOut">
              <a:rPr lang="en-US" smtClean="0"/>
              <a:t>10/15/2016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DF82C0-0466-4576-9819-A18CC2CF8D56}" type="slidenum">
              <a:rPr lang="en-US" smtClean="0"/>
              <a:t>‹#›</a:t>
            </a:fld>
            <a:endParaRPr lang="en-US"/>
          </a:p>
        </p:txBody>
      </p:sp>
    </p:spTree>
    <p:extLst>
      <p:ext uri="{BB962C8B-B14F-4D97-AF65-F5344CB8AC3E}">
        <p14:creationId xmlns:p14="http://schemas.microsoft.com/office/powerpoint/2010/main" val="2703789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D1E9BF-4511-4748-B3E0-F8BA497CEA4C}" type="datetimeFigureOut">
              <a:rPr lang="en-US" smtClean="0"/>
              <a:t>10/15/2016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DF82C0-0466-4576-9819-A18CC2CF8D56}" type="slidenum">
              <a:rPr lang="en-US" smtClean="0"/>
              <a:t>‹#›</a:t>
            </a:fld>
            <a:endParaRPr lang="en-US"/>
          </a:p>
        </p:txBody>
      </p:sp>
    </p:spTree>
    <p:extLst>
      <p:ext uri="{BB962C8B-B14F-4D97-AF65-F5344CB8AC3E}">
        <p14:creationId xmlns:p14="http://schemas.microsoft.com/office/powerpoint/2010/main" val="2992705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72637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a:effectLst>
            <a:outerShdw blurRad="50800" dist="38100" dir="2700000" algn="tl" rotWithShape="0">
              <a:prstClr val="black">
                <a:alpha val="40000"/>
              </a:prstClr>
            </a:outerShdw>
          </a:effectLst>
        </p:spPr>
        <p:txBody>
          <a:bodyPr>
            <a:normAutofit/>
          </a:bodyPr>
          <a:lstStyle/>
          <a:p>
            <a:r>
              <a:rPr lang="en-US" sz="3600" b="1" dirty="0" smtClean="0">
                <a:solidFill>
                  <a:schemeClr val="bg1"/>
                </a:solidFill>
              </a:rPr>
              <a:t>How To Overcome These Temptations</a:t>
            </a:r>
            <a:endParaRPr lang="en-US" sz="3600" b="1" dirty="0">
              <a:solidFill>
                <a:schemeClr val="bg1"/>
              </a:solidFill>
            </a:endParaRPr>
          </a:p>
        </p:txBody>
      </p:sp>
      <p:sp>
        <p:nvSpPr>
          <p:cNvPr id="3" name="Content Placeholder 2"/>
          <p:cNvSpPr>
            <a:spLocks noGrp="1"/>
          </p:cNvSpPr>
          <p:nvPr>
            <p:ph idx="1"/>
          </p:nvPr>
        </p:nvSpPr>
        <p:spPr/>
        <p:txBody>
          <a:bodyPr/>
          <a:lstStyle/>
          <a:p>
            <a:pPr marL="0" indent="0" algn="ctr">
              <a:buNone/>
            </a:pPr>
            <a:r>
              <a:rPr lang="en-US" b="1" i="1" dirty="0" smtClean="0"/>
              <a:t>“Looking Unto Jesus” </a:t>
            </a:r>
            <a:r>
              <a:rPr lang="en-US" dirty="0" smtClean="0"/>
              <a:t>(Heb. 12:2)</a:t>
            </a:r>
          </a:p>
          <a:p>
            <a:endParaRPr lang="en-US" sz="800" dirty="0"/>
          </a:p>
          <a:p>
            <a:r>
              <a:rPr lang="en-US" dirty="0"/>
              <a:t>Unlike Esau, when Jesus was tempted by Satan to satisfy His hunger (lust of the flesh) He </a:t>
            </a:r>
            <a:r>
              <a:rPr lang="en-US" dirty="0" smtClean="0"/>
              <a:t>refused </a:t>
            </a:r>
            <a:r>
              <a:rPr lang="en-US" dirty="0"/>
              <a:t>(Matt. 4:1-4). </a:t>
            </a:r>
          </a:p>
          <a:p>
            <a:r>
              <a:rPr lang="en-US" dirty="0"/>
              <a:t>Unlike David, when Jesus was tempted by Satan to satisfy a possible lust for the things he saw, He refused (Matt. 4:8-10). </a:t>
            </a:r>
          </a:p>
          <a:p>
            <a:endParaRPr lang="en-US" dirty="0"/>
          </a:p>
        </p:txBody>
      </p:sp>
    </p:spTree>
    <p:extLst>
      <p:ext uri="{BB962C8B-B14F-4D97-AF65-F5344CB8AC3E}">
        <p14:creationId xmlns:p14="http://schemas.microsoft.com/office/powerpoint/2010/main" val="144181689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00B050"/>
          </a:solidFill>
          <a:ln>
            <a:solidFill>
              <a:schemeClr val="tx1"/>
            </a:solidFill>
          </a:ln>
          <a:effectLst>
            <a:outerShdw blurRad="50800" dist="38100" dir="2700000" algn="tl" rotWithShape="0">
              <a:prstClr val="black">
                <a:alpha val="40000"/>
              </a:prstClr>
            </a:outerShdw>
          </a:effectLst>
        </p:spPr>
        <p:txBody>
          <a:bodyPr>
            <a:normAutofit/>
          </a:bodyPr>
          <a:lstStyle/>
          <a:p>
            <a:r>
              <a:rPr lang="en-US" sz="3600" b="1" dirty="0" smtClean="0">
                <a:solidFill>
                  <a:schemeClr val="bg1"/>
                </a:solidFill>
              </a:rPr>
              <a:t>How To Overcome These Temptations</a:t>
            </a:r>
            <a:endParaRPr lang="en-US" sz="3600" b="1" dirty="0">
              <a:solidFill>
                <a:schemeClr val="bg1"/>
              </a:solidFill>
            </a:endParaRPr>
          </a:p>
        </p:txBody>
      </p:sp>
      <p:sp>
        <p:nvSpPr>
          <p:cNvPr id="3" name="Content Placeholder 2"/>
          <p:cNvSpPr>
            <a:spLocks noGrp="1"/>
          </p:cNvSpPr>
          <p:nvPr>
            <p:ph idx="1"/>
          </p:nvPr>
        </p:nvSpPr>
        <p:spPr/>
        <p:txBody>
          <a:bodyPr/>
          <a:lstStyle/>
          <a:p>
            <a:pPr marL="0" indent="0" algn="ctr">
              <a:buNone/>
            </a:pPr>
            <a:r>
              <a:rPr lang="en-US" b="1" i="1" dirty="0" smtClean="0"/>
              <a:t>“Looking Unto Jesus” </a:t>
            </a:r>
            <a:r>
              <a:rPr lang="en-US" dirty="0" smtClean="0"/>
              <a:t>(Heb. 12:2)</a:t>
            </a:r>
          </a:p>
          <a:p>
            <a:endParaRPr lang="en-US" sz="800" dirty="0"/>
          </a:p>
          <a:p>
            <a:r>
              <a:rPr lang="en-US" dirty="0"/>
              <a:t>Unlike Cain, Jesus overcame the temptation to act out of wounded pride </a:t>
            </a:r>
            <a:r>
              <a:rPr lang="en-US" dirty="0" smtClean="0"/>
              <a:t>(</a:t>
            </a:r>
            <a:r>
              <a:rPr lang="en-US" dirty="0"/>
              <a:t>1 Pet. 2:21-24).  </a:t>
            </a:r>
          </a:p>
          <a:p>
            <a:r>
              <a:rPr lang="en-US" dirty="0"/>
              <a:t>Unlike Rehoboam, Jesus taught us to humble ourselves and always act in the interest of others, not ourselves (Matt. 20:25-28). </a:t>
            </a:r>
          </a:p>
          <a:p>
            <a:r>
              <a:rPr lang="en-US" dirty="0"/>
              <a:t>Unlike Uzziah, Jesus never substituted His will for the will of the Father (John 5:30, 6:38). </a:t>
            </a:r>
          </a:p>
        </p:txBody>
      </p:sp>
    </p:spTree>
    <p:extLst>
      <p:ext uri="{BB962C8B-B14F-4D97-AF65-F5344CB8AC3E}">
        <p14:creationId xmlns:p14="http://schemas.microsoft.com/office/powerpoint/2010/main" val="23532304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nuventra.com/wp-content/uploads/glasses.png"/>
          <p:cNvPicPr>
            <a:picLocks noChangeAspect="1" noChangeArrowheads="1"/>
          </p:cNvPicPr>
          <p:nvPr/>
        </p:nvPicPr>
        <p:blipFill rotWithShape="1">
          <a:blip r:embed="rId2">
            <a:extLst>
              <a:ext uri="{28A0092B-C50C-407E-A947-70E740481C1C}">
                <a14:useLocalDpi xmlns:a14="http://schemas.microsoft.com/office/drawing/2010/main" val="0"/>
              </a:ext>
            </a:extLst>
          </a:blip>
          <a:srcRect l="13690" r="15755"/>
          <a:stretch/>
        </p:blipFill>
        <p:spPr bwMode="auto">
          <a:xfrm>
            <a:off x="0" y="2362200"/>
            <a:ext cx="9144000" cy="3200400"/>
          </a:xfrm>
          <a:prstGeom prst="rect">
            <a:avLst/>
          </a:prstGeom>
          <a:noFill/>
          <a:extLst>
            <a:ext uri="{909E8E84-426E-40DD-AFC4-6F175D3DCCD1}">
              <a14:hiddenFill xmlns:a14="http://schemas.microsoft.com/office/drawing/2010/main">
                <a:solidFill>
                  <a:srgbClr val="FFFFFF"/>
                </a:solidFill>
              </a14:hiddenFill>
            </a:ext>
          </a:extLst>
        </p:spPr>
      </p:pic>
      <p:sp>
        <p:nvSpPr>
          <p:cNvPr id="4" name="Title 3"/>
          <p:cNvSpPr>
            <a:spLocks noGrp="1"/>
          </p:cNvSpPr>
          <p:nvPr>
            <p:ph type="title"/>
          </p:nvPr>
        </p:nvSpPr>
        <p:spPr>
          <a:xfrm>
            <a:off x="457200" y="274638"/>
            <a:ext cx="8229600" cy="1782762"/>
          </a:xfrm>
        </p:spPr>
        <p:txBody>
          <a:bodyPr>
            <a:normAutofit/>
          </a:bodyPr>
          <a:lstStyle/>
          <a:p>
            <a:r>
              <a:rPr lang="en-US" b="1" dirty="0" smtClean="0">
                <a:solidFill>
                  <a:schemeClr val="bg1"/>
                </a:solidFill>
              </a:rPr>
              <a:t>Can’t you see what you have to do in order to be saved?</a:t>
            </a:r>
            <a:endParaRPr lang="en-US" b="1" dirty="0">
              <a:solidFill>
                <a:schemeClr val="bg1"/>
              </a:solidFill>
            </a:endParaRPr>
          </a:p>
        </p:txBody>
      </p:sp>
      <p:sp>
        <p:nvSpPr>
          <p:cNvPr id="5" name="Content Placeholder 4"/>
          <p:cNvSpPr>
            <a:spLocks noGrp="1"/>
          </p:cNvSpPr>
          <p:nvPr>
            <p:ph sz="half" idx="1"/>
          </p:nvPr>
        </p:nvSpPr>
        <p:spPr>
          <a:xfrm>
            <a:off x="1828800" y="3048000"/>
            <a:ext cx="2057400" cy="2286000"/>
          </a:xfrm>
        </p:spPr>
        <p:txBody>
          <a:bodyPr/>
          <a:lstStyle/>
          <a:p>
            <a:pPr marL="0" indent="0">
              <a:buNone/>
            </a:pPr>
            <a:r>
              <a:rPr lang="en-US" dirty="0" smtClean="0">
                <a:solidFill>
                  <a:srgbClr val="002060"/>
                </a:solidFill>
              </a:rPr>
              <a:t>Believe</a:t>
            </a:r>
          </a:p>
          <a:p>
            <a:pPr marL="0" indent="0">
              <a:buNone/>
            </a:pPr>
            <a:r>
              <a:rPr lang="en-US" dirty="0" smtClean="0">
                <a:solidFill>
                  <a:srgbClr val="002060"/>
                </a:solidFill>
              </a:rPr>
              <a:t>Repent </a:t>
            </a:r>
          </a:p>
          <a:p>
            <a:pPr marL="0" indent="0">
              <a:buNone/>
            </a:pPr>
            <a:r>
              <a:rPr lang="en-US" dirty="0" smtClean="0">
                <a:solidFill>
                  <a:srgbClr val="002060"/>
                </a:solidFill>
              </a:rPr>
              <a:t>Confess </a:t>
            </a:r>
          </a:p>
          <a:p>
            <a:pPr marL="0" indent="0">
              <a:buNone/>
            </a:pPr>
            <a:r>
              <a:rPr lang="en-US" dirty="0" smtClean="0">
                <a:solidFill>
                  <a:srgbClr val="002060"/>
                </a:solidFill>
              </a:rPr>
              <a:t>Baptized</a:t>
            </a:r>
            <a:endParaRPr lang="en-US" dirty="0">
              <a:solidFill>
                <a:srgbClr val="002060"/>
              </a:solidFill>
            </a:endParaRPr>
          </a:p>
        </p:txBody>
      </p:sp>
      <p:sp>
        <p:nvSpPr>
          <p:cNvPr id="6" name="Content Placeholder 5"/>
          <p:cNvSpPr>
            <a:spLocks noGrp="1"/>
          </p:cNvSpPr>
          <p:nvPr>
            <p:ph sz="half" idx="2"/>
          </p:nvPr>
        </p:nvSpPr>
        <p:spPr>
          <a:xfrm>
            <a:off x="5638800" y="3047999"/>
            <a:ext cx="2286000" cy="2590801"/>
          </a:xfrm>
        </p:spPr>
        <p:txBody>
          <a:bodyPr/>
          <a:lstStyle/>
          <a:p>
            <a:pPr marL="0" indent="0">
              <a:buNone/>
            </a:pPr>
            <a:r>
              <a:rPr lang="en-US" dirty="0" smtClean="0">
                <a:solidFill>
                  <a:srgbClr val="002060"/>
                </a:solidFill>
              </a:rPr>
              <a:t>John 8:24</a:t>
            </a:r>
          </a:p>
          <a:p>
            <a:pPr marL="0" indent="0">
              <a:buNone/>
            </a:pPr>
            <a:r>
              <a:rPr lang="en-US" dirty="0" smtClean="0">
                <a:solidFill>
                  <a:srgbClr val="002060"/>
                </a:solidFill>
              </a:rPr>
              <a:t>Luke 13:3</a:t>
            </a:r>
          </a:p>
          <a:p>
            <a:pPr marL="0" indent="0">
              <a:buNone/>
            </a:pPr>
            <a:r>
              <a:rPr lang="en-US" dirty="0" smtClean="0">
                <a:solidFill>
                  <a:srgbClr val="002060"/>
                </a:solidFill>
              </a:rPr>
              <a:t>Rom. 10:9-10</a:t>
            </a:r>
          </a:p>
          <a:p>
            <a:pPr marL="0" indent="0">
              <a:buNone/>
            </a:pPr>
            <a:r>
              <a:rPr lang="en-US" dirty="0" smtClean="0">
                <a:solidFill>
                  <a:srgbClr val="002060"/>
                </a:solidFill>
              </a:rPr>
              <a:t>Mark 16:16</a:t>
            </a:r>
            <a:endParaRPr lang="en-US" dirty="0">
              <a:solidFill>
                <a:srgbClr val="002060"/>
              </a:solidFill>
            </a:endParaRPr>
          </a:p>
        </p:txBody>
      </p:sp>
    </p:spTree>
    <p:extLst>
      <p:ext uri="{BB962C8B-B14F-4D97-AF65-F5344CB8AC3E}">
        <p14:creationId xmlns:p14="http://schemas.microsoft.com/office/powerpoint/2010/main" val="2178020320"/>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6099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2050" name="Picture 2" descr="https://media.mercola.com/ImageServer/Public/2015/October/nearsighted-fb.jpg"/>
          <p:cNvPicPr>
            <a:picLocks noChangeAspect="1" noChangeArrowheads="1"/>
          </p:cNvPicPr>
          <p:nvPr/>
        </p:nvPicPr>
        <p:blipFill rotWithShape="1">
          <a:blip r:embed="rId2">
            <a:extLst>
              <a:ext uri="{28A0092B-C50C-407E-A947-70E740481C1C}">
                <a14:useLocalDpi xmlns:a14="http://schemas.microsoft.com/office/drawing/2010/main" val="0"/>
              </a:ext>
            </a:extLst>
          </a:blip>
          <a:srcRect b="3752"/>
          <a:stretch/>
        </p:blipFill>
        <p:spPr bwMode="auto">
          <a:xfrm>
            <a:off x="228600" y="2209800"/>
            <a:ext cx="8686800" cy="4389466"/>
          </a:xfrm>
          <a:prstGeom prst="rect">
            <a:avLst/>
          </a:prstGeom>
          <a:noFill/>
          <a:ln>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685800" y="434975"/>
            <a:ext cx="7772400" cy="1470025"/>
          </a:xfrm>
        </p:spPr>
        <p:txBody>
          <a:bodyPr>
            <a:normAutofit/>
          </a:bodyPr>
          <a:lstStyle/>
          <a:p>
            <a:r>
              <a:rPr lang="en-US" sz="4800" dirty="0" smtClean="0">
                <a:solidFill>
                  <a:schemeClr val="bg1"/>
                </a:solidFill>
                <a:latin typeface="Aharoni" panose="02010803020104030203" pitchFamily="2" charset="-79"/>
                <a:cs typeface="Aharoni" panose="02010803020104030203" pitchFamily="2" charset="-79"/>
              </a:rPr>
              <a:t>Spiritual Nearsightedness</a:t>
            </a:r>
            <a:endParaRPr lang="en-US" sz="4800" dirty="0">
              <a:solidFill>
                <a:schemeClr val="bg1"/>
              </a:solidFill>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414702139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solidFill>
            <a:srgbClr val="C00000"/>
          </a:solidFill>
          <a:ln>
            <a:solidFill>
              <a:schemeClr val="tx1"/>
            </a:solidFill>
          </a:ln>
          <a:effectLst>
            <a:outerShdw blurRad="50800" dist="38100" dir="2700000" algn="tl" rotWithShape="0">
              <a:prstClr val="black">
                <a:alpha val="40000"/>
              </a:prstClr>
            </a:outerShdw>
          </a:effectLst>
        </p:spPr>
        <p:txBody>
          <a:bodyPr>
            <a:noAutofit/>
          </a:bodyPr>
          <a:lstStyle/>
          <a:p>
            <a:r>
              <a:rPr lang="en-US" b="1" dirty="0" smtClean="0">
                <a:solidFill>
                  <a:schemeClr val="bg1"/>
                </a:solidFill>
              </a:rPr>
              <a:t>Spiritual Nearsightedness</a:t>
            </a:r>
            <a:endParaRPr lang="en-US" b="1" dirty="0">
              <a:solidFill>
                <a:schemeClr val="bg1"/>
              </a:solidFill>
            </a:endParaRPr>
          </a:p>
        </p:txBody>
      </p:sp>
      <p:sp>
        <p:nvSpPr>
          <p:cNvPr id="6" name="Content Placeholder 5"/>
          <p:cNvSpPr>
            <a:spLocks noGrp="1"/>
          </p:cNvSpPr>
          <p:nvPr>
            <p:ph idx="1"/>
          </p:nvPr>
        </p:nvSpPr>
        <p:spPr>
          <a:xfrm>
            <a:off x="457200" y="1798637"/>
            <a:ext cx="8229600" cy="4525963"/>
          </a:xfrm>
        </p:spPr>
        <p:txBody>
          <a:bodyPr>
            <a:normAutofit/>
          </a:bodyPr>
          <a:lstStyle/>
          <a:p>
            <a:r>
              <a:rPr lang="en-US" sz="3000" dirty="0" smtClean="0"/>
              <a:t>Losing sight of spiritual realities and our inheritance in Heaven.</a:t>
            </a:r>
          </a:p>
          <a:p>
            <a:r>
              <a:rPr lang="en-US" sz="3000" dirty="0" smtClean="0"/>
              <a:t>The devil tries to distract us from these realities (2 Cor. 4:4).</a:t>
            </a:r>
          </a:p>
          <a:p>
            <a:r>
              <a:rPr lang="en-US" sz="3000" dirty="0" smtClean="0"/>
              <a:t>He uses the lust of the flesh, the lust of the eyes and the pride of life (1 John 2:16). </a:t>
            </a:r>
          </a:p>
          <a:p>
            <a:endParaRPr lang="en-US" sz="800" dirty="0" smtClean="0"/>
          </a:p>
          <a:p>
            <a:r>
              <a:rPr lang="en-US" sz="3000" dirty="0" smtClean="0"/>
              <a:t>Esau - the </a:t>
            </a:r>
            <a:r>
              <a:rPr lang="en-US" sz="3000" u="sng" dirty="0" smtClean="0"/>
              <a:t>lust of the flesh</a:t>
            </a:r>
            <a:r>
              <a:rPr lang="en-US" sz="3000" dirty="0" smtClean="0"/>
              <a:t>.</a:t>
            </a:r>
          </a:p>
          <a:p>
            <a:r>
              <a:rPr lang="en-US" sz="3000" dirty="0" smtClean="0"/>
              <a:t>King David - the </a:t>
            </a:r>
            <a:r>
              <a:rPr lang="en-US" sz="3000" u="sng" dirty="0" smtClean="0"/>
              <a:t>lust of the eyes</a:t>
            </a:r>
            <a:r>
              <a:rPr lang="en-US" sz="3000" dirty="0" smtClean="0"/>
              <a:t>. </a:t>
            </a:r>
            <a:endParaRPr lang="en-US" sz="3000" dirty="0"/>
          </a:p>
        </p:txBody>
      </p:sp>
      <p:pic>
        <p:nvPicPr>
          <p:cNvPr id="7" name="Picture 4" descr="http://s3.amazonaws.com/thumbnails.illustrationsource.com/huge.96.482474.JPG"/>
          <p:cNvPicPr>
            <a:picLocks noChangeAspect="1" noChangeArrowheads="1"/>
          </p:cNvPicPr>
          <p:nvPr/>
        </p:nvPicPr>
        <p:blipFill rotWithShape="1">
          <a:blip r:embed="rId2">
            <a:extLst>
              <a:ext uri="{28A0092B-C50C-407E-A947-70E740481C1C}">
                <a14:useLocalDpi xmlns:a14="http://schemas.microsoft.com/office/drawing/2010/main" val="0"/>
              </a:ext>
            </a:extLst>
          </a:blip>
          <a:srcRect b="25061"/>
          <a:stretch/>
        </p:blipFill>
        <p:spPr bwMode="auto">
          <a:xfrm>
            <a:off x="6694424" y="4516582"/>
            <a:ext cx="1992376" cy="2112818"/>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2519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Cain	</a:t>
            </a:r>
            <a:r>
              <a:rPr lang="en-US" sz="4000" dirty="0" smtClean="0"/>
              <a:t>Genesis 4:1-8</a:t>
            </a:r>
            <a:endParaRPr lang="en-US" dirty="0"/>
          </a:p>
        </p:txBody>
      </p:sp>
      <p:sp>
        <p:nvSpPr>
          <p:cNvPr id="3" name="Content Placeholder 2"/>
          <p:cNvSpPr>
            <a:spLocks noGrp="1"/>
          </p:cNvSpPr>
          <p:nvPr>
            <p:ph idx="1"/>
          </p:nvPr>
        </p:nvSpPr>
        <p:spPr/>
        <p:txBody>
          <a:bodyPr>
            <a:normAutofit/>
          </a:bodyPr>
          <a:lstStyle/>
          <a:p>
            <a:r>
              <a:rPr lang="en-US" dirty="0"/>
              <a:t>The Lord respected Abel and his offering, but He did not respect Cain and his </a:t>
            </a:r>
            <a:r>
              <a:rPr lang="en-US" dirty="0" smtClean="0"/>
              <a:t>offering. </a:t>
            </a:r>
          </a:p>
          <a:p>
            <a:r>
              <a:rPr lang="en-US" dirty="0" smtClean="0"/>
              <a:t>God told Cain how to resolve this matter. If he would do well (do what God told him to do, the way He told him to do it) he would be accepted by God.</a:t>
            </a:r>
          </a:p>
          <a:p>
            <a:r>
              <a:rPr lang="en-US" dirty="0" smtClean="0"/>
              <a:t>Cain </a:t>
            </a:r>
            <a:r>
              <a:rPr lang="en-US" dirty="0"/>
              <a:t>rejected the counsel of God, acted upon his anger, and killed his brother. </a:t>
            </a:r>
          </a:p>
        </p:txBody>
      </p:sp>
    </p:spTree>
    <p:extLst>
      <p:ext uri="{BB962C8B-B14F-4D97-AF65-F5344CB8AC3E}">
        <p14:creationId xmlns:p14="http://schemas.microsoft.com/office/powerpoint/2010/main" val="145114347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Cain	</a:t>
            </a:r>
            <a:r>
              <a:rPr lang="en-US" sz="4000" dirty="0" smtClean="0"/>
              <a:t>Genesis 4:1-8</a:t>
            </a:r>
            <a:endParaRPr lang="en-US" dirty="0"/>
          </a:p>
        </p:txBody>
      </p:sp>
      <p:sp>
        <p:nvSpPr>
          <p:cNvPr id="3" name="Content Placeholder 2"/>
          <p:cNvSpPr>
            <a:spLocks noGrp="1"/>
          </p:cNvSpPr>
          <p:nvPr>
            <p:ph idx="1"/>
          </p:nvPr>
        </p:nvSpPr>
        <p:spPr/>
        <p:txBody>
          <a:bodyPr>
            <a:normAutofit/>
          </a:bodyPr>
          <a:lstStyle/>
          <a:p>
            <a:r>
              <a:rPr lang="en-US" dirty="0"/>
              <a:t>Satan blinded Cain’s eyes to God’s wise counsel by appealing to the </a:t>
            </a:r>
            <a:r>
              <a:rPr lang="en-US" u="sng" dirty="0"/>
              <a:t>pride of life</a:t>
            </a:r>
            <a:r>
              <a:rPr lang="en-US" dirty="0"/>
              <a:t>. 	</a:t>
            </a:r>
            <a:endParaRPr lang="en-US" dirty="0" smtClean="0"/>
          </a:p>
          <a:p>
            <a:endParaRPr lang="en-US" sz="800" dirty="0" smtClean="0"/>
          </a:p>
          <a:p>
            <a:r>
              <a:rPr lang="en-US" dirty="0" smtClean="0"/>
              <a:t>Our </a:t>
            </a:r>
            <a:r>
              <a:rPr lang="en-US" dirty="0"/>
              <a:t>wounded pride also gets us in trouble. </a:t>
            </a:r>
          </a:p>
          <a:p>
            <a:r>
              <a:rPr lang="en-US" dirty="0"/>
              <a:t>We get angry at people and then act upon that </a:t>
            </a:r>
            <a:r>
              <a:rPr lang="en-US" dirty="0" smtClean="0"/>
              <a:t>anger, or </a:t>
            </a:r>
            <a:r>
              <a:rPr lang="en-US" dirty="0"/>
              <a:t>we bottle up the anger where it becomes bitterness.</a:t>
            </a:r>
          </a:p>
          <a:p>
            <a:r>
              <a:rPr lang="en-US" dirty="0"/>
              <a:t>Either way, anger blinds us and becomes a path to sin. </a:t>
            </a:r>
          </a:p>
        </p:txBody>
      </p:sp>
    </p:spTree>
    <p:extLst>
      <p:ext uri="{BB962C8B-B14F-4D97-AF65-F5344CB8AC3E}">
        <p14:creationId xmlns:p14="http://schemas.microsoft.com/office/powerpoint/2010/main" val="10105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Rehoboam	</a:t>
            </a:r>
            <a:r>
              <a:rPr lang="en-US" sz="4000" dirty="0" smtClean="0"/>
              <a:t>1 Kings 12:1-14</a:t>
            </a:r>
            <a:endParaRPr lang="en-US" dirty="0"/>
          </a:p>
        </p:txBody>
      </p:sp>
      <p:sp>
        <p:nvSpPr>
          <p:cNvPr id="3" name="Content Placeholder 2"/>
          <p:cNvSpPr>
            <a:spLocks noGrp="1"/>
          </p:cNvSpPr>
          <p:nvPr>
            <p:ph idx="1"/>
          </p:nvPr>
        </p:nvSpPr>
        <p:spPr/>
        <p:txBody>
          <a:bodyPr>
            <a:normAutofit fontScale="92500"/>
          </a:bodyPr>
          <a:lstStyle/>
          <a:p>
            <a:r>
              <a:rPr lang="en-US" dirty="0"/>
              <a:t>The people had a simple request – “Lighten the load that your father put on us</a:t>
            </a:r>
            <a:r>
              <a:rPr lang="en-US" dirty="0" smtClean="0"/>
              <a:t>.”</a:t>
            </a:r>
          </a:p>
          <a:p>
            <a:endParaRPr lang="en-US" sz="900" dirty="0" smtClean="0"/>
          </a:p>
          <a:p>
            <a:r>
              <a:rPr lang="en-US" dirty="0" smtClean="0"/>
              <a:t>The </a:t>
            </a:r>
            <a:r>
              <a:rPr lang="en-US" dirty="0"/>
              <a:t>older men advised him to humble himself before the people, grant them this one request. </a:t>
            </a:r>
          </a:p>
          <a:p>
            <a:pPr lvl="1"/>
            <a:r>
              <a:rPr lang="en-US" dirty="0"/>
              <a:t>There was a future benefit to this act of </a:t>
            </a:r>
            <a:r>
              <a:rPr lang="en-US" dirty="0" smtClean="0"/>
              <a:t>humility: </a:t>
            </a:r>
            <a:r>
              <a:rPr lang="en-US" i="1" dirty="0" smtClean="0"/>
              <a:t>“</a:t>
            </a:r>
            <a:r>
              <a:rPr lang="en-US" i="1" dirty="0"/>
              <a:t>they will be your servants forever” </a:t>
            </a:r>
            <a:r>
              <a:rPr lang="en-US" dirty="0"/>
              <a:t>(v. 7). </a:t>
            </a:r>
          </a:p>
          <a:p>
            <a:endParaRPr lang="en-US" sz="900" dirty="0" smtClean="0"/>
          </a:p>
          <a:p>
            <a:r>
              <a:rPr lang="en-US" dirty="0" smtClean="0"/>
              <a:t>His </a:t>
            </a:r>
            <a:r>
              <a:rPr lang="en-US" dirty="0"/>
              <a:t>friends told him to use this as an opportunity to exert his authority before his new subjects.</a:t>
            </a:r>
          </a:p>
          <a:p>
            <a:endParaRPr lang="en-US" dirty="0"/>
          </a:p>
        </p:txBody>
      </p:sp>
    </p:spTree>
    <p:extLst>
      <p:ext uri="{BB962C8B-B14F-4D97-AF65-F5344CB8AC3E}">
        <p14:creationId xmlns:p14="http://schemas.microsoft.com/office/powerpoint/2010/main" val="477475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500"/>
                                        <p:tgtEl>
                                          <p:spTgt spid="3">
                                            <p:txEl>
                                              <p:pRg st="3" end="3"/>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fade">
                                      <p:cBhvr>
                                        <p:cTn id="1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Rehoboam	</a:t>
            </a:r>
            <a:r>
              <a:rPr lang="en-US" sz="4000" dirty="0" smtClean="0"/>
              <a:t>1 Kings 12:1-14</a:t>
            </a:r>
            <a:endParaRPr lang="en-US" dirty="0"/>
          </a:p>
        </p:txBody>
      </p:sp>
      <p:sp>
        <p:nvSpPr>
          <p:cNvPr id="3" name="Content Placeholder 2"/>
          <p:cNvSpPr>
            <a:spLocks noGrp="1"/>
          </p:cNvSpPr>
          <p:nvPr>
            <p:ph idx="1"/>
          </p:nvPr>
        </p:nvSpPr>
        <p:spPr/>
        <p:txBody>
          <a:bodyPr>
            <a:normAutofit/>
          </a:bodyPr>
          <a:lstStyle/>
          <a:p>
            <a:r>
              <a:rPr lang="en-US" dirty="0"/>
              <a:t>Satan blinded Rehoboam’s eyes to the future benefit of his kingdom by appealing to the </a:t>
            </a:r>
            <a:r>
              <a:rPr lang="en-US" u="sng" dirty="0"/>
              <a:t>pride of life</a:t>
            </a:r>
            <a:r>
              <a:rPr lang="en-US" dirty="0"/>
              <a:t>. </a:t>
            </a:r>
            <a:endParaRPr lang="en-US" dirty="0" smtClean="0"/>
          </a:p>
          <a:p>
            <a:endParaRPr lang="en-US" sz="800" dirty="0" smtClean="0"/>
          </a:p>
          <a:p>
            <a:r>
              <a:rPr lang="en-US" dirty="0" smtClean="0"/>
              <a:t>Pride </a:t>
            </a:r>
            <a:r>
              <a:rPr lang="en-US" dirty="0"/>
              <a:t>goes before destruction (Prov. 16:18). </a:t>
            </a:r>
          </a:p>
          <a:p>
            <a:r>
              <a:rPr lang="en-US" dirty="0"/>
              <a:t>When we refuse to put the needs of others before ourselves </a:t>
            </a:r>
            <a:r>
              <a:rPr lang="en-US" dirty="0" smtClean="0"/>
              <a:t>(</a:t>
            </a:r>
            <a:r>
              <a:rPr lang="en-US" dirty="0"/>
              <a:t>Phil. 2:1-4).</a:t>
            </a:r>
          </a:p>
          <a:p>
            <a:r>
              <a:rPr lang="en-US" dirty="0"/>
              <a:t>When we demand justice for ourselves at the price of mercy upon </a:t>
            </a:r>
            <a:r>
              <a:rPr lang="en-US" dirty="0" smtClean="0"/>
              <a:t>others </a:t>
            </a:r>
            <a:r>
              <a:rPr lang="en-US" dirty="0"/>
              <a:t>(Matt. 18:28-34). </a:t>
            </a:r>
          </a:p>
        </p:txBody>
      </p:sp>
    </p:spTree>
    <p:extLst>
      <p:ext uri="{BB962C8B-B14F-4D97-AF65-F5344CB8AC3E}">
        <p14:creationId xmlns:p14="http://schemas.microsoft.com/office/powerpoint/2010/main" val="898658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King Uzziah</a:t>
            </a:r>
            <a:r>
              <a:rPr lang="en-US" b="1" dirty="0"/>
              <a:t>	</a:t>
            </a:r>
            <a:r>
              <a:rPr lang="en-US" b="1" dirty="0" smtClean="0"/>
              <a:t>	</a:t>
            </a:r>
            <a:r>
              <a:rPr lang="en-US" dirty="0" smtClean="0"/>
              <a:t>2 Chron. 26:16-21</a:t>
            </a:r>
            <a:endParaRPr lang="en-US" dirty="0"/>
          </a:p>
        </p:txBody>
      </p:sp>
      <p:sp>
        <p:nvSpPr>
          <p:cNvPr id="3" name="Content Placeholder 2"/>
          <p:cNvSpPr>
            <a:spLocks noGrp="1"/>
          </p:cNvSpPr>
          <p:nvPr>
            <p:ph idx="1"/>
          </p:nvPr>
        </p:nvSpPr>
        <p:spPr/>
        <p:txBody>
          <a:bodyPr>
            <a:normAutofit/>
          </a:bodyPr>
          <a:lstStyle/>
          <a:p>
            <a:r>
              <a:rPr lang="en-US" dirty="0" smtClean="0"/>
              <a:t>His success went to his head. </a:t>
            </a:r>
          </a:p>
          <a:p>
            <a:r>
              <a:rPr lang="en-US" dirty="0"/>
              <a:t>He transgressed against the Lord by </a:t>
            </a:r>
            <a:r>
              <a:rPr lang="en-US" dirty="0" smtClean="0"/>
              <a:t>entering the </a:t>
            </a:r>
            <a:r>
              <a:rPr lang="en-US" dirty="0"/>
              <a:t>Temple </a:t>
            </a:r>
            <a:r>
              <a:rPr lang="en-US" dirty="0" smtClean="0"/>
              <a:t>to burn </a:t>
            </a:r>
            <a:r>
              <a:rPr lang="en-US" dirty="0"/>
              <a:t>incense to the Lord. </a:t>
            </a:r>
          </a:p>
          <a:p>
            <a:r>
              <a:rPr lang="en-US" dirty="0" smtClean="0"/>
              <a:t>When </a:t>
            </a:r>
            <a:r>
              <a:rPr lang="en-US" dirty="0"/>
              <a:t>stopped and challenged by the priests, he became angry with them. </a:t>
            </a:r>
          </a:p>
          <a:p>
            <a:r>
              <a:rPr lang="en-US" dirty="0"/>
              <a:t>At that </a:t>
            </a:r>
            <a:r>
              <a:rPr lang="en-US" dirty="0" smtClean="0"/>
              <a:t>moment he became leprous. </a:t>
            </a:r>
            <a:endParaRPr lang="en-US" dirty="0"/>
          </a:p>
          <a:p>
            <a:r>
              <a:rPr lang="en-US" dirty="0" smtClean="0"/>
              <a:t>He </a:t>
            </a:r>
            <a:r>
              <a:rPr lang="en-US" dirty="0"/>
              <a:t>lived the rest of his life in seclusion </a:t>
            </a:r>
            <a:r>
              <a:rPr lang="en-US" i="1" dirty="0"/>
              <a:t>“cut off from the house of the Lord.”</a:t>
            </a:r>
            <a:endParaRPr lang="en-US" dirty="0"/>
          </a:p>
          <a:p>
            <a:endParaRPr lang="en-US" dirty="0"/>
          </a:p>
        </p:txBody>
      </p:sp>
    </p:spTree>
    <p:extLst>
      <p:ext uri="{BB962C8B-B14F-4D97-AF65-F5344CB8AC3E}">
        <p14:creationId xmlns:p14="http://schemas.microsoft.com/office/powerpoint/2010/main" val="825435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King Uzziah</a:t>
            </a:r>
            <a:r>
              <a:rPr lang="en-US" b="1" dirty="0"/>
              <a:t>	</a:t>
            </a:r>
            <a:r>
              <a:rPr lang="en-US" b="1" dirty="0" smtClean="0"/>
              <a:t>	</a:t>
            </a:r>
            <a:r>
              <a:rPr lang="en-US" dirty="0" smtClean="0"/>
              <a:t>2 Chron. 26:16-21</a:t>
            </a:r>
            <a:endParaRPr lang="en-US" dirty="0"/>
          </a:p>
        </p:txBody>
      </p:sp>
      <p:sp>
        <p:nvSpPr>
          <p:cNvPr id="3" name="Content Placeholder 2"/>
          <p:cNvSpPr>
            <a:spLocks noGrp="1"/>
          </p:cNvSpPr>
          <p:nvPr>
            <p:ph idx="1"/>
          </p:nvPr>
        </p:nvSpPr>
        <p:spPr/>
        <p:txBody>
          <a:bodyPr>
            <a:normAutofit lnSpcReduction="10000"/>
          </a:bodyPr>
          <a:lstStyle/>
          <a:p>
            <a:r>
              <a:rPr lang="en-US" dirty="0"/>
              <a:t>Satan blinded King Uzziah’s eyes to the long-term consequences of trespassing against God by appealing to the </a:t>
            </a:r>
            <a:r>
              <a:rPr lang="en-US" u="sng" dirty="0"/>
              <a:t>pride of life</a:t>
            </a:r>
            <a:r>
              <a:rPr lang="en-US" dirty="0" smtClean="0"/>
              <a:t>.</a:t>
            </a:r>
          </a:p>
          <a:p>
            <a:endParaRPr lang="en-US" sz="900" dirty="0" smtClean="0"/>
          </a:p>
          <a:p>
            <a:r>
              <a:rPr lang="en-US" dirty="0" smtClean="0"/>
              <a:t>King </a:t>
            </a:r>
            <a:r>
              <a:rPr lang="en-US" dirty="0"/>
              <a:t>Uzziah acted presumptuously, and so do </a:t>
            </a:r>
            <a:r>
              <a:rPr lang="en-US" dirty="0" smtClean="0"/>
              <a:t>we when we…</a:t>
            </a:r>
            <a:endParaRPr lang="en-US" dirty="0"/>
          </a:p>
          <a:p>
            <a:pPr lvl="1"/>
            <a:r>
              <a:rPr lang="en-US" dirty="0" smtClean="0"/>
              <a:t>Use </a:t>
            </a:r>
            <a:r>
              <a:rPr lang="en-US" dirty="0"/>
              <a:t>our reasoning </a:t>
            </a:r>
            <a:r>
              <a:rPr lang="en-US" dirty="0" smtClean="0"/>
              <a:t>to try to </a:t>
            </a:r>
            <a:r>
              <a:rPr lang="en-US" dirty="0"/>
              <a:t>circumvent God’s law.</a:t>
            </a:r>
          </a:p>
          <a:p>
            <a:pPr lvl="1"/>
            <a:r>
              <a:rPr lang="en-US" dirty="0" smtClean="0"/>
              <a:t>Assume </a:t>
            </a:r>
            <a:r>
              <a:rPr lang="en-US" dirty="0"/>
              <a:t>God is pleased with our own will and intentions.</a:t>
            </a:r>
          </a:p>
          <a:p>
            <a:pPr lvl="1"/>
            <a:r>
              <a:rPr lang="en-US" dirty="0" smtClean="0"/>
              <a:t>Say</a:t>
            </a:r>
            <a:r>
              <a:rPr lang="en-US" dirty="0"/>
              <a:t>, “I know what the Bible says, but</a:t>
            </a:r>
            <a:r>
              <a:rPr lang="en-US" dirty="0" smtClean="0"/>
              <a:t>…”</a:t>
            </a:r>
            <a:endParaRPr lang="en-US" dirty="0"/>
          </a:p>
        </p:txBody>
      </p:sp>
    </p:spTree>
    <p:extLst>
      <p:ext uri="{BB962C8B-B14F-4D97-AF65-F5344CB8AC3E}">
        <p14:creationId xmlns:p14="http://schemas.microsoft.com/office/powerpoint/2010/main" val="1029190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TotalTime>
  <Words>612</Words>
  <Application>Microsoft Office PowerPoint</Application>
  <PresentationFormat>On-screen Show (4:3)</PresentationFormat>
  <Paragraphs>64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Spiritual Nearsightedness</vt:lpstr>
      <vt:lpstr>Spiritual Nearsightedness</vt:lpstr>
      <vt:lpstr>Cain Genesis 4:1-8</vt:lpstr>
      <vt:lpstr>Cain Genesis 4:1-8</vt:lpstr>
      <vt:lpstr>Rehoboam 1 Kings 12:1-14</vt:lpstr>
      <vt:lpstr>Rehoboam 1 Kings 12:1-14</vt:lpstr>
      <vt:lpstr>King Uzziah  2 Chron. 26:16-21</vt:lpstr>
      <vt:lpstr>King Uzziah  2 Chron. 26:16-21</vt:lpstr>
      <vt:lpstr>How To Overcome These Temptations</vt:lpstr>
      <vt:lpstr>How To Overcome These Temptations</vt:lpstr>
      <vt:lpstr>Can’t you see what you have to do in order to be saved?</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Nearsightedness</dc:title>
  <dc:creator>Heath</dc:creator>
  <cp:lastModifiedBy>Heath</cp:lastModifiedBy>
  <cp:revision>18</cp:revision>
  <dcterms:created xsi:type="dcterms:W3CDTF">2016-10-06T13:44:07Z</dcterms:created>
  <dcterms:modified xsi:type="dcterms:W3CDTF">2016-10-15T16:14:59Z</dcterms:modified>
</cp:coreProperties>
</file>