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61" r:id="rId6"/>
    <p:sldId id="265" r:id="rId7"/>
    <p:sldId id="268" r:id="rId8"/>
    <p:sldId id="264" r:id="rId9"/>
    <p:sldId id="262" r:id="rId10"/>
    <p:sldId id="266" r:id="rId11"/>
    <p:sldId id="267" r:id="rId12"/>
    <p:sldId id="257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0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0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1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9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8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0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9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6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0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8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2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13EF9-D7A8-4C6D-9BD4-C9E39EC3E05E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1EE61-AE53-4FE8-8122-C4C48D9B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2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en-US" b="1" i="0" u="none" strike="noStrike" baseline="0" dirty="0" smtClean="0">
              <a:solidFill>
                <a:srgbClr val="365F91"/>
              </a:solidFill>
              <a:latin typeface="Cambri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Eschatology– 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 study of End times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Cambria"/>
              </a:rPr>
              <a:t>A-Millennialism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Cambria"/>
              </a:rPr>
              <a:t>Pre- Millennialism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Cambria"/>
              </a:rPr>
              <a:t>Post- Millennialism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Cambria"/>
              </a:rPr>
              <a:t>AD 70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Cambria"/>
              </a:rPr>
              <a:t>Mid-Acts Dispensationalism</a:t>
            </a:r>
          </a:p>
        </p:txBody>
      </p:sp>
    </p:spTree>
    <p:extLst>
      <p:ext uri="{BB962C8B-B14F-4D97-AF65-F5344CB8AC3E}">
        <p14:creationId xmlns:p14="http://schemas.microsoft.com/office/powerpoint/2010/main" val="15985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Paul alone 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600" b="1" i="0" u="none" strike="noStrike" baseline="0" dirty="0" smtClean="0">
                <a:solidFill>
                  <a:srgbClr val="4F81BD"/>
                </a:solidFill>
                <a:latin typeface="Cambria"/>
              </a:rPr>
              <a:t>“…Christ appears to Paul and gives to Paul </a:t>
            </a:r>
            <a:r>
              <a:rPr lang="en-US" sz="2600" b="1" i="0" u="sng" strike="noStrike" baseline="0" dirty="0" smtClean="0">
                <a:solidFill>
                  <a:srgbClr val="4F81BD"/>
                </a:solidFill>
                <a:latin typeface="Cambria"/>
              </a:rPr>
              <a:t>alone</a:t>
            </a:r>
            <a:r>
              <a:rPr lang="en-US" sz="2600" b="1" i="0" u="none" strike="noStrike" baseline="0" dirty="0" smtClean="0">
                <a:solidFill>
                  <a:srgbClr val="4F81BD"/>
                </a:solidFill>
                <a:latin typeface="Cambria"/>
              </a:rPr>
              <a:t> the mystery which had been hidden for more than 4000 years. (Rom 16:25)</a:t>
            </a:r>
          </a:p>
          <a:p>
            <a:pPr lvl="2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The 12 </a:t>
            </a:r>
            <a:r>
              <a:rPr lang="en-US" b="0" i="0" u="none" strike="noStrike" baseline="0" dirty="0" smtClean="0">
                <a:solidFill>
                  <a:srgbClr val="243F60"/>
                </a:solidFill>
                <a:latin typeface="Cambria"/>
              </a:rPr>
              <a:t>Matt 8:10; Mk 4:11; Luke 8:10</a:t>
            </a:r>
          </a:p>
          <a:p>
            <a:pPr lvl="2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Jesus  Promises  </a:t>
            </a:r>
            <a:r>
              <a:rPr lang="en-US" i="1" u="none" strike="noStrike" baseline="0" dirty="0" smtClean="0">
                <a:latin typeface="Cambria"/>
              </a:rPr>
              <a:t>John</a:t>
            </a:r>
            <a:r>
              <a:rPr lang="en-US" i="0" u="none" strike="noStrike" baseline="0" dirty="0" smtClean="0">
                <a:latin typeface="Cambria"/>
              </a:rPr>
              <a:t>14:26  John 16:13 </a:t>
            </a:r>
          </a:p>
          <a:p>
            <a:pPr lvl="3">
              <a:buFont typeface="Wingdings" pitchFamily="2" charset="2"/>
              <a:buChar char="ü"/>
            </a:pPr>
            <a:r>
              <a:rPr lang="en-US" sz="2600" b="1" dirty="0">
                <a:solidFill>
                  <a:srgbClr val="C00000"/>
                </a:solidFill>
                <a:latin typeface="Cambria"/>
              </a:rPr>
              <a:t>What did Jesus withhold for Paul?</a:t>
            </a:r>
          </a:p>
          <a:p>
            <a:pPr lvl="2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Paul does not concur:  The Mystery of Christ</a:t>
            </a:r>
          </a:p>
          <a:p>
            <a:pPr lvl="3"/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Eph 3:5-6…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now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 revealed 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holy apostles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 and 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prophets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 by the Spirit; 6 </a:t>
            </a:r>
            <a:r>
              <a:rPr lang="en-US" sz="2600" b="0" i="0" u="sng" strike="noStrike" baseline="0" dirty="0" smtClean="0">
                <a:solidFill>
                  <a:srgbClr val="0070C0"/>
                </a:solidFill>
                <a:latin typeface="Cambria"/>
              </a:rPr>
              <a:t>Gentiles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 should be </a:t>
            </a:r>
            <a:r>
              <a:rPr lang="en-US" sz="2600" b="1" i="0" u="sng" strike="noStrike" baseline="0" dirty="0" err="1" smtClean="0">
                <a:solidFill>
                  <a:srgbClr val="0070C0"/>
                </a:solidFill>
                <a:latin typeface="Cambria"/>
              </a:rPr>
              <a:t>fellowheirs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, and 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of the same body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, and partakers of his promise in Christ by the 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gospel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:</a:t>
            </a:r>
          </a:p>
          <a:p>
            <a:pPr lvl="3"/>
            <a:endParaRPr lang="en-US" b="0" i="0" u="none" strike="noStrike" baseline="0" dirty="0" smtClean="0">
              <a:solidFill>
                <a:srgbClr val="243F60"/>
              </a:solidFill>
              <a:latin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8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"/>
              </a:rPr>
              <a:t>Paul is “the” minister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14 Passages</a:t>
            </a:r>
          </a:p>
          <a:p>
            <a:pPr lvl="2">
              <a:buFont typeface="Wingdings" pitchFamily="2" charset="2"/>
              <a:buChar char="ü"/>
            </a:pPr>
            <a:r>
              <a:rPr lang="en-US" b="0" i="0" u="sng" strike="noStrike" baseline="0" dirty="0" smtClean="0">
                <a:solidFill>
                  <a:srgbClr val="0070C0"/>
                </a:solidFill>
                <a:latin typeface="Cambria"/>
              </a:rPr>
              <a:t>Acts 9:15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 “…, </a:t>
            </a: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to bear my name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 before </a:t>
            </a: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Gentiles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, and </a:t>
            </a: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kings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, and the </a:t>
            </a: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children of Israel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:" </a:t>
            </a:r>
          </a:p>
          <a:p>
            <a:pPr lvl="2">
              <a:buFont typeface="Wingdings" pitchFamily="2" charset="2"/>
              <a:buChar char="ü"/>
            </a:pPr>
            <a:r>
              <a:rPr lang="en-US" b="0" i="1" u="none" strike="noStrike" baseline="0" dirty="0" smtClean="0">
                <a:solidFill>
                  <a:srgbClr val="0070C0"/>
                </a:solidFill>
                <a:latin typeface="Cambria"/>
              </a:rPr>
              <a:t>The 12--Matt 28:16-20; Mark 16:15-16 </a:t>
            </a:r>
            <a:r>
              <a:rPr lang="en-US" b="1" i="1" u="none" strike="noStrike" baseline="0" dirty="0" smtClean="0">
                <a:solidFill>
                  <a:srgbClr val="0070C0"/>
                </a:solidFill>
                <a:latin typeface="Cambria"/>
              </a:rPr>
              <a:t>(All Nations)</a:t>
            </a:r>
          </a:p>
          <a:p>
            <a:pPr lvl="2">
              <a:buFont typeface="Wingdings" pitchFamily="2" charset="2"/>
              <a:buChar char="ü"/>
            </a:pP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Acts 13:45-46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 …</a:t>
            </a: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Jews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 saw the multitudes, …46 </a:t>
            </a: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Then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 Paul and Barnabas </a:t>
            </a: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the word of God should first have been spoken to you: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 lo, we turn to the </a:t>
            </a:r>
            <a:r>
              <a:rPr lang="en-US" b="1" i="0" u="sng" strike="noStrike" baseline="0" dirty="0" smtClean="0">
                <a:solidFill>
                  <a:srgbClr val="0070C0"/>
                </a:solidFill>
                <a:latin typeface="Cambria"/>
              </a:rPr>
              <a:t>Gentiles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ambria"/>
              </a:rPr>
              <a:t>.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0070C0"/>
                </a:solidFill>
                <a:latin typeface="Cambria"/>
              </a:rPr>
              <a:t>A matter of order not content</a:t>
            </a:r>
            <a:endParaRPr lang="en-US" sz="2400" b="1" i="0" u="none" strike="noStrike" baseline="0" dirty="0" smtClean="0">
              <a:solidFill>
                <a:srgbClr val="0070C0"/>
              </a:solidFill>
              <a:latin typeface="Cambria"/>
            </a:endParaRPr>
          </a:p>
          <a:p>
            <a:pPr lvl="2"/>
            <a:r>
              <a:rPr lang="en-US" b="1" i="1" u="none" strike="noStrike" baseline="0" dirty="0" smtClean="0">
                <a:solidFill>
                  <a:srgbClr val="FF0000"/>
                </a:solidFill>
                <a:latin typeface="Cambria"/>
              </a:rPr>
              <a:t>Does being a minister to the Gentiles necessitate a different gospel?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latin typeface="Cambria"/>
              </a:rPr>
              <a:t>Mid-Acts Dispensationalism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Baptism is a Jewish ritual So, in this present dispensation of grace, salvation is now being dispensed (or administered) to Gentiles by grace through faith alone. </a:t>
            </a:r>
          </a:p>
          <a:p>
            <a:pPr marR="0" lvl="2" rtl="0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Paul did not practice what he “preached” and baptized the Jailer and Lydia.</a:t>
            </a:r>
          </a:p>
          <a:p>
            <a:pPr marR="0" lvl="3" rtl="0"/>
            <a:r>
              <a:rPr lang="en-US" sz="2800" b="0" i="0" u="none" strike="noStrike" baseline="0" dirty="0" smtClean="0">
                <a:solidFill>
                  <a:srgbClr val="0070C0"/>
                </a:solidFill>
                <a:latin typeface="Cambria"/>
              </a:rPr>
              <a:t>From what source did they learn about baptism</a:t>
            </a:r>
          </a:p>
          <a:p>
            <a:pPr marR="0" lvl="3" rtl="0"/>
            <a:r>
              <a:rPr lang="en-US" sz="2800" b="0" i="0" u="none" strike="noStrike" baseline="0" dirty="0" smtClean="0">
                <a:solidFill>
                  <a:srgbClr val="0070C0"/>
                </a:solidFill>
                <a:latin typeface="Cambria"/>
              </a:rPr>
              <a:t>Why the urgency—“the same hour of the night”</a:t>
            </a:r>
            <a:endParaRPr lang="en-US" sz="2800" b="0" i="0" u="none" strike="noStrike" baseline="0" dirty="0" smtClean="0">
              <a:solidFill>
                <a:srgbClr val="0070C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43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latin typeface="Cambria"/>
              </a:rPr>
              <a:t>Conclusion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origin of Dispensationalism cannot be found in the scripture.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N.T. Church did not separate Jew and Gentile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“Mystery” was given to both Paul and the 12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There is no difference between the Commission of Paul and the 12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There is no difference between the Gospel that Paul preached and that of the 12</a:t>
            </a:r>
          </a:p>
          <a:p>
            <a:pPr marL="0" marR="0" lvl="0" indent="0" algn="ctr" rtl="0">
              <a:buNone/>
            </a:pPr>
            <a:r>
              <a:rPr lang="en-US" b="1" dirty="0" smtClean="0">
                <a:solidFill>
                  <a:srgbClr val="C00000"/>
                </a:solidFill>
                <a:latin typeface="Cambria"/>
              </a:rPr>
              <a:t>False Doctrine</a:t>
            </a:r>
            <a:endParaRPr lang="en-US" b="1" i="0" u="none" strike="noStrike" baseline="0" dirty="0" smtClean="0">
              <a:solidFill>
                <a:srgbClr val="C00000"/>
              </a:solidFill>
              <a:latin typeface="Cambria"/>
            </a:endParaRPr>
          </a:p>
          <a:p>
            <a:pPr marR="0" lvl="0" rtl="0"/>
            <a:endParaRPr lang="en-US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747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About Dispensationalism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About the Bible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“The King James Bible is god’s perfectly preserved words in our English Language”—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Inerrant</a:t>
            </a:r>
          </a:p>
          <a:p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About The Origin of Dispensationalism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“Dispensationalism is a bible truth; Dispensation is a bible word….”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Paul used “Dispensation” 4 times in inerrant KJV</a:t>
            </a:r>
          </a:p>
          <a:p>
            <a:pPr lvl="2">
              <a:buFont typeface="Wingdings" pitchFamily="2" charset="2"/>
              <a:buChar char="Ø"/>
            </a:pPr>
            <a:r>
              <a:rPr lang="it-IT" b="1" i="1" u="none" strike="noStrike" baseline="0" dirty="0" smtClean="0">
                <a:solidFill>
                  <a:srgbClr val="4F81BD"/>
                </a:solidFill>
                <a:latin typeface="Cambria"/>
              </a:rPr>
              <a:t>1 Cor 9:17, Eph 1:10, Eph 3:2, Col 3:2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Paul did not write or speak in English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Paul used the Greek word “</a:t>
            </a:r>
            <a:r>
              <a:rPr lang="en-US" b="1" i="1" u="none" strike="noStrike" baseline="0" dirty="0" err="1" smtClean="0">
                <a:solidFill>
                  <a:srgbClr val="4F81BD"/>
                </a:solidFill>
                <a:latin typeface="Cambria"/>
              </a:rPr>
              <a:t>oikonomia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” translated “Dispensation” 5 times.   </a:t>
            </a:r>
            <a:r>
              <a:rPr lang="en-US" b="1" i="1" u="sng" strike="noStrike" baseline="0" dirty="0" smtClean="0">
                <a:solidFill>
                  <a:srgbClr val="4F81BD"/>
                </a:solidFill>
                <a:latin typeface="Cambria"/>
              </a:rPr>
              <a:t>Add Titus 1:7</a:t>
            </a:r>
          </a:p>
          <a:p>
            <a:pPr marL="457200" lvl="1" indent="0">
              <a:buNone/>
            </a:pPr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2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Major Premises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971550" lvl="1" indent="-457200">
              <a:buFont typeface="Arial" pitchFamily="34" charset="0"/>
              <a:buChar char="•"/>
            </a:pPr>
            <a:r>
              <a:rPr lang="en-US" sz="3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So, because the present salvation of Uncircumcised Gentiles was </a:t>
            </a:r>
            <a:r>
              <a:rPr lang="en-US" sz="3400" b="1" dirty="0">
                <a:solidFill>
                  <a:srgbClr val="FF0000"/>
                </a:solidFill>
                <a:latin typeface="+mj-lt"/>
              </a:rPr>
              <a:t>never foretold </a:t>
            </a:r>
            <a:r>
              <a:rPr lang="en-US" sz="3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by any Old Testament prophet, or </a:t>
            </a:r>
            <a:r>
              <a:rPr lang="en-US" sz="3400" b="1" dirty="0">
                <a:solidFill>
                  <a:srgbClr val="FF0000"/>
                </a:solidFill>
                <a:latin typeface="+mj-lt"/>
              </a:rPr>
              <a:t>even by the Lord Jesus Christ </a:t>
            </a:r>
            <a:r>
              <a:rPr lang="en-US" sz="3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Himself, this present "dispensation of grace" covers an UNPROPHESIED time period which the apostle Paul refers to as "the mystery".</a:t>
            </a:r>
          </a:p>
          <a:p>
            <a:pPr lvl="1">
              <a:buFont typeface="Arial" pitchFamily="34" charset="0"/>
              <a:buChar char="•"/>
            </a:pPr>
            <a:r>
              <a:rPr lang="en-US" sz="3600" b="1" i="0" u="none" strike="noStrike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“Dispensationalism is based upon the teaching that </a:t>
            </a:r>
            <a:r>
              <a:rPr lang="en-US" sz="3600" b="1" i="0" u="none" strike="noStrike" baseline="0" dirty="0" smtClean="0">
                <a:solidFill>
                  <a:srgbClr val="FF0000"/>
                </a:solidFill>
                <a:latin typeface="+mj-lt"/>
              </a:rPr>
              <a:t>the present body of Christ began with the apostle Paul</a:t>
            </a:r>
            <a:r>
              <a:rPr lang="en-US" sz="3600" b="1" i="0" u="none" strike="noStrike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, when he was saved during the mid-Acts period.”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b="1" i="1" u="none" strike="noStrike" baseline="0" dirty="0" smtClean="0">
                <a:solidFill>
                  <a:srgbClr val="4F81BD"/>
                </a:solidFill>
                <a:latin typeface="Cambria"/>
              </a:rPr>
              <a:t>Acts 2:47 “ 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b="1" i="1" u="none" strike="noStrike" baseline="0" dirty="0" smtClean="0">
                <a:solidFill>
                  <a:srgbClr val="4F81BD"/>
                </a:solidFill>
                <a:latin typeface="Cambria"/>
              </a:rPr>
              <a:t>Eph 1:22-23 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b="1" i="1" u="none" strike="noStrike" baseline="0" dirty="0" smtClean="0">
                <a:solidFill>
                  <a:srgbClr val="FF0000"/>
                </a:solidFill>
                <a:latin typeface="Cambria"/>
              </a:rPr>
              <a:t>The “body” is in existence on Pentecost</a:t>
            </a:r>
            <a:r>
              <a:rPr lang="en-US" sz="3400" b="1" i="1" u="none" strike="noStrike" baseline="0" dirty="0" smtClean="0">
                <a:solidFill>
                  <a:srgbClr val="FF0000"/>
                </a:solidFill>
                <a:latin typeface="Times New Roman"/>
              </a:rPr>
              <a:t>,</a:t>
            </a:r>
            <a:r>
              <a:rPr lang="en-US" sz="3400" b="1" i="1" u="none" strike="noStrike" baseline="0" dirty="0" smtClean="0">
                <a:solidFill>
                  <a:srgbClr val="FF0000"/>
                </a:solidFill>
                <a:latin typeface="Cambria"/>
              </a:rPr>
              <a:t> 6 to 10 years prior to Paul’s conversion.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2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Major Premises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sz="2800" b="1" i="1" u="none" strike="noStrike" baseline="0" dirty="0" smtClean="0">
                <a:solidFill>
                  <a:srgbClr val="4F81BD"/>
                </a:solidFill>
                <a:latin typeface="Cambria"/>
              </a:rPr>
              <a:t>And because the nation of Israel still rejects the Lord Jesus Christ, we know that Israel's prophesied kingdom has not yet been established. </a:t>
            </a:r>
            <a:r>
              <a:rPr lang="en-US" sz="2800" b="1" i="1" u="sng" strike="noStrike" baseline="0" dirty="0" smtClean="0">
                <a:solidFill>
                  <a:srgbClr val="4F81BD"/>
                </a:solidFill>
                <a:latin typeface="Cambria"/>
              </a:rPr>
              <a:t>Nor can it even be "at hand"</a:t>
            </a:r>
            <a:r>
              <a:rPr lang="en-US" sz="2800" b="1" i="1" u="none" strike="noStrike" baseline="0" dirty="0" smtClean="0">
                <a:solidFill>
                  <a:srgbClr val="4F81BD"/>
                </a:solidFill>
                <a:latin typeface="Times New Roman"/>
              </a:rPr>
              <a:t>,</a:t>
            </a:r>
            <a:r>
              <a:rPr lang="en-US" sz="2800" b="1" i="1" u="none" strike="noStrike" baseline="0" dirty="0" smtClean="0">
                <a:solidFill>
                  <a:srgbClr val="4F81BD"/>
                </a:solidFill>
                <a:latin typeface="Cambria"/>
              </a:rPr>
              <a:t> until Israel as a nation is ready to accept the Lord Jesus Christ.</a:t>
            </a:r>
          </a:p>
          <a:p>
            <a:pPr lvl="3">
              <a:buFont typeface="Wingdings" pitchFamily="2" charset="2"/>
              <a:buChar char="Ø"/>
            </a:pPr>
            <a:r>
              <a:rPr lang="en-US" sz="3000" b="1" dirty="0" smtClean="0">
                <a:solidFill>
                  <a:srgbClr val="0070C0"/>
                </a:solidFill>
                <a:latin typeface="+mj-lt"/>
              </a:rPr>
              <a:t>Man over powers God</a:t>
            </a:r>
            <a:endParaRPr lang="en-US" sz="3000" b="1" u="none" strike="noStrike" baseline="0" dirty="0" smtClean="0">
              <a:solidFill>
                <a:srgbClr val="0070C0"/>
              </a:solidFill>
              <a:latin typeface="+mj-lt"/>
            </a:endParaRPr>
          </a:p>
          <a:p>
            <a:pPr lvl="3">
              <a:buFont typeface="Wingdings" pitchFamily="2" charset="2"/>
              <a:buChar char="Ø"/>
            </a:pPr>
            <a:r>
              <a:rPr lang="en-US" sz="2800" b="1" i="0" u="sng" strike="noStrike" baseline="0" dirty="0" smtClean="0">
                <a:solidFill>
                  <a:srgbClr val="0070C0"/>
                </a:solidFill>
                <a:latin typeface="+mj-lt"/>
              </a:rPr>
              <a:t>Matt 3:1-21</a:t>
            </a:r>
            <a:r>
              <a:rPr lang="en-US" sz="2800" b="0" i="0" u="none" strike="noStrike" baseline="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800" b="1" i="0" u="none" strike="noStrike" baseline="0" dirty="0" smtClean="0">
                <a:solidFill>
                  <a:srgbClr val="0070C0"/>
                </a:solidFill>
                <a:latin typeface="+mj-lt"/>
              </a:rPr>
              <a:t>John the Baptist</a:t>
            </a:r>
            <a:r>
              <a:rPr lang="en-US" sz="2800" b="0" i="0" u="none" strike="noStrike" baseline="0" dirty="0" smtClean="0">
                <a:solidFill>
                  <a:srgbClr val="0070C0"/>
                </a:solidFill>
                <a:latin typeface="+mj-lt"/>
              </a:rPr>
              <a:t>, </a:t>
            </a:r>
          </a:p>
          <a:p>
            <a:pPr lvl="3">
              <a:buFont typeface="Wingdings" pitchFamily="2" charset="2"/>
              <a:buChar char="Ø"/>
            </a:pPr>
            <a:r>
              <a:rPr lang="en-US" sz="2800" b="1" i="0" u="sng" strike="noStrike" baseline="0" dirty="0" smtClean="0">
                <a:solidFill>
                  <a:srgbClr val="0070C0"/>
                </a:solidFill>
                <a:latin typeface="+mj-lt"/>
              </a:rPr>
              <a:t>Matthew 4:17</a:t>
            </a:r>
            <a:r>
              <a:rPr lang="en-US" sz="28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800" b="1" i="0" u="none" strike="noStrike" baseline="0" dirty="0" smtClean="0">
                <a:solidFill>
                  <a:srgbClr val="0070C0"/>
                </a:solidFill>
                <a:latin typeface="+mj-lt"/>
              </a:rPr>
              <a:t>Jesus</a:t>
            </a:r>
            <a:endParaRPr lang="en-US" sz="2800" b="0" i="0" u="none" strike="noStrike" baseline="0" dirty="0" smtClean="0">
              <a:solidFill>
                <a:srgbClr val="0070C0"/>
              </a:solidFill>
              <a:latin typeface="+mj-lt"/>
            </a:endParaRPr>
          </a:p>
          <a:p>
            <a:pPr lvl="3">
              <a:buFont typeface="Wingdings" pitchFamily="2" charset="2"/>
              <a:buChar char="Ø"/>
            </a:pPr>
            <a:r>
              <a:rPr lang="en-US" sz="2800" b="1" i="0" u="sng" strike="noStrike" baseline="0" dirty="0" smtClean="0">
                <a:solidFill>
                  <a:srgbClr val="0070C0"/>
                </a:solidFill>
                <a:latin typeface="+mj-lt"/>
              </a:rPr>
              <a:t>Matthew 10:7</a:t>
            </a:r>
            <a:r>
              <a:rPr lang="en-US" sz="2800" b="0" i="0" u="sng" strike="noStrike" baseline="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+mj-lt"/>
              </a:rPr>
              <a:t>And Jesus told the 12 to lie</a:t>
            </a:r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.</a:t>
            </a:r>
            <a:endParaRPr lang="en-US" sz="2800" b="0" i="0" u="none" strike="noStrike" baseline="0" dirty="0" smtClean="0">
              <a:solidFill>
                <a:srgbClr val="0070C0"/>
              </a:solidFill>
              <a:latin typeface="+mj-lt"/>
            </a:endParaRPr>
          </a:p>
          <a:p>
            <a:pPr lvl="3">
              <a:buFont typeface="Wingdings" pitchFamily="2" charset="2"/>
              <a:buChar char="Ø"/>
            </a:pPr>
            <a:r>
              <a:rPr lang="en-US" sz="2800" b="1" i="0" u="none" strike="noStrike" baseline="0" dirty="0" smtClean="0">
                <a:solidFill>
                  <a:srgbClr val="0070C0"/>
                </a:solidFill>
                <a:latin typeface="+mj-lt"/>
              </a:rPr>
              <a:t>John the Baptist ‘and Jesus preached a lie.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2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Beliefs </a:t>
            </a:r>
            <a:r>
              <a:rPr lang="en-US" b="1" i="0" u="none" strike="noStrike" baseline="0" dirty="0" smtClean="0"/>
              <a:t>About the Church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US" sz="3200" b="1" i="0" u="none" strike="noStrike" baseline="0" dirty="0" smtClean="0">
                <a:solidFill>
                  <a:srgbClr val="4F81BD"/>
                </a:solidFill>
                <a:latin typeface="Cambria"/>
              </a:rPr>
              <a:t>Dispensationalism is rooted in the belief that scriptures which apply to Israel do not apply to the present church.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b="1" i="0" u="none" strike="noStrike" baseline="0" dirty="0" smtClean="0">
                <a:solidFill>
                  <a:srgbClr val="4F81BD"/>
                </a:solidFill>
                <a:latin typeface="Cambria"/>
              </a:rPr>
              <a:t>Israel and Gentiles remain separated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4F81BD"/>
                </a:solidFill>
                <a:latin typeface="Cambria"/>
              </a:rPr>
              <a:t>Two Gospels (Rom 1:16—Gospel)</a:t>
            </a:r>
            <a:endParaRPr lang="en-US" sz="3200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en-US" sz="4000" b="1" i="0" u="none" strike="noStrike" baseline="0" dirty="0" smtClean="0">
                <a:solidFill>
                  <a:schemeClr val="tx1"/>
                </a:solidFill>
                <a:latin typeface="Cambria"/>
              </a:rPr>
              <a:t>Read Eph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3">
              <a:buFont typeface="Arial" pitchFamily="34" charset="0"/>
              <a:buChar char="•"/>
            </a:pP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11 …, 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ye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 …</a:t>
            </a:r>
            <a:r>
              <a:rPr lang="en-US" sz="2800" b="1" i="1" u="none" strike="noStrike" baseline="0" dirty="0" smtClean="0">
                <a:solidFill>
                  <a:srgbClr val="0070C0"/>
                </a:solidFill>
                <a:latin typeface="Cambria"/>
              </a:rPr>
              <a:t>Paul was a Jew 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12, 13 </a:t>
            </a:r>
          </a:p>
          <a:p>
            <a:pPr lvl="3">
              <a:buFont typeface="Arial" pitchFamily="34" charset="0"/>
              <a:buChar char="•"/>
            </a:pP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14 …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made both one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, …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broken down the middle wall of partition between us;</a:t>
            </a:r>
          </a:p>
          <a:p>
            <a:pPr lvl="3">
              <a:buFont typeface="Arial" pitchFamily="34" charset="0"/>
              <a:buChar char="•"/>
            </a:pP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15 …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of twain one new man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Times New Roman"/>
              </a:rPr>
              <a:t>…</a:t>
            </a:r>
            <a:endParaRPr lang="en-US" sz="2800" b="0" i="1" u="none" strike="noStrike" baseline="0" dirty="0" smtClean="0">
              <a:solidFill>
                <a:srgbClr val="0070C0"/>
              </a:solidFill>
              <a:latin typeface="Cambria"/>
            </a:endParaRPr>
          </a:p>
          <a:p>
            <a:pPr lvl="3">
              <a:buFont typeface="Arial" pitchFamily="34" charset="0"/>
              <a:buChar char="•"/>
            </a:pP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16 …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reconcile both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 </a:t>
            </a:r>
          </a:p>
          <a:p>
            <a:pPr lvl="3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70C0"/>
                </a:solidFill>
                <a:latin typeface="Cambria"/>
              </a:rPr>
              <a:t>17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…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preached peace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 to </a:t>
            </a:r>
            <a:r>
              <a:rPr lang="en-US" sz="2800" b="1" i="1" u="none" strike="noStrike" baseline="0" dirty="0" smtClean="0">
                <a:solidFill>
                  <a:srgbClr val="0070C0"/>
                </a:solidFill>
                <a:latin typeface="Cambria"/>
              </a:rPr>
              <a:t>you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 </a:t>
            </a:r>
            <a:r>
              <a:rPr lang="en-US" sz="2800" b="1" i="1" u="none" strike="noStrike" baseline="0" dirty="0" smtClean="0">
                <a:solidFill>
                  <a:srgbClr val="0070C0"/>
                </a:solidFill>
                <a:latin typeface="Cambria"/>
              </a:rPr>
              <a:t>and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 to 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them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.</a:t>
            </a:r>
          </a:p>
          <a:p>
            <a:pPr lvl="3">
              <a:buFont typeface="Arial" pitchFamily="34" charset="0"/>
              <a:buChar char="•"/>
            </a:pP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18 …</a:t>
            </a:r>
            <a:r>
              <a:rPr lang="en-US" sz="2800" b="1" i="1" u="none" strike="noStrike" baseline="0" dirty="0" smtClean="0">
                <a:solidFill>
                  <a:srgbClr val="0070C0"/>
                </a:solidFill>
                <a:latin typeface="Cambria"/>
              </a:rPr>
              <a:t>both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 have access by one Spirit …Father.</a:t>
            </a:r>
          </a:p>
          <a:p>
            <a:pPr lvl="3">
              <a:buFont typeface="Arial" pitchFamily="34" charset="0"/>
              <a:buChar char="•"/>
            </a:pP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19 …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no more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 …</a:t>
            </a:r>
            <a:r>
              <a:rPr lang="en-US" sz="2800" b="1" i="1" u="sng" strike="noStrike" baseline="0" dirty="0" err="1" smtClean="0">
                <a:solidFill>
                  <a:srgbClr val="0070C0"/>
                </a:solidFill>
                <a:latin typeface="Cambria"/>
              </a:rPr>
              <a:t>fellowcitizens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….</a:t>
            </a: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; 20 , 21, </a:t>
            </a:r>
          </a:p>
          <a:p>
            <a:pPr lvl="3">
              <a:buFont typeface="Arial" pitchFamily="34" charset="0"/>
              <a:buChar char="•"/>
            </a:pP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22 …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ye also are </a:t>
            </a:r>
            <a:r>
              <a:rPr lang="en-US" sz="2800" b="1" i="1" u="sng" strike="noStrike" baseline="0" dirty="0" err="1" smtClean="0">
                <a:solidFill>
                  <a:srgbClr val="0070C0"/>
                </a:solidFill>
                <a:latin typeface="Cambria"/>
              </a:rPr>
              <a:t>builded</a:t>
            </a:r>
            <a:r>
              <a:rPr lang="en-US" sz="2800" b="1" i="1" u="sng" strike="noStrike" baseline="0" dirty="0" smtClean="0">
                <a:solidFill>
                  <a:srgbClr val="0070C0"/>
                </a:solidFill>
                <a:latin typeface="Cambria"/>
              </a:rPr>
              <a:t> together</a:t>
            </a:r>
            <a:r>
              <a:rPr lang="en-US" sz="2800" b="1" i="1" strike="noStrike" baseline="0" dirty="0" smtClean="0">
                <a:solidFill>
                  <a:srgbClr val="0070C0"/>
                </a:solidFill>
                <a:latin typeface="Cambria"/>
              </a:rPr>
              <a:t>….</a:t>
            </a:r>
            <a:endParaRPr lang="en-US" sz="2800" b="0" i="1" strike="noStrike" baseline="0" dirty="0" smtClean="0">
              <a:solidFill>
                <a:srgbClr val="0070C0"/>
              </a:solidFill>
              <a:latin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9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Belief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“In addition, mid-Acts Dispensationalists also believe that since neither the 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Old Testament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or the 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Four Gospels </a:t>
            </a:r>
            <a:r>
              <a:rPr lang="en-US" b="1" i="0" u="sng" strike="noStrike" baseline="0" dirty="0" smtClean="0">
                <a:solidFill>
                  <a:srgbClr val="4F81BD"/>
                </a:solidFill>
                <a:latin typeface="Cambria"/>
              </a:rPr>
              <a:t>ever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</a:t>
            </a:r>
            <a:r>
              <a:rPr lang="en-US" b="1" i="0" u="sng" strike="noStrike" baseline="0" dirty="0" smtClean="0">
                <a:solidFill>
                  <a:srgbClr val="4F81BD"/>
                </a:solidFill>
                <a:latin typeface="Cambria"/>
              </a:rPr>
              <a:t>mention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the possibility that Uncircumcised Gentiles could be saved through </a:t>
            </a:r>
            <a:r>
              <a:rPr lang="en-US" b="1" i="0" u="sng" strike="noStrike" baseline="0" dirty="0" smtClean="0">
                <a:solidFill>
                  <a:srgbClr val="4F81BD"/>
                </a:solidFill>
                <a:latin typeface="Cambria"/>
              </a:rPr>
              <a:t>Israel's fall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, those scriptures could not be written directly to the church today.”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About the 4 Gospels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sz="2800" b="1" i="1" u="none" strike="noStrike" baseline="0" dirty="0" smtClean="0">
                <a:solidFill>
                  <a:srgbClr val="4F81BD"/>
                </a:solidFill>
                <a:latin typeface="Cambria"/>
              </a:rPr>
              <a:t>The gospel of the kingdom that the apostles were preaching does not apply to this present dispensation,</a:t>
            </a:r>
          </a:p>
          <a:p>
            <a:pPr lvl="3">
              <a:buFont typeface="Wingdings" pitchFamily="2" charset="2"/>
              <a:buChar char="Ø"/>
            </a:pPr>
            <a:r>
              <a:rPr lang="en-US" sz="2800" i="1" dirty="0">
                <a:solidFill>
                  <a:srgbClr val="0070C0"/>
                </a:solidFill>
                <a:latin typeface="Cambria"/>
              </a:rPr>
              <a:t>From Matthew to John, the same “Kingdom of God” is used 54 </a:t>
            </a:r>
            <a:r>
              <a:rPr lang="en-US" sz="2800" i="1" dirty="0" smtClean="0">
                <a:solidFill>
                  <a:srgbClr val="0070C0"/>
                </a:solidFill>
                <a:latin typeface="Cambria"/>
              </a:rPr>
              <a:t>times in KJV</a:t>
            </a:r>
            <a:endParaRPr lang="en-US" sz="2800" i="1" dirty="0">
              <a:solidFill>
                <a:srgbClr val="0070C0"/>
              </a:solidFill>
              <a:latin typeface="Cambria"/>
            </a:endParaRPr>
          </a:p>
          <a:p>
            <a:pPr lvl="3">
              <a:buFont typeface="Wingdings" pitchFamily="2" charset="2"/>
              <a:buChar char="Ø"/>
            </a:pPr>
            <a:r>
              <a:rPr lang="en-US" sz="2800" b="0" i="1" u="none" strike="noStrike" baseline="0" dirty="0" smtClean="0">
                <a:solidFill>
                  <a:srgbClr val="0070C0"/>
                </a:solidFill>
                <a:latin typeface="Cambria"/>
              </a:rPr>
              <a:t>From Acts to Jude The Apostle Paul uses the words “Kingdom of God” 13 times in the KJV</a:t>
            </a:r>
          </a:p>
          <a:p>
            <a:pPr lvl="3">
              <a:buFont typeface="Wingdings" pitchFamily="2" charset="2"/>
              <a:buChar char="Ø"/>
            </a:pPr>
            <a:r>
              <a:rPr lang="en-US" sz="2800" b="0" i="1" u="none" strike="noStrike" baseline="0" dirty="0" smtClean="0">
                <a:solidFill>
                  <a:srgbClr val="FF0000"/>
                </a:solidFill>
                <a:latin typeface="Cambria"/>
              </a:rPr>
              <a:t>The </a:t>
            </a:r>
            <a:r>
              <a:rPr lang="en-US" sz="2800" b="1" i="1" u="sng" strike="noStrike" baseline="0" dirty="0" smtClean="0">
                <a:solidFill>
                  <a:srgbClr val="FF0000"/>
                </a:solidFill>
                <a:latin typeface="Cambria"/>
              </a:rPr>
              <a:t>text</a:t>
            </a:r>
            <a:r>
              <a:rPr lang="en-US" sz="2800" b="0" i="1" u="none" strike="noStrike" baseline="0" dirty="0" smtClean="0">
                <a:solidFill>
                  <a:srgbClr val="FF0000"/>
                </a:solidFill>
                <a:latin typeface="Cambria"/>
              </a:rPr>
              <a:t> indicates no descriptive difference </a:t>
            </a:r>
          </a:p>
          <a:p>
            <a:pPr lvl="3"/>
            <a:endParaRPr lang="en-US" b="0" i="1" u="none" strike="noStrike" baseline="0" dirty="0" smtClean="0">
              <a:solidFill>
                <a:srgbClr val="243F60"/>
              </a:solidFill>
              <a:latin typeface="Cambria"/>
            </a:endParaRP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6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Bible says: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2"/>
            <a:r>
              <a:rPr lang="en-US" sz="3000" b="1" i="1" u="sng" strike="noStrike" baseline="0" dirty="0" smtClean="0">
                <a:solidFill>
                  <a:srgbClr val="4F81BD"/>
                </a:solidFill>
                <a:latin typeface="Cambria"/>
              </a:rPr>
              <a:t>Old Testament </a:t>
            </a:r>
          </a:p>
          <a:p>
            <a:pPr lvl="3">
              <a:buFont typeface="Wingdings" pitchFamily="2" charset="2"/>
              <a:buChar char="Ø"/>
            </a:pP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Genesis 26:4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 …and in thy seed shall 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all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 the nations of the earth be blessed; KJV</a:t>
            </a:r>
          </a:p>
          <a:p>
            <a:pPr lvl="2"/>
            <a:r>
              <a:rPr lang="en-US" sz="3500" b="1" i="1" u="sng" strike="noStrike" baseline="0" dirty="0" smtClean="0">
                <a:solidFill>
                  <a:srgbClr val="4F81BD"/>
                </a:solidFill>
                <a:latin typeface="Cambria"/>
              </a:rPr>
              <a:t>New </a:t>
            </a:r>
            <a:r>
              <a:rPr lang="en-US" sz="3000" b="1" i="1" u="sng" strike="noStrike" baseline="0" dirty="0" smtClean="0">
                <a:solidFill>
                  <a:srgbClr val="4F81BD"/>
                </a:solidFill>
                <a:latin typeface="Cambria"/>
              </a:rPr>
              <a:t>Testament</a:t>
            </a:r>
            <a:r>
              <a:rPr lang="en-US" sz="3500" b="1" i="1" u="sng" strike="noStrike" baseline="0" dirty="0" smtClean="0">
                <a:solidFill>
                  <a:srgbClr val="4F81BD"/>
                </a:solidFill>
                <a:latin typeface="Cambria"/>
              </a:rPr>
              <a:t> </a:t>
            </a:r>
          </a:p>
          <a:p>
            <a:pPr lvl="3">
              <a:buFont typeface="Wingdings" pitchFamily="2" charset="2"/>
              <a:buChar char="Ø"/>
            </a:pP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+mj-lt"/>
              </a:rPr>
              <a:t>Mark 13:10</a:t>
            </a:r>
            <a:r>
              <a:rPr lang="en-US" sz="2600" b="1" i="0" u="none" strike="noStrike" baseline="0" dirty="0" smtClean="0">
                <a:solidFill>
                  <a:srgbClr val="0070C0"/>
                </a:solidFill>
                <a:latin typeface="+mj-lt"/>
              </a:rPr>
              <a:t> </a:t>
            </a:r>
          </a:p>
          <a:p>
            <a:pPr lvl="3">
              <a:buFont typeface="Wingdings" pitchFamily="2" charset="2"/>
              <a:buChar char="Ø"/>
            </a:pP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+mj-lt"/>
              </a:rPr>
              <a:t>Luke 24:47</a:t>
            </a:r>
            <a:r>
              <a:rPr lang="en-US" sz="2600" b="1" i="0" u="none" strike="noStrike" baseline="0" dirty="0" smtClean="0">
                <a:solidFill>
                  <a:srgbClr val="0070C0"/>
                </a:solidFill>
                <a:latin typeface="+mj-lt"/>
              </a:rPr>
              <a:t> </a:t>
            </a:r>
          </a:p>
          <a:p>
            <a:pPr lvl="3"/>
            <a:endParaRPr lang="en-US" b="1" i="0" u="none" strike="noStrike" baseline="0" dirty="0" smtClean="0">
              <a:solidFill>
                <a:srgbClr val="243F60"/>
              </a:solidFill>
              <a:latin typeface="Cambria"/>
            </a:endParaRPr>
          </a:p>
          <a:p>
            <a:pPr marL="800100" lvl="4" indent="-342900">
              <a:buFont typeface="Wingdings" pitchFamily="2" charset="2"/>
              <a:buChar char="v"/>
            </a:pP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The 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response of the Apostle Paul</a:t>
            </a:r>
            <a:r>
              <a:rPr lang="en-US" sz="2600" b="0" i="0" u="sng" strike="noStrike" baseline="0" dirty="0" smtClean="0">
                <a:solidFill>
                  <a:srgbClr val="0070C0"/>
                </a:solidFill>
                <a:latin typeface="Cambria"/>
              </a:rPr>
              <a:t> --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Gal 3:8</a:t>
            </a:r>
            <a:r>
              <a:rPr lang="en-US" sz="2600" b="1" i="0" u="none" strike="noStrike" baseline="0" dirty="0" smtClean="0">
                <a:solidFill>
                  <a:srgbClr val="0070C0"/>
                </a:solidFill>
                <a:latin typeface="Cambria"/>
              </a:rPr>
              <a:t>  </a:t>
            </a:r>
            <a:endParaRPr lang="en-US" sz="2600" b="1" i="0" u="none" strike="noStrike" baseline="0" dirty="0" smtClean="0">
              <a:solidFill>
                <a:srgbClr val="0070C0"/>
              </a:solidFill>
              <a:latin typeface="Cambria"/>
            </a:endParaRPr>
          </a:p>
          <a:p>
            <a:pPr marL="914400" lvl="5" indent="0">
              <a:buNone/>
            </a:pP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And 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the scripture, foreseeing that God would justify the </a:t>
            </a:r>
            <a:r>
              <a:rPr lang="en-US" sz="3000" b="1" i="0" u="sng" strike="noStrike" baseline="0" dirty="0" smtClean="0">
                <a:solidFill>
                  <a:srgbClr val="0070C0"/>
                </a:solidFill>
                <a:latin typeface="Cambria"/>
              </a:rPr>
              <a:t>heathen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 through faith, 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preached before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 the gospel unto Abraham, saying, In thee shall </a:t>
            </a:r>
            <a:r>
              <a:rPr lang="en-US" sz="2600" b="1" i="0" u="sng" strike="noStrike" baseline="0" dirty="0" smtClean="0">
                <a:solidFill>
                  <a:srgbClr val="0070C0"/>
                </a:solidFill>
                <a:latin typeface="Cambria"/>
              </a:rPr>
              <a:t>all </a:t>
            </a:r>
            <a:r>
              <a:rPr lang="en-US" sz="2600" b="0" i="0" u="none" strike="noStrike" baseline="0" dirty="0" smtClean="0">
                <a:solidFill>
                  <a:srgbClr val="0070C0"/>
                </a:solidFill>
                <a:latin typeface="Cambria"/>
              </a:rPr>
              <a:t>nations be blessed.  </a:t>
            </a:r>
            <a:endParaRPr lang="en-US" sz="2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08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904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About Dispensationalism</vt:lpstr>
      <vt:lpstr>Major Premises</vt:lpstr>
      <vt:lpstr>Major Premises</vt:lpstr>
      <vt:lpstr>Beliefs About the Church</vt:lpstr>
      <vt:lpstr>Read Eph 2</vt:lpstr>
      <vt:lpstr>Basic Belief</vt:lpstr>
      <vt:lpstr>About the 4 Gospels</vt:lpstr>
      <vt:lpstr>The Bible says:</vt:lpstr>
      <vt:lpstr>Paul alone </vt:lpstr>
      <vt:lpstr>Paul is “the” minister</vt:lpstr>
      <vt:lpstr>Mid-Acts Dispensationalism 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Mid-Acts Dispensationalism</dc:title>
  <dc:creator>Becky</dc:creator>
  <cp:lastModifiedBy>Becky</cp:lastModifiedBy>
  <cp:revision>22</cp:revision>
  <dcterms:created xsi:type="dcterms:W3CDTF">2016-09-09T21:16:26Z</dcterms:created>
  <dcterms:modified xsi:type="dcterms:W3CDTF">2016-09-10T21:39:09Z</dcterms:modified>
</cp:coreProperties>
</file>