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60" r:id="rId2"/>
    <p:sldId id="256" r:id="rId3"/>
    <p:sldId id="257" r:id="rId4"/>
    <p:sldId id="259" r:id="rId5"/>
    <p:sldId id="262" r:id="rId6"/>
    <p:sldId id="263" r:id="rId7"/>
    <p:sldId id="264" r:id="rId8"/>
    <p:sldId id="265" r:id="rId9"/>
    <p:sldId id="267" r:id="rId10"/>
    <p:sldId id="266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FF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9FCCEF-7747-40E5-95E0-5E74658B905E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26317B-D1E6-406A-8AB0-080DED3EF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658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B5521-6D6D-4A50-AC2A-4479E830D6FC}" type="datetimeFigureOut">
              <a:rPr lang="en-US" smtClean="0"/>
              <a:pPr/>
              <a:t>8/21/2016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79B0-84B9-4BAB-AA2D-75BEEDFE5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B5521-6D6D-4A50-AC2A-4479E830D6FC}" type="datetimeFigureOut">
              <a:rPr lang="en-US" smtClean="0"/>
              <a:pPr/>
              <a:t>8/21/2016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79B0-84B9-4BAB-AA2D-75BEEDFE5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B5521-6D6D-4A50-AC2A-4479E830D6FC}" type="datetimeFigureOut">
              <a:rPr lang="en-US" smtClean="0"/>
              <a:pPr/>
              <a:t>8/21/2016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79B0-84B9-4BAB-AA2D-75BEEDFE5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B5521-6D6D-4A50-AC2A-4479E830D6FC}" type="datetimeFigureOut">
              <a:rPr lang="en-US" smtClean="0"/>
              <a:pPr/>
              <a:t>8/21/2016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79B0-84B9-4BAB-AA2D-75BEEDFE5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B5521-6D6D-4A50-AC2A-4479E830D6FC}" type="datetimeFigureOut">
              <a:rPr lang="en-US" smtClean="0"/>
              <a:pPr/>
              <a:t>8/21/2016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79B0-84B9-4BAB-AA2D-75BEEDFE5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B5521-6D6D-4A50-AC2A-4479E830D6FC}" type="datetimeFigureOut">
              <a:rPr lang="en-US" smtClean="0"/>
              <a:pPr/>
              <a:t>8/21/2016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79B0-84B9-4BAB-AA2D-75BEEDFE5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B5521-6D6D-4A50-AC2A-4479E830D6FC}" type="datetimeFigureOut">
              <a:rPr lang="en-US" smtClean="0"/>
              <a:pPr/>
              <a:t>8/21/2016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79B0-84B9-4BAB-AA2D-75BEEDFE5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B5521-6D6D-4A50-AC2A-4479E830D6FC}" type="datetimeFigureOut">
              <a:rPr lang="en-US" smtClean="0"/>
              <a:pPr/>
              <a:t>8/21/2016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79B0-84B9-4BAB-AA2D-75BEEDFE5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B5521-6D6D-4A50-AC2A-4479E830D6FC}" type="datetimeFigureOut">
              <a:rPr lang="en-US" smtClean="0"/>
              <a:pPr/>
              <a:t>8/21/2016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79B0-84B9-4BAB-AA2D-75BEEDFE5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B5521-6D6D-4A50-AC2A-4479E830D6FC}" type="datetimeFigureOut">
              <a:rPr lang="en-US" smtClean="0"/>
              <a:pPr/>
              <a:t>8/21/2016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79B0-84B9-4BAB-AA2D-75BEEDFE5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B5521-6D6D-4A50-AC2A-4479E830D6FC}" type="datetimeFigureOut">
              <a:rPr lang="en-US" smtClean="0"/>
              <a:pPr/>
              <a:t>8/21/2016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79B0-84B9-4BAB-AA2D-75BEEDFE5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B5521-6D6D-4A50-AC2A-4479E830D6FC}" type="datetimeFigureOut">
              <a:rPr lang="en-US" smtClean="0"/>
              <a:pPr/>
              <a:t>8/21/2016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979B0-84B9-4BAB-AA2D-75BEEDFE5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410" name="Picture 2" descr="http://greenfieldsecondchurch.com/wp-content/uploads/2015/05/baptis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springcreekonline.com/home/3863/3863/Images/Baptism-1000x3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716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4478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Its result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Receive remission of sins (Acts 2:38)</a:t>
            </a:r>
          </a:p>
          <a:p>
            <a:r>
              <a:rPr lang="en-US" dirty="0"/>
              <a:t>Sins are washed away (Acts 22:16)</a:t>
            </a:r>
          </a:p>
          <a:p>
            <a:r>
              <a:rPr lang="en-US" dirty="0"/>
              <a:t>United with Christ (Romans 6:3-6)</a:t>
            </a:r>
          </a:p>
          <a:p>
            <a:r>
              <a:rPr lang="en-US" dirty="0"/>
              <a:t>Clothed with Christ (Galatians 3:27)</a:t>
            </a:r>
          </a:p>
          <a:p>
            <a:r>
              <a:rPr lang="en-US" dirty="0"/>
              <a:t>Made alive with Christ (Colossians 2:12-13)</a:t>
            </a:r>
          </a:p>
          <a:p>
            <a:r>
              <a:rPr lang="en-US" dirty="0"/>
              <a:t>Washing of regeneration and renewing of the Holy Spirit (Titus 3:5)</a:t>
            </a:r>
          </a:p>
          <a:p>
            <a:r>
              <a:rPr lang="en-US" dirty="0"/>
              <a:t>Make an appeal for a good conscience (1 Peter 3:21)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springcreekonline.com/home/3863/3863/Images/Baptism-1000x3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716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What is your condition without baptism?</a:t>
            </a:r>
          </a:p>
          <a:p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i="1" dirty="0"/>
              <a:t>Mark 16:16  "He who believes and is baptized will be saved; </a:t>
            </a:r>
          </a:p>
          <a:p>
            <a:r>
              <a:rPr lang="en-US" i="1" dirty="0"/>
              <a:t>but he who does not believe will be condemned."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images.slideplayer.com/32/9902864/slides/slide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851648" cy="32004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He who </a:t>
            </a:r>
            <a:r>
              <a:rPr lang="en-US" u="sng" dirty="0">
                <a:solidFill>
                  <a:srgbClr val="0000FF"/>
                </a:solidFill>
              </a:rPr>
              <a:t>believes</a:t>
            </a:r>
            <a:r>
              <a:rPr lang="en-US" dirty="0">
                <a:solidFill>
                  <a:srgbClr val="0000FF"/>
                </a:solidFill>
              </a:rPr>
              <a:t> and is </a:t>
            </a:r>
            <a:r>
              <a:rPr lang="en-US" u="sng" dirty="0">
                <a:solidFill>
                  <a:srgbClr val="0000FF"/>
                </a:solidFill>
              </a:rPr>
              <a:t>baptized</a:t>
            </a:r>
            <a:r>
              <a:rPr lang="en-US" dirty="0">
                <a:solidFill>
                  <a:srgbClr val="0000FF"/>
                </a:solidFill>
              </a:rPr>
              <a:t> will be </a:t>
            </a:r>
            <a:r>
              <a:rPr lang="en-US" u="sng" dirty="0">
                <a:solidFill>
                  <a:srgbClr val="0000FF"/>
                </a:solidFill>
              </a:rPr>
              <a:t>saved</a:t>
            </a:r>
            <a:r>
              <a:rPr lang="en-US" dirty="0">
                <a:solidFill>
                  <a:srgbClr val="0000FF"/>
                </a:solidFill>
              </a:rPr>
              <a:t>.  Mark 16:16 </a:t>
            </a:r>
            <a:br>
              <a:rPr lang="en-US" dirty="0"/>
            </a:br>
            <a:endParaRPr lang="en-US" dirty="0"/>
          </a:p>
        </p:txBody>
      </p:sp>
      <p:pic>
        <p:nvPicPr>
          <p:cNvPr id="16388" name="Picture 4" descr="https://tgc-cache.s3.amazonaws.com/images/remote/http_s3.amazonaws.com/tgc-ee2/articles/Baptism1-600x3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19401"/>
            <a:ext cx="9144000" cy="4038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springcreekonline.com/home/3863/3863/Images/Baptism-1000x3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716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 + 1 = 2		</a:t>
            </a:r>
          </a:p>
          <a:p>
            <a:r>
              <a:rPr lang="en-US" dirty="0"/>
              <a:t>1 and 1 = 2</a:t>
            </a:r>
          </a:p>
          <a:p>
            <a:r>
              <a:rPr lang="en-US" dirty="0">
                <a:solidFill>
                  <a:srgbClr val="0000FF"/>
                </a:solidFill>
              </a:rPr>
              <a:t>Blue</a:t>
            </a:r>
            <a:r>
              <a:rPr lang="en-US" dirty="0"/>
              <a:t> + </a:t>
            </a:r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 = </a:t>
            </a:r>
            <a:r>
              <a:rPr lang="en-US" dirty="0">
                <a:solidFill>
                  <a:srgbClr val="6600CC"/>
                </a:solidFill>
              </a:rPr>
              <a:t>Purple		</a:t>
            </a:r>
          </a:p>
          <a:p>
            <a:r>
              <a:rPr lang="en-US" dirty="0">
                <a:solidFill>
                  <a:srgbClr val="0000FF"/>
                </a:solidFill>
              </a:rPr>
              <a:t>Blue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Red </a:t>
            </a:r>
            <a:r>
              <a:rPr lang="en-US" dirty="0"/>
              <a:t>=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6600CC"/>
                </a:solidFill>
              </a:rPr>
              <a:t>Purple</a:t>
            </a:r>
          </a:p>
          <a:p>
            <a:endParaRPr lang="en-US" dirty="0">
              <a:solidFill>
                <a:srgbClr val="6600CC"/>
              </a:solidFill>
            </a:endParaRPr>
          </a:p>
          <a:p>
            <a:r>
              <a:rPr lang="en-US" dirty="0"/>
              <a:t>Believes + Baptized = Saved</a:t>
            </a:r>
          </a:p>
          <a:p>
            <a:r>
              <a:rPr lang="en-US" dirty="0"/>
              <a:t>Believes and Baptized = Saved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7391400" y="2895600"/>
            <a:ext cx="6781800" cy="10772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Believes and accept Jesus as Savior = Saved</a:t>
            </a:r>
          </a:p>
        </p:txBody>
      </p:sp>
      <p:sp>
        <p:nvSpPr>
          <p:cNvPr id="5" name="&quot;No&quot; Symbol 4"/>
          <p:cNvSpPr/>
          <p:nvPr/>
        </p:nvSpPr>
        <p:spPr>
          <a:xfrm>
            <a:off x="-1828800" y="4648200"/>
            <a:ext cx="1143000" cy="1219200"/>
          </a:xfrm>
          <a:prstGeom prst="noSmoking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0.52083 -0.02223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00" y="-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7083 0.01042 L 0.9375 0.06598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0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083 -0.02223 L 0.59583 -0.18889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00" y="-8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springcreekonline.com/home/3863/3863/Images/Baptism-1000x3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716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4478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It’s Commanded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Jesus commanded baptism </a:t>
            </a:r>
          </a:p>
          <a:p>
            <a:pPr lvl="1"/>
            <a:r>
              <a:rPr lang="en-US" dirty="0"/>
              <a:t>Matthew 28:18-20; Mark 16:15-16</a:t>
            </a:r>
          </a:p>
          <a:p>
            <a:pPr lvl="1">
              <a:buNone/>
            </a:pPr>
            <a:endParaRPr lang="en-US" dirty="0"/>
          </a:p>
          <a:p>
            <a:r>
              <a:rPr lang="en-US" dirty="0"/>
              <a:t>The apostles commanded baptism</a:t>
            </a:r>
          </a:p>
          <a:p>
            <a:pPr lvl="1"/>
            <a:r>
              <a:rPr lang="en-US" dirty="0"/>
              <a:t>Acts 2:38, 10:48</a:t>
            </a:r>
          </a:p>
        </p:txBody>
      </p:sp>
      <p:pic>
        <p:nvPicPr>
          <p:cNvPr id="13318" name="Picture 6" descr="http://revivenations.org/blog/wp-content/uploads/2012/01/Baptism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4057649"/>
            <a:ext cx="3733800" cy="2800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http://www.springcreekonline.com/home/3863/3863/Images/Baptism-1000x3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716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4478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The Mode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involves water</a:t>
            </a:r>
          </a:p>
          <a:p>
            <a:pPr lvl="1"/>
            <a:r>
              <a:rPr lang="en-US" dirty="0"/>
              <a:t>Acts 8:35-38; 10:47-48; John 3:5; Titus 3:5 </a:t>
            </a:r>
          </a:p>
          <a:p>
            <a:r>
              <a:rPr lang="en-US" dirty="0"/>
              <a:t>It involves a burial</a:t>
            </a:r>
          </a:p>
          <a:p>
            <a:pPr lvl="1"/>
            <a:r>
              <a:rPr lang="en-US" dirty="0"/>
              <a:t>Romans 6:4; Colossians 2:12</a:t>
            </a:r>
          </a:p>
        </p:txBody>
      </p:sp>
      <p:pic>
        <p:nvPicPr>
          <p:cNvPr id="31748" name="Picture 4" descr="https://alaskabibleteacher.files.wordpress.com/2014/04/water-baptism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343400"/>
            <a:ext cx="9144000" cy="2514600"/>
          </a:xfrm>
          <a:prstGeom prst="rect">
            <a:avLst/>
          </a:prstGeom>
          <a:noFill/>
        </p:spPr>
      </p:pic>
      <p:pic>
        <p:nvPicPr>
          <p:cNvPr id="31752" name="Picture 8" descr="http://img.wikinut.com/img/3k4f9n2qny38lesz/jpeg/0/baby-baptism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4191000" y="1828800"/>
            <a:ext cx="4000500" cy="2286001"/>
          </a:xfrm>
          <a:prstGeom prst="rect">
            <a:avLst/>
          </a:prstGeom>
          <a:noFill/>
        </p:spPr>
      </p:pic>
      <p:pic>
        <p:nvPicPr>
          <p:cNvPr id="31754" name="Picture 10" descr="https://lh3.googleusercontent.com/proxy/S9NHXM8Y9Inu6jfcaQKRGPmxupM7Za8Zx_GlBJx2THjozXrGBrCyMjve4g0ELGFneDGEmU8cnC1mRBV00V7Qn6eeHreCFl-WBBD6L6azmkRCt1Mj_9e5tEqVGyTy_iGYWlk=s0-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96400" y="685800"/>
            <a:ext cx="3776638" cy="2695576"/>
          </a:xfrm>
          <a:prstGeom prst="rect">
            <a:avLst/>
          </a:prstGeom>
          <a:noFill/>
        </p:spPr>
      </p:pic>
      <p:pic>
        <p:nvPicPr>
          <p:cNvPr id="31756" name="Picture 12" descr="http://www.micahbales.com/wp-content/uploads/2015/11/I-Want-to-Follow-Jesus.-Do-I-Need-to-Be-Baptized-e144726058167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372600" y="3733800"/>
            <a:ext cx="3848100" cy="22934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0.53958 -3.33333E-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309 0.02569 L -0.70642 0.2145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7" y="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7407E-6 L -0.47709 -0.1004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9" y="-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springcreekonline.com/home/3863/3863/Images/Baptism-1000x3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716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4478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Necessary prior 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Must believe in Jesus</a:t>
            </a:r>
          </a:p>
          <a:p>
            <a:pPr lvl="1"/>
            <a:r>
              <a:rPr lang="en-US" dirty="0"/>
              <a:t>Mark 16:16; Romans 1:16; Acts 8:36-37</a:t>
            </a:r>
          </a:p>
          <a:p>
            <a:r>
              <a:rPr lang="en-US" dirty="0"/>
              <a:t>Must have repented of sins</a:t>
            </a:r>
          </a:p>
          <a:p>
            <a:pPr lvl="1"/>
            <a:r>
              <a:rPr lang="en-US" dirty="0"/>
              <a:t>Luke 24:47; Acts 2:38</a:t>
            </a:r>
          </a:p>
          <a:p>
            <a:r>
              <a:rPr lang="en-US" dirty="0"/>
              <a:t>Must confess belief in Jesus</a:t>
            </a:r>
          </a:p>
          <a:p>
            <a:pPr lvl="1"/>
            <a:r>
              <a:rPr lang="en-US" dirty="0"/>
              <a:t>Acts 8:37; Romans 10:9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593467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BelIEVE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+ Repent + CONFESS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www.springcreekonline.com/home/3863/3863/Images/Baptism-1000x3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716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4478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remission of sins</a:t>
            </a:r>
          </a:p>
          <a:p>
            <a:pPr lvl="1"/>
            <a:r>
              <a:rPr lang="en-US" dirty="0"/>
              <a:t>Acts 2:38, 22:16; Ephesians 1:7</a:t>
            </a:r>
          </a:p>
          <a:p>
            <a:r>
              <a:rPr lang="en-US" dirty="0"/>
              <a:t>To be united with Christ</a:t>
            </a:r>
          </a:p>
          <a:p>
            <a:pPr lvl="1"/>
            <a:r>
              <a:rPr lang="en-US" dirty="0"/>
              <a:t>Romans 6:3,5; Galatians 3:26-27</a:t>
            </a:r>
          </a:p>
          <a:p>
            <a:r>
              <a:rPr lang="en-US" dirty="0"/>
              <a:t>To have newness of life</a:t>
            </a:r>
          </a:p>
          <a:p>
            <a:pPr lvl="1"/>
            <a:r>
              <a:rPr lang="en-US" dirty="0"/>
              <a:t>Romans 6:4; Colossians 2:12-13; Titus 3:5</a:t>
            </a:r>
          </a:p>
          <a:p>
            <a:r>
              <a:rPr lang="en-US" dirty="0"/>
              <a:t>To be saved</a:t>
            </a:r>
          </a:p>
          <a:p>
            <a:pPr lvl="1"/>
            <a:r>
              <a:rPr lang="en-US" dirty="0"/>
              <a:t>Mark 16:16; 1 Peter 3:21</a:t>
            </a:r>
          </a:p>
        </p:txBody>
      </p:sp>
      <p:pic>
        <p:nvPicPr>
          <p:cNvPr id="34820" name="Picture 4" descr="http://www.clker.com/cliparts/a/R/5/e/U/4/red-cross-dark-m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1828800"/>
            <a:ext cx="1885950" cy="2819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springcreekonline.com/home/3863/3863/Images/Baptism-1000x3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716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4478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Is it necessary?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 the examples of conversion, found in the book of Acts illustrating the preaching of the gospel, telling what people were told, what they did.  </a:t>
            </a:r>
          </a:p>
          <a:p>
            <a:r>
              <a:rPr lang="en-US" dirty="0"/>
              <a:t>In every example, people were baptized!  Baptism was the culmination of responding in faith!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http://www.duncanproductions.com/online_bible_study/examples_of_conversio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667</TotalTime>
  <Words>297</Words>
  <Application>Microsoft Office PowerPoint</Application>
  <PresentationFormat>On-screen Show (4:3)</PresentationFormat>
  <Paragraphs>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He who believes and is baptized will be saved.  Mark 16:16  </vt:lpstr>
      <vt:lpstr>PowerPoint Presentation</vt:lpstr>
      <vt:lpstr>It’s Commanded</vt:lpstr>
      <vt:lpstr>The Mode</vt:lpstr>
      <vt:lpstr>Necessary prior actions</vt:lpstr>
      <vt:lpstr>Purpose</vt:lpstr>
      <vt:lpstr>Is it necessary?</vt:lpstr>
      <vt:lpstr>PowerPoint Presentation</vt:lpstr>
      <vt:lpstr>Its result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matthew.bruce</dc:creator>
  <cp:lastModifiedBy>Knollwood</cp:lastModifiedBy>
  <cp:revision>60</cp:revision>
  <dcterms:created xsi:type="dcterms:W3CDTF">2016-08-19T19:37:14Z</dcterms:created>
  <dcterms:modified xsi:type="dcterms:W3CDTF">2016-08-22T01:34:07Z</dcterms:modified>
</cp:coreProperties>
</file>