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58" r:id="rId3"/>
    <p:sldId id="257" r:id="rId4"/>
    <p:sldId id="260" r:id="rId5"/>
    <p:sldId id="259"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60813" autoAdjust="0"/>
  </p:normalViewPr>
  <p:slideViewPr>
    <p:cSldViewPr snapToGrid="0">
      <p:cViewPr varScale="1">
        <p:scale>
          <a:sx n="56" d="100"/>
          <a:sy n="56" d="100"/>
        </p:scale>
        <p:origin x="17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E9BAA2-7F7F-43D3-928F-C200BE85C0C6}" type="datetimeFigureOut">
              <a:rPr lang="en-US" smtClean="0"/>
              <a:t>8/13/2016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A370C4-6B28-4C21-8A49-9E5F55B27912}" type="slidenum">
              <a:rPr lang="en-US" smtClean="0"/>
              <a:t>‹#›</a:t>
            </a:fld>
            <a:endParaRPr lang="en-US"/>
          </a:p>
        </p:txBody>
      </p:sp>
    </p:spTree>
    <p:extLst>
      <p:ext uri="{BB962C8B-B14F-4D97-AF65-F5344CB8AC3E}">
        <p14:creationId xmlns:p14="http://schemas.microsoft.com/office/powerpoint/2010/main" val="2962362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085B5-8C40-48A0-8CCF-80A6574ADCA9}" type="datetimeFigureOut">
              <a:rPr lang="en-US" smtClean="0"/>
              <a:t>8/13/2016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5A6390-3CC9-4288-B51C-71D4D92972FE}" type="slidenum">
              <a:rPr lang="en-US" smtClean="0"/>
              <a:t>‹#›</a:t>
            </a:fld>
            <a:endParaRPr lang="en-US"/>
          </a:p>
        </p:txBody>
      </p:sp>
    </p:spTree>
    <p:extLst>
      <p:ext uri="{BB962C8B-B14F-4D97-AF65-F5344CB8AC3E}">
        <p14:creationId xmlns:p14="http://schemas.microsoft.com/office/powerpoint/2010/main" val="131692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Warning: May be the most un-American sermon you’ll hear!</a:t>
            </a:r>
          </a:p>
          <a:p>
            <a:endParaRPr lang="en-US" dirty="0" smtClean="0"/>
          </a:p>
          <a:p>
            <a:endParaRPr lang="en-US" dirty="0" smtClean="0"/>
          </a:p>
          <a:p>
            <a:pPr marL="171450" indent="-171450">
              <a:buFont typeface="Arial" panose="020B0604020202020204" pitchFamily="34" charset="0"/>
              <a:buChar char="•"/>
            </a:pPr>
            <a:r>
              <a:rPr lang="en-US" dirty="0" smtClean="0"/>
              <a:t>Our culture highly values competition.</a:t>
            </a:r>
          </a:p>
          <a:p>
            <a:pPr marL="628650" lvl="1" indent="-171450">
              <a:buFont typeface="Arial" panose="020B0604020202020204" pitchFamily="34" charset="0"/>
              <a:buChar char="•"/>
            </a:pPr>
            <a:r>
              <a:rPr lang="en-US" dirty="0" smtClean="0"/>
              <a:t>We</a:t>
            </a:r>
            <a:r>
              <a:rPr lang="en-US" baseline="0" dirty="0" smtClean="0"/>
              <a:t> take much pride in our accomplishments.</a:t>
            </a:r>
          </a:p>
          <a:p>
            <a:pPr marL="628650" lvl="1" indent="-171450">
              <a:buFont typeface="Arial" panose="020B0604020202020204" pitchFamily="34" charset="0"/>
              <a:buChar char="•"/>
            </a:pPr>
            <a:r>
              <a:rPr lang="en-US" baseline="0" dirty="0" smtClean="0"/>
              <a:t>Celebrate champions, the best. Ignore the rest.</a:t>
            </a:r>
          </a:p>
          <a:p>
            <a:pPr marL="628650" lvl="1" indent="-171450">
              <a:buFont typeface="Arial" panose="020B0604020202020204" pitchFamily="34" charset="0"/>
              <a:buChar char="•"/>
            </a:pPr>
            <a:r>
              <a:rPr lang="en-US" baseline="0" dirty="0" smtClean="0"/>
              <a:t>“It’s a big bad world out there” we say as an excuse for bullying, questionable business movements.</a:t>
            </a:r>
          </a:p>
          <a:p>
            <a:pPr marL="628650" lvl="1" indent="-171450">
              <a:buFont typeface="Arial" panose="020B0604020202020204" pitchFamily="34" charset="0"/>
              <a:buChar char="•"/>
            </a:pPr>
            <a:r>
              <a:rPr lang="en-US" baseline="0" dirty="0" smtClean="0"/>
              <a:t>We believe that without competition, we would not be where we are today.</a:t>
            </a:r>
          </a:p>
          <a:p>
            <a:pPr marL="628650" lvl="1"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I'm going to challenge such an idea. (Romans 12:2)</a:t>
            </a:r>
          </a:p>
          <a:p>
            <a:pPr marL="628650" lvl="1" indent="-171450">
              <a:buFont typeface="Arial" panose="020B0604020202020204" pitchFamily="34" charset="0"/>
              <a:buChar char="•"/>
            </a:pPr>
            <a:r>
              <a:rPr lang="en-US" baseline="0" dirty="0" smtClean="0"/>
              <a:t>“And do not be conformed to this world, but be transformed by the renewing of your mind, that you may prove what is that good and acceptable and perfect will of God.”</a:t>
            </a:r>
          </a:p>
          <a:p>
            <a:pPr marL="628650" lvl="1" indent="-171450">
              <a:buFont typeface="Arial" panose="020B0604020202020204" pitchFamily="34" charset="0"/>
              <a:buChar char="•"/>
            </a:pPr>
            <a:r>
              <a:rPr lang="en-US" baseline="0" dirty="0" smtClean="0"/>
              <a:t>But more importantly, realize the issue that comes with a deeply ingrained value in our society—such also makes its way into the church.</a:t>
            </a:r>
          </a:p>
          <a:p>
            <a:pPr marL="628650" lvl="1" indent="-171450">
              <a:buFont typeface="Arial" panose="020B0604020202020204" pitchFamily="34" charset="0"/>
              <a:buChar char="•"/>
            </a:pPr>
            <a:r>
              <a:rPr lang="en-US" baseline="0" dirty="0" smtClean="0"/>
              <a:t>We’re told to be different.</a:t>
            </a:r>
          </a:p>
          <a:p>
            <a:pPr marL="1085850" lvl="2" indent="-171450">
              <a:buFont typeface="Arial" panose="020B0604020202020204" pitchFamily="34" charset="0"/>
              <a:buChar char="•"/>
            </a:pPr>
            <a:r>
              <a:rPr lang="en-US" baseline="0" dirty="0" smtClean="0"/>
              <a:t>Someone who has never really been made aware of true, genuine Christians sees a distinct difference in us, and for the better. Christians</a:t>
            </a:r>
          </a:p>
          <a:p>
            <a:pPr marL="628650" lvl="1" indent="-171450">
              <a:buFont typeface="Arial" panose="020B0604020202020204" pitchFamily="34" charset="0"/>
              <a:buChar cha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most important picture—the</a:t>
            </a:r>
            <a:r>
              <a:rPr lang="en-US" baseline="0" dirty="0" smtClean="0"/>
              <a:t> person who did not seek glory, who ultimately led by example.</a:t>
            </a:r>
            <a:endParaRPr lang="en-US" dirty="0" smtClean="0"/>
          </a:p>
          <a:p>
            <a:pPr marL="0" lv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485A6390-3CC9-4288-B51C-71D4D92972FE}" type="slidenum">
              <a:rPr lang="en-US" smtClean="0"/>
              <a:t>1</a:t>
            </a:fld>
            <a:endParaRPr lang="en-US"/>
          </a:p>
        </p:txBody>
      </p:sp>
    </p:spTree>
    <p:extLst>
      <p:ext uri="{BB962C8B-B14F-4D97-AF65-F5344CB8AC3E}">
        <p14:creationId xmlns:p14="http://schemas.microsoft.com/office/powerpoint/2010/main" val="3081287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Read passage</a:t>
            </a:r>
          </a:p>
          <a:p>
            <a:pPr marL="628650" lvl="1" indent="-171450">
              <a:buFont typeface="Arial" panose="020B0604020202020204" pitchFamily="34" charset="0"/>
              <a:buChar char="•"/>
            </a:pPr>
            <a:r>
              <a:rPr lang="en-US" dirty="0" smtClean="0"/>
              <a:t>Less obvious needs are just as important</a:t>
            </a:r>
          </a:p>
          <a:p>
            <a:pPr marL="628650" lvl="1" indent="-171450">
              <a:buFont typeface="Arial" panose="020B0604020202020204" pitchFamily="34" charset="0"/>
              <a:buChar char="•"/>
            </a:pPr>
            <a:r>
              <a:rPr lang="en-US" dirty="0" smtClean="0"/>
              <a:t>Eyebrow story</a:t>
            </a:r>
          </a:p>
          <a:p>
            <a:pPr marL="171450" lvl="0" indent="-171450">
              <a:buFont typeface="Arial" panose="020B0604020202020204" pitchFamily="34" charset="0"/>
              <a:buChar char="•"/>
            </a:pPr>
            <a:r>
              <a:rPr lang="en-US" dirty="0" smtClean="0"/>
              <a:t>Must be careful to think that a heterogeneous group is what’s holding us back from potential. Ancient</a:t>
            </a:r>
            <a:r>
              <a:rPr lang="en-US" baseline="0" dirty="0" smtClean="0"/>
              <a:t> church wasn’t homogenous, neither are we.</a:t>
            </a:r>
          </a:p>
          <a:p>
            <a:pPr marL="628650" lvl="1" indent="-171450">
              <a:buFont typeface="Arial" panose="020B0604020202020204" pitchFamily="34" charset="0"/>
              <a:buChar char="•"/>
            </a:pPr>
            <a:r>
              <a:rPr lang="en-US" baseline="0" dirty="0" smtClean="0"/>
              <a:t>The idea that God values some Christians over others, as sometimes we do, is false!</a:t>
            </a:r>
            <a:endParaRPr lang="en-US" dirty="0" smtClean="0"/>
          </a:p>
          <a:p>
            <a:pPr marL="171450" lvl="0"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Although the</a:t>
            </a:r>
            <a:r>
              <a:rPr lang="en-US" baseline="0" dirty="0" smtClean="0"/>
              <a:t> issues of competition are deeply rooted in America, it would be good for us to realize that this was a problem in the 1</a:t>
            </a:r>
            <a:r>
              <a:rPr lang="en-US" baseline="30000" dirty="0" smtClean="0"/>
              <a:t>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85A6390-3CC9-4288-B51C-71D4D92972FE}" type="slidenum">
              <a:rPr lang="en-US" smtClean="0"/>
              <a:t>2</a:t>
            </a:fld>
            <a:endParaRPr lang="en-US"/>
          </a:p>
        </p:txBody>
      </p:sp>
    </p:spTree>
    <p:extLst>
      <p:ext uri="{BB962C8B-B14F-4D97-AF65-F5344CB8AC3E}">
        <p14:creationId xmlns:p14="http://schemas.microsoft.com/office/powerpoint/2010/main" val="4000197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problem with even the early disciples!</a:t>
            </a:r>
          </a:p>
          <a:p>
            <a:pPr lvl="1"/>
            <a:r>
              <a:rPr lang="en-US" dirty="0" smtClean="0"/>
              <a:t>Mark 9: 33-37</a:t>
            </a:r>
          </a:p>
          <a:p>
            <a:pPr marL="628650" lvl="1" indent="-171450">
              <a:buFont typeface="Arial" panose="020B0604020202020204" pitchFamily="34" charset="0"/>
              <a:buChar char="•"/>
            </a:pPr>
            <a:r>
              <a:rPr lang="en-US" dirty="0" smtClean="0"/>
              <a:t>How often do we say “I wonder wha</a:t>
            </a:r>
            <a:r>
              <a:rPr lang="en-US" baseline="0" dirty="0" smtClean="0"/>
              <a:t>t it would be like to have physically been with Jesus?”</a:t>
            </a:r>
          </a:p>
          <a:p>
            <a:pPr marL="1085850" lvl="2" indent="-171450">
              <a:buFont typeface="Arial" panose="020B0604020202020204" pitchFamily="34" charset="0"/>
              <a:buChar char="•"/>
            </a:pPr>
            <a:r>
              <a:rPr lang="en-US" baseline="0" dirty="0" smtClean="0"/>
              <a:t>Didn’t stop people from crucifying him.</a:t>
            </a:r>
          </a:p>
          <a:p>
            <a:pPr marL="1085850" lvl="2" indent="-171450">
              <a:buFont typeface="Arial" panose="020B0604020202020204" pitchFamily="34" charset="0"/>
              <a:buChar char="•"/>
            </a:pPr>
            <a:r>
              <a:rPr lang="en-US" baseline="0" dirty="0" smtClean="0"/>
              <a:t>Disciples were not much better. They too were not perfect, and desired to be first.</a:t>
            </a:r>
          </a:p>
          <a:p>
            <a:r>
              <a:rPr lang="en-US" dirty="0" smtClean="0"/>
              <a:t>Acts 4:33—5:2, 8</a:t>
            </a:r>
          </a:p>
          <a:p>
            <a:pPr lvl="1"/>
            <a:r>
              <a:rPr lang="en-US" dirty="0" smtClean="0"/>
              <a:t>Same act, different motives.</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Where did this desire come from?</a:t>
            </a:r>
          </a:p>
          <a:p>
            <a:pPr marL="628650" lvl="1" indent="-171450">
              <a:buFont typeface="Arial" panose="020B0604020202020204" pitchFamily="34" charset="0"/>
              <a:buChar char="•"/>
            </a:pPr>
            <a:r>
              <a:rPr lang="en-US" baseline="0" dirty="0" smtClean="0"/>
              <a:t> “For all that is in the world—the lust of the flesh, the lust of the eyes, and the pride of life—is not of the Father but is of the world.”</a:t>
            </a:r>
          </a:p>
          <a:p>
            <a:pPr marL="628650" lvl="1" indent="-171450">
              <a:buFont typeface="Arial" panose="020B0604020202020204" pitchFamily="34" charset="0"/>
              <a:buChar char="•"/>
            </a:pPr>
            <a:r>
              <a:rPr lang="en-US" baseline="0" dirty="0" smtClean="0"/>
              <a:t>We all enjoy respect. We do not want to feel useless. Sadly, to make ourselves feel better, we try to gain confidence by bringing other people down. Or we’re not even really serving God, instead, trying hard to look like we are.</a:t>
            </a:r>
            <a:endParaRPr lang="en-US" dirty="0" smtClean="0"/>
          </a:p>
          <a:p>
            <a:pPr marL="171450" indent="-171450">
              <a:buFont typeface="Arial" panose="020B0604020202020204" pitchFamily="34" charset="0"/>
              <a:buChar char="•"/>
            </a:pPr>
            <a:r>
              <a:rPr lang="en-US" dirty="0" smtClean="0"/>
              <a:t>So you see….</a:t>
            </a:r>
            <a:endParaRPr lang="en-US" dirty="0"/>
          </a:p>
        </p:txBody>
      </p:sp>
      <p:sp>
        <p:nvSpPr>
          <p:cNvPr id="4" name="Slide Number Placeholder 3"/>
          <p:cNvSpPr>
            <a:spLocks noGrp="1"/>
          </p:cNvSpPr>
          <p:nvPr>
            <p:ph type="sldNum" sz="quarter" idx="10"/>
          </p:nvPr>
        </p:nvSpPr>
        <p:spPr/>
        <p:txBody>
          <a:bodyPr/>
          <a:lstStyle/>
          <a:p>
            <a:fld id="{485A6390-3CC9-4288-B51C-71D4D92972FE}" type="slidenum">
              <a:rPr lang="en-US" smtClean="0"/>
              <a:t>3</a:t>
            </a:fld>
            <a:endParaRPr lang="en-US"/>
          </a:p>
        </p:txBody>
      </p:sp>
    </p:spTree>
    <p:extLst>
      <p:ext uri="{BB962C8B-B14F-4D97-AF65-F5344CB8AC3E}">
        <p14:creationId xmlns:p14="http://schemas.microsoft.com/office/powerpoint/2010/main" val="33314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Good works should not be done for the wrong motives</a:t>
            </a:r>
          </a:p>
          <a:p>
            <a:pPr marL="628650" lvl="1" indent="-171450">
              <a:buFont typeface="Arial" panose="020B0604020202020204" pitchFamily="34" charset="0"/>
              <a:buChar char="•"/>
            </a:pPr>
            <a:r>
              <a:rPr lang="en-US" dirty="0" smtClean="0"/>
              <a:t>This passage seems to contradict competition! It’s not about looking for others, it’s about making yourself better than your brethren!</a:t>
            </a:r>
          </a:p>
          <a:p>
            <a:r>
              <a:rPr lang="en-US" dirty="0" smtClean="0"/>
              <a:t>The</a:t>
            </a:r>
            <a:r>
              <a:rPr lang="en-US" baseline="0" dirty="0" smtClean="0"/>
              <a:t> Race passage (perhaps you’ve been thinking about this passage)</a:t>
            </a:r>
          </a:p>
          <a:p>
            <a:pPr marL="171450" indent="-171450">
              <a:buFont typeface="Arial" panose="020B0604020202020204" pitchFamily="34" charset="0"/>
              <a:buChar char="•"/>
            </a:pPr>
            <a:r>
              <a:rPr lang="en-US" baseline="0" dirty="0" smtClean="0"/>
              <a:t>This is talking about a different scenario than the race we are in for eternal life.</a:t>
            </a:r>
          </a:p>
          <a:p>
            <a:pPr marL="171450" indent="-171450">
              <a:buFont typeface="Arial" panose="020B0604020202020204" pitchFamily="34" charset="0"/>
              <a:buChar char="•"/>
            </a:pPr>
            <a:r>
              <a:rPr lang="en-US" baseline="0" dirty="0" smtClean="0"/>
              <a:t>Each and every individual has their own race to win. We do not all start at the exact same time.</a:t>
            </a:r>
          </a:p>
          <a:p>
            <a:pPr marL="171450" indent="-171450">
              <a:buFont typeface="Arial" panose="020B0604020202020204" pitchFamily="34" charset="0"/>
              <a:buChar char="•"/>
            </a:pPr>
            <a:r>
              <a:rPr lang="en-US" baseline="0" dirty="0" smtClean="0"/>
              <a:t>There is no shortage of one prize.</a:t>
            </a:r>
          </a:p>
          <a:p>
            <a:pPr marL="628650" lvl="1" indent="-171450">
              <a:buFont typeface="Arial" panose="020B0604020202020204" pitchFamily="34" charset="0"/>
              <a:buChar char="•"/>
            </a:pPr>
            <a:r>
              <a:rPr lang="en-US" baseline="0" dirty="0" smtClean="0"/>
              <a:t>No shortage of mansions in Heaven, and that does not minimize the reward either!</a:t>
            </a:r>
          </a:p>
          <a:p>
            <a:pPr marL="171450" indent="-171450">
              <a:buFont typeface="Arial" panose="020B0604020202020204" pitchFamily="34" charset="0"/>
              <a:buChar char="•"/>
            </a:pPr>
            <a:r>
              <a:rPr lang="en-US" baseline="0" dirty="0" smtClean="0"/>
              <a:t>It does mean to do our best (Run in such a way you obtain it)</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err="1" smtClean="0"/>
              <a:t>Ecclessiasties</a:t>
            </a:r>
            <a:r>
              <a:rPr lang="en-US" baseline="0" dirty="0" smtClean="0"/>
              <a:t> 4:4 (Solomon who had everything one could ever have. Competition wise, he beat everybody! Even he sees the vanity in trying to outdo a neighbor!)</a:t>
            </a:r>
          </a:p>
          <a:p>
            <a:pPr marL="628650" lvl="1" indent="-171450">
              <a:buFont typeface="Arial" panose="020B0604020202020204" pitchFamily="34" charset="0"/>
              <a:buChar char="•"/>
            </a:pPr>
            <a:r>
              <a:rPr lang="en-US" baseline="0" dirty="0" smtClean="0"/>
              <a:t>Again, I saw that for all toil and every skillful work a man is envied by his neighbor. This also is vanity and grasping for the wind.</a:t>
            </a:r>
          </a:p>
          <a:p>
            <a:pPr marL="457200" lvl="1"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Examine yourself. Why do you act the way you do around your brethren. Example: Comments in Bible classes. Are they said out of a genuine need to help each other grow? Or are you trying to make yourself look wise?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Your value isn’t based off of how much better (you think you are) than someone else.</a:t>
            </a:r>
          </a:p>
          <a:p>
            <a:pPr marL="628650" lvl="1" indent="-171450">
              <a:buFont typeface="Arial" panose="020B0604020202020204" pitchFamily="34" charset="0"/>
              <a:buChar char="•"/>
            </a:pPr>
            <a:r>
              <a:rPr lang="en-US" baseline="0" dirty="0" smtClean="0"/>
              <a:t>Have a bigger house? Better looking? More well known? Brought more people to Christ?</a:t>
            </a:r>
          </a:p>
          <a:p>
            <a:pPr marL="628650" lvl="1" indent="-171450">
              <a:buFont typeface="Arial" panose="020B0604020202020204" pitchFamily="34" charset="0"/>
              <a:buChar char="•"/>
            </a:pPr>
            <a:r>
              <a:rPr lang="en-US" dirty="0" smtClean="0"/>
              <a:t>Luke 18:9-14</a:t>
            </a:r>
          </a:p>
          <a:p>
            <a:pPr marL="171450" lvl="0" indent="-171450">
              <a:buFont typeface="Arial" panose="020B0604020202020204" pitchFamily="34" charset="0"/>
              <a:buChar char="•"/>
            </a:pPr>
            <a:r>
              <a:rPr lang="en-US" dirty="0" smtClean="0"/>
              <a:t>Sometimes</a:t>
            </a:r>
            <a:r>
              <a:rPr lang="en-US" baseline="0" dirty="0" smtClean="0"/>
              <a:t> brethren do need correction.</a:t>
            </a:r>
          </a:p>
          <a:p>
            <a:pPr marL="628650" lvl="1" indent="-171450">
              <a:buFont typeface="Arial" panose="020B0604020202020204" pitchFamily="34" charset="0"/>
              <a:buChar char="•"/>
            </a:pPr>
            <a:r>
              <a:rPr lang="en-US" baseline="0" dirty="0" smtClean="0"/>
              <a:t>Is correction done for the purpose of saving a soul? Or for getting a kick out of bringing someone below you?</a:t>
            </a:r>
            <a:endParaRPr lang="en-US" dirty="0" smtClean="0"/>
          </a:p>
          <a:p>
            <a:pPr marL="171450" lvl="0" indent="-171450">
              <a:buFont typeface="Arial" panose="020B0604020202020204" pitchFamily="34" charset="0"/>
              <a:buChar char="•"/>
            </a:pPr>
            <a:r>
              <a:rPr lang="en-US" dirty="0" smtClean="0"/>
              <a:t>Are we really trying to make ourselves so good in front of our</a:t>
            </a:r>
            <a:r>
              <a:rPr lang="en-US" baseline="0" dirty="0" smtClean="0"/>
              <a:t> brethren….</a:t>
            </a:r>
            <a:endParaRPr lang="en-US" dirty="0"/>
          </a:p>
        </p:txBody>
      </p:sp>
      <p:sp>
        <p:nvSpPr>
          <p:cNvPr id="4" name="Slide Number Placeholder 3"/>
          <p:cNvSpPr>
            <a:spLocks noGrp="1"/>
          </p:cNvSpPr>
          <p:nvPr>
            <p:ph type="sldNum" sz="quarter" idx="10"/>
          </p:nvPr>
        </p:nvSpPr>
        <p:spPr/>
        <p:txBody>
          <a:bodyPr/>
          <a:lstStyle/>
          <a:p>
            <a:fld id="{485A6390-3CC9-4288-B51C-71D4D92972FE}" type="slidenum">
              <a:rPr lang="en-US" smtClean="0"/>
              <a:t>4</a:t>
            </a:fld>
            <a:endParaRPr lang="en-US"/>
          </a:p>
        </p:txBody>
      </p:sp>
    </p:spTree>
    <p:extLst>
      <p:ext uri="{BB962C8B-B14F-4D97-AF65-F5344CB8AC3E}">
        <p14:creationId xmlns:p14="http://schemas.microsoft.com/office/powerpoint/2010/main" val="383621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….when you think about it, we’re going for the same reward!</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American</a:t>
            </a:r>
            <a:r>
              <a:rPr lang="en-US" baseline="0" dirty="0" smtClean="0"/>
              <a:t> Society</a:t>
            </a:r>
          </a:p>
          <a:p>
            <a:pPr marL="628650" lvl="1" indent="-171450">
              <a:buFont typeface="Arial" panose="020B0604020202020204" pitchFamily="34" charset="0"/>
              <a:buChar char="•"/>
            </a:pPr>
            <a:r>
              <a:rPr lang="en-US" baseline="0" dirty="0" smtClean="0"/>
              <a:t>“You take what you put in”</a:t>
            </a:r>
          </a:p>
          <a:p>
            <a:pPr marL="628650" lvl="1" indent="-171450">
              <a:buFont typeface="Arial" panose="020B0604020202020204" pitchFamily="34" charset="0"/>
              <a:buChar char="•"/>
            </a:pPr>
            <a:r>
              <a:rPr lang="en-US" baseline="0" dirty="0" smtClean="0"/>
              <a:t>“How dare you get something that you didn’t work for”</a:t>
            </a:r>
          </a:p>
          <a:p>
            <a:pPr marL="171450" lvl="0" indent="-171450">
              <a:buFont typeface="Arial" panose="020B0604020202020204" pitchFamily="34" charset="0"/>
              <a:buChar char="•"/>
            </a:pPr>
            <a:r>
              <a:rPr lang="en-US" baseline="0" dirty="0" smtClean="0"/>
              <a:t>The kingdom of God is not capitalistic leaning nation.</a:t>
            </a:r>
          </a:p>
          <a:p>
            <a:pPr marL="171450" lvl="0" indent="-171450">
              <a:buFont typeface="Arial" panose="020B0604020202020204" pitchFamily="34" charset="0"/>
              <a:buChar char="•"/>
            </a:pPr>
            <a:endParaRPr lang="en-US" baseline="0" dirty="0" smtClean="0"/>
          </a:p>
          <a:p>
            <a:pPr marL="628650" lvl="1" indent="-171450">
              <a:buFont typeface="Arial" panose="020B0604020202020204" pitchFamily="34" charset="0"/>
              <a:buChar char="•"/>
            </a:pPr>
            <a:r>
              <a:rPr lang="en-US" baseline="0" dirty="0" smtClean="0"/>
              <a:t>Do any of us deserve heaven?</a:t>
            </a:r>
          </a:p>
          <a:p>
            <a:pPr marL="628650" lvl="1" indent="-171450">
              <a:buFont typeface="Arial" panose="020B0604020202020204" pitchFamily="34" charset="0"/>
              <a:buChar char="•"/>
            </a:pPr>
            <a:r>
              <a:rPr lang="en-US" baseline="0" dirty="0" smtClean="0"/>
              <a:t>Shouldn’t matter. </a:t>
            </a:r>
          </a:p>
          <a:p>
            <a:pPr marL="628650" lvl="1" indent="-171450">
              <a:buFont typeface="Arial" panose="020B0604020202020204" pitchFamily="34" charset="0"/>
              <a:buChar char="•"/>
            </a:pPr>
            <a:r>
              <a:rPr lang="en-US" baseline="0" dirty="0" smtClean="0"/>
              <a:t>If we’re all trying to get to the same place, what good is to try to make our self better than our brethren</a:t>
            </a:r>
            <a:endParaRPr lang="en-US" dirty="0" smtClean="0"/>
          </a:p>
          <a:p>
            <a:pPr marL="171450" indent="-171450">
              <a:buFont typeface="Arial" panose="020B0604020202020204" pitchFamily="34" charset="0"/>
              <a:buChar char="•"/>
            </a:pPr>
            <a:r>
              <a:rPr lang="en-US" dirty="0" smtClean="0"/>
              <a:t>Like ants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Quarreling does us no good, especially since we’re commanded to pursue…</a:t>
            </a:r>
            <a:endParaRPr lang="en-US" dirty="0"/>
          </a:p>
        </p:txBody>
      </p:sp>
      <p:sp>
        <p:nvSpPr>
          <p:cNvPr id="4" name="Slide Number Placeholder 3"/>
          <p:cNvSpPr>
            <a:spLocks noGrp="1"/>
          </p:cNvSpPr>
          <p:nvPr>
            <p:ph type="sldNum" sz="quarter" idx="10"/>
          </p:nvPr>
        </p:nvSpPr>
        <p:spPr/>
        <p:txBody>
          <a:bodyPr/>
          <a:lstStyle/>
          <a:p>
            <a:fld id="{485A6390-3CC9-4288-B51C-71D4D92972FE}" type="slidenum">
              <a:rPr lang="en-US" smtClean="0"/>
              <a:t>5</a:t>
            </a:fld>
            <a:endParaRPr lang="en-US"/>
          </a:p>
        </p:txBody>
      </p:sp>
    </p:spTree>
    <p:extLst>
      <p:ext uri="{BB962C8B-B14F-4D97-AF65-F5344CB8AC3E}">
        <p14:creationId xmlns:p14="http://schemas.microsoft.com/office/powerpoint/2010/main" val="305378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"Therefore let us pursue the things which make for peace and the things by which one may edify another" (Rom. 14:19)</a:t>
            </a:r>
          </a:p>
          <a:p>
            <a:endParaRPr lang="en-US" dirty="0" smtClean="0"/>
          </a:p>
          <a:p>
            <a:endParaRPr lang="en-US" dirty="0" smtClean="0"/>
          </a:p>
          <a:p>
            <a:r>
              <a:rPr lang="en-US" dirty="0" smtClean="0"/>
              <a:t>You are valuable to God. But also realize that everyone else in</a:t>
            </a:r>
            <a:r>
              <a:rPr lang="en-US" baseline="0" dirty="0" smtClean="0"/>
              <a:t> the church is too!</a:t>
            </a:r>
          </a:p>
          <a:p>
            <a:pPr marL="171450" indent="-171450">
              <a:buFont typeface="Arial" panose="020B0604020202020204" pitchFamily="34" charset="0"/>
              <a:buChar char="•"/>
            </a:pPr>
            <a:r>
              <a:rPr lang="en-US" baseline="0" dirty="0" smtClean="0"/>
              <a:t>Sometimes, personal wants need to be put aside for the better of a congregation.</a:t>
            </a:r>
          </a:p>
          <a:p>
            <a:pPr marL="171450" indent="-171450">
              <a:buFont typeface="Arial" panose="020B0604020202020204" pitchFamily="34" charset="0"/>
              <a:buChar char="•"/>
            </a:pPr>
            <a:r>
              <a:rPr lang="en-US" baseline="0" dirty="0" smtClean="0"/>
              <a:t>And what about new visitors? </a:t>
            </a:r>
          </a:p>
          <a:p>
            <a:endParaRPr lang="en-US" baseline="0" dirty="0" smtClean="0"/>
          </a:p>
          <a:p>
            <a:pPr marL="171450" indent="-171450">
              <a:buFont typeface="Arial" panose="020B0604020202020204" pitchFamily="34" charset="0"/>
              <a:buChar char="•"/>
            </a:pPr>
            <a:r>
              <a:rPr lang="en-US" baseline="0" dirty="0" smtClean="0"/>
              <a:t>With all this talk about liberty, personal rights, we can value them over peace if we’re not careful! Those are the roots that lead to desiring to be better than a fellow Christian</a:t>
            </a:r>
          </a:p>
          <a:p>
            <a:pPr marL="628650" lvl="1" indent="-171450">
              <a:buFont typeface="Arial" panose="020B0604020202020204" pitchFamily="34" charset="0"/>
              <a:buChar char="•"/>
            </a:pPr>
            <a:r>
              <a:rPr lang="en-US" baseline="0" dirty="0" smtClean="0"/>
              <a:t>Did Jesus have this attitude? If he did, we’d have no hope!</a:t>
            </a:r>
          </a:p>
          <a:p>
            <a:pPr marL="171450" indent="-171450">
              <a:buFont typeface="Arial" panose="020B0604020202020204" pitchFamily="34" charset="0"/>
              <a:buChar char="•"/>
            </a:pPr>
            <a:r>
              <a:rPr lang="en-US" dirty="0" smtClean="0"/>
              <a:t>If we’re trying to 1-up each other at church, where can</a:t>
            </a:r>
            <a:r>
              <a:rPr lang="en-US" baseline="0" dirty="0" smtClean="0"/>
              <a:t> there be peace?</a:t>
            </a:r>
            <a:endParaRPr lang="en-US" dirty="0"/>
          </a:p>
        </p:txBody>
      </p:sp>
      <p:sp>
        <p:nvSpPr>
          <p:cNvPr id="4" name="Slide Number Placeholder 3"/>
          <p:cNvSpPr>
            <a:spLocks noGrp="1"/>
          </p:cNvSpPr>
          <p:nvPr>
            <p:ph type="sldNum" sz="quarter" idx="10"/>
          </p:nvPr>
        </p:nvSpPr>
        <p:spPr/>
        <p:txBody>
          <a:bodyPr/>
          <a:lstStyle/>
          <a:p>
            <a:fld id="{485A6390-3CC9-4288-B51C-71D4D92972FE}" type="slidenum">
              <a:rPr lang="en-US" smtClean="0"/>
              <a:t>6</a:t>
            </a:fld>
            <a:endParaRPr lang="en-US"/>
          </a:p>
        </p:txBody>
      </p:sp>
    </p:spTree>
    <p:extLst>
      <p:ext uri="{BB962C8B-B14F-4D97-AF65-F5344CB8AC3E}">
        <p14:creationId xmlns:p14="http://schemas.microsoft.com/office/powerpoint/2010/main" val="40290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should be growing.</a:t>
            </a:r>
          </a:p>
          <a:p>
            <a:pPr marL="628650" lvl="1" indent="-171450">
              <a:buFont typeface="Arial" panose="020B0604020202020204" pitchFamily="34" charset="0"/>
              <a:buChar char="•"/>
            </a:pPr>
            <a:r>
              <a:rPr lang="en-US" dirty="0" smtClean="0"/>
              <a:t>Being</a:t>
            </a:r>
            <a:r>
              <a:rPr lang="en-US" baseline="0" dirty="0" smtClean="0"/>
              <a:t> your best; does involve work!</a:t>
            </a:r>
          </a:p>
          <a:p>
            <a:pPr marL="171450" lvl="0" indent="-171450">
              <a:buFont typeface="Arial" panose="020B0604020202020204" pitchFamily="34" charset="0"/>
              <a:buChar char="•"/>
            </a:pPr>
            <a:r>
              <a:rPr lang="en-US" baseline="0" dirty="0" smtClean="0"/>
              <a:t>We are a family. Families have different kinds of people, but ultimately, they do have concern and care for each other.</a:t>
            </a:r>
          </a:p>
          <a:p>
            <a:pPr marL="628650" lvl="1" indent="-171450">
              <a:buFont typeface="Arial" panose="020B0604020202020204" pitchFamily="34" charset="0"/>
              <a:buChar char="•"/>
            </a:pPr>
            <a:r>
              <a:rPr lang="en-US" baseline="0" dirty="0" smtClean="0"/>
              <a:t>We do have similarities, no matter what our differences are. We all suffer. (Elway, Jordan, Fischer, Jobs). Do we help each other out in times of suffering? Sometimes, personal issues with a suffering member have to put aside. We need each other in dark times.</a:t>
            </a:r>
          </a:p>
          <a:p>
            <a:pPr marL="171450" lvl="0" indent="-171450">
              <a:buFont typeface="Arial" panose="020B0604020202020204" pitchFamily="34" charset="0"/>
              <a:buChar char="•"/>
            </a:pPr>
            <a:r>
              <a:rPr lang="en-US" baseline="0" dirty="0" smtClean="0"/>
              <a:t>Build each other up, not break each other down</a:t>
            </a:r>
          </a:p>
          <a:p>
            <a:pPr marL="628650" lvl="1" indent="-171450">
              <a:buFont typeface="Arial" panose="020B0604020202020204" pitchFamily="34" charset="0"/>
              <a:buChar char="•"/>
            </a:pPr>
            <a:r>
              <a:rPr lang="en-US" baseline="0" dirty="0" smtClean="0"/>
              <a:t>Iron sharpens iron, So one man sharpens another.</a:t>
            </a:r>
          </a:p>
          <a:p>
            <a:pPr marL="457200" lvl="1" indent="0">
              <a:buFont typeface="Arial" panose="020B0604020202020204" pitchFamily="34" charset="0"/>
              <a:buNone/>
            </a:pPr>
            <a:r>
              <a:rPr lang="en-US" baseline="0" dirty="0" smtClean="0"/>
              <a:t>Proverbs 27:17</a:t>
            </a:r>
          </a:p>
          <a:p>
            <a:pPr marL="171450" lvl="0" indent="-171450">
              <a:buFont typeface="Arial" panose="020B0604020202020204" pitchFamily="34" charset="0"/>
              <a:buChar char="•"/>
            </a:pPr>
            <a:r>
              <a:rPr lang="en-US" baseline="0" dirty="0" smtClean="0"/>
              <a:t>Works are supposed to glorify God</a:t>
            </a:r>
          </a:p>
          <a:p>
            <a:pPr marL="628650" lvl="1" indent="-171450">
              <a:buFont typeface="Arial" panose="020B0604020202020204" pitchFamily="34" charset="0"/>
              <a:buChar char="•"/>
            </a:pPr>
            <a:r>
              <a:rPr lang="en-US" baseline="0" dirty="0" smtClean="0"/>
              <a:t>King David.</a:t>
            </a:r>
          </a:p>
          <a:p>
            <a:pPr marL="171450" lvl="0" indent="-171450">
              <a:buFont typeface="Arial" panose="020B0604020202020204" pitchFamily="34" charset="0"/>
              <a:buChar char="•"/>
            </a:pPr>
            <a:r>
              <a:rPr lang="en-US" baseline="0" dirty="0" smtClean="0"/>
              <a:t>We’ve been blessed. That doesn’t make us smarter or better than the people outside of God’s kingdom.</a:t>
            </a:r>
          </a:p>
          <a:p>
            <a:pPr marL="171450" lvl="0" indent="-171450">
              <a:buFont typeface="Arial" panose="020B0604020202020204" pitchFamily="34" charset="0"/>
              <a:buChar char="•"/>
            </a:pPr>
            <a:endParaRPr lang="en-US" baseline="0" dirty="0" smtClean="0"/>
          </a:p>
          <a:p>
            <a:pPr marL="171450" lvl="0" indent="-171450">
              <a:buFont typeface="Arial" panose="020B0604020202020204" pitchFamily="34" charset="0"/>
              <a:buChar char="•"/>
            </a:pPr>
            <a:r>
              <a:rPr lang="en-US" baseline="0" dirty="0" smtClean="0"/>
              <a:t>Maybe the world doesn’t value you, or some brethren, or even yourself. God values you</a:t>
            </a:r>
          </a:p>
          <a:p>
            <a:pPr marL="628650" lvl="1" indent="-171450">
              <a:buFont typeface="Arial" panose="020B0604020202020204" pitchFamily="34" charset="0"/>
              <a:buChar char="•"/>
            </a:pPr>
            <a:endParaRPr lang="en-US" dirty="0" smtClean="0"/>
          </a:p>
          <a:p>
            <a:pPr marL="171450" lvl="0" indent="-171450">
              <a:buFont typeface="Arial" panose="020B0604020202020204" pitchFamily="34" charset="0"/>
              <a:buChar char="•"/>
            </a:pPr>
            <a:r>
              <a:rPr lang="en-US" dirty="0" smtClean="0"/>
              <a:t>2 Corinthians 13:11</a:t>
            </a:r>
            <a:endParaRPr lang="en-US" dirty="0"/>
          </a:p>
        </p:txBody>
      </p:sp>
      <p:sp>
        <p:nvSpPr>
          <p:cNvPr id="4" name="Slide Number Placeholder 3"/>
          <p:cNvSpPr>
            <a:spLocks noGrp="1"/>
          </p:cNvSpPr>
          <p:nvPr>
            <p:ph type="sldNum" sz="quarter" idx="10"/>
          </p:nvPr>
        </p:nvSpPr>
        <p:spPr/>
        <p:txBody>
          <a:bodyPr/>
          <a:lstStyle/>
          <a:p>
            <a:fld id="{485A6390-3CC9-4288-B51C-71D4D92972FE}" type="slidenum">
              <a:rPr lang="en-US" smtClean="0"/>
              <a:t>7</a:t>
            </a:fld>
            <a:endParaRPr lang="en-US"/>
          </a:p>
        </p:txBody>
      </p:sp>
    </p:spTree>
    <p:extLst>
      <p:ext uri="{BB962C8B-B14F-4D97-AF65-F5344CB8AC3E}">
        <p14:creationId xmlns:p14="http://schemas.microsoft.com/office/powerpoint/2010/main" val="510276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4F96898-5C07-4424-84BA-D67E7E2C78B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1249302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96898-5C07-4424-84BA-D67E7E2C78B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4103597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96898-5C07-4424-84BA-D67E7E2C78B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343666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F96898-5C07-4424-84BA-D67E7E2C78B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563487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F96898-5C07-4424-84BA-D67E7E2C78B4}" type="datetimeFigureOut">
              <a:rPr lang="en-US" smtClean="0"/>
              <a:t>8/13/2016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921855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F96898-5C07-4424-84BA-D67E7E2C78B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79474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F96898-5C07-4424-84BA-D67E7E2C78B4}" type="datetimeFigureOut">
              <a:rPr lang="en-US" smtClean="0"/>
              <a:t>8/13/2016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59010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F96898-5C07-4424-84BA-D67E7E2C78B4}" type="datetimeFigureOut">
              <a:rPr lang="en-US" smtClean="0"/>
              <a:t>8/13/2016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789307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96898-5C07-4424-84BA-D67E7E2C78B4}" type="datetimeFigureOut">
              <a:rPr lang="en-US" smtClean="0"/>
              <a:t>8/13/2016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238347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96898-5C07-4424-84BA-D67E7E2C78B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4024854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F96898-5C07-4424-84BA-D67E7E2C78B4}" type="datetimeFigureOut">
              <a:rPr lang="en-US" smtClean="0"/>
              <a:t>8/13/2016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79B4-5CB2-411D-8A52-ECCDBD35E45B}" type="slidenum">
              <a:rPr lang="en-US" smtClean="0"/>
              <a:t>‹#›</a:t>
            </a:fld>
            <a:endParaRPr lang="en-US"/>
          </a:p>
        </p:txBody>
      </p:sp>
    </p:spTree>
    <p:extLst>
      <p:ext uri="{BB962C8B-B14F-4D97-AF65-F5344CB8AC3E}">
        <p14:creationId xmlns:p14="http://schemas.microsoft.com/office/powerpoint/2010/main" val="49818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96898-5C07-4424-84BA-D67E7E2C78B4}" type="datetimeFigureOut">
              <a:rPr lang="en-US" smtClean="0"/>
              <a:t>8/13/2016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DB79B4-5CB2-411D-8A52-ECCDBD35E45B}" type="slidenum">
              <a:rPr lang="en-US" smtClean="0"/>
              <a:t>‹#›</a:t>
            </a:fld>
            <a:endParaRPr lang="en-US"/>
          </a:p>
        </p:txBody>
      </p:sp>
    </p:spTree>
    <p:extLst>
      <p:ext uri="{BB962C8B-B14F-4D97-AF65-F5344CB8AC3E}">
        <p14:creationId xmlns:p14="http://schemas.microsoft.com/office/powerpoint/2010/main" val="18473168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045" y="-388911"/>
            <a:ext cx="9144000" cy="2392905"/>
          </a:xfrm>
        </p:spPr>
        <p:txBody>
          <a:bodyPr>
            <a:normAutofit/>
          </a:bodyPr>
          <a:lstStyle/>
          <a:p>
            <a:r>
              <a:rPr lang="en-US" dirty="0" smtClean="0"/>
              <a:t>Christianity is not a Competition</a:t>
            </a:r>
            <a:endParaRPr lang="en-US" dirty="0"/>
          </a:p>
        </p:txBody>
      </p:sp>
      <p:sp>
        <p:nvSpPr>
          <p:cNvPr id="3" name="Subtitle 2"/>
          <p:cNvSpPr>
            <a:spLocks noGrp="1"/>
          </p:cNvSpPr>
          <p:nvPr>
            <p:ph type="subTitle" idx="1"/>
          </p:nvPr>
        </p:nvSpPr>
        <p:spPr>
          <a:xfrm>
            <a:off x="1541101" y="2280806"/>
            <a:ext cx="9144000" cy="658235"/>
          </a:xfrm>
        </p:spPr>
        <p:txBody>
          <a:bodyPr/>
          <a:lstStyle/>
          <a:p>
            <a:r>
              <a:rPr lang="en-US" dirty="0" smtClean="0"/>
              <a:t>Robert </a:t>
            </a:r>
            <a:r>
              <a:rPr lang="en-US" dirty="0" err="1" smtClean="0"/>
              <a:t>Anspach</a:t>
            </a:r>
            <a:endParaRPr lang="en-US" dirty="0"/>
          </a:p>
        </p:txBody>
      </p:sp>
      <p:pic>
        <p:nvPicPr>
          <p:cNvPr id="4" name="Picture 3"/>
          <p:cNvPicPr>
            <a:picLocks noChangeAspect="1"/>
          </p:cNvPicPr>
          <p:nvPr/>
        </p:nvPicPr>
        <p:blipFill>
          <a:blip r:embed="rId3"/>
          <a:stretch>
            <a:fillRect/>
          </a:stretch>
        </p:blipFill>
        <p:spPr>
          <a:xfrm>
            <a:off x="434684" y="3556595"/>
            <a:ext cx="4636080" cy="3085234"/>
          </a:xfrm>
          <a:prstGeom prst="rect">
            <a:avLst/>
          </a:prstGeom>
        </p:spPr>
      </p:pic>
      <p:pic>
        <p:nvPicPr>
          <p:cNvPr id="6" name="Picture 5"/>
          <p:cNvPicPr>
            <a:picLocks noChangeAspect="1"/>
          </p:cNvPicPr>
          <p:nvPr/>
        </p:nvPicPr>
        <p:blipFill>
          <a:blip r:embed="rId4"/>
          <a:stretch>
            <a:fillRect/>
          </a:stretch>
        </p:blipFill>
        <p:spPr>
          <a:xfrm>
            <a:off x="7128163" y="3873770"/>
            <a:ext cx="4920994" cy="2768059"/>
          </a:xfrm>
          <a:prstGeom prst="rect">
            <a:avLst/>
          </a:prstGeom>
        </p:spPr>
      </p:pic>
      <p:pic>
        <p:nvPicPr>
          <p:cNvPr id="9" name="Picture 8"/>
          <p:cNvPicPr>
            <a:picLocks noChangeAspect="1"/>
          </p:cNvPicPr>
          <p:nvPr/>
        </p:nvPicPr>
        <p:blipFill>
          <a:blip r:embed="rId5"/>
          <a:stretch>
            <a:fillRect/>
          </a:stretch>
        </p:blipFill>
        <p:spPr>
          <a:xfrm>
            <a:off x="5181533" y="2921241"/>
            <a:ext cx="1847850" cy="2466975"/>
          </a:xfrm>
          <a:prstGeom prst="rect">
            <a:avLst/>
          </a:prstGeom>
        </p:spPr>
      </p:pic>
      <p:pic>
        <p:nvPicPr>
          <p:cNvPr id="8" name="Picture 7"/>
          <p:cNvPicPr>
            <a:picLocks noChangeAspect="1"/>
          </p:cNvPicPr>
          <p:nvPr/>
        </p:nvPicPr>
        <p:blipFill>
          <a:blip r:embed="rId6"/>
          <a:stretch>
            <a:fillRect/>
          </a:stretch>
        </p:blipFill>
        <p:spPr>
          <a:xfrm>
            <a:off x="9092242" y="270418"/>
            <a:ext cx="2880329" cy="3467152"/>
          </a:xfrm>
          <a:prstGeom prst="rect">
            <a:avLst/>
          </a:prstGeom>
        </p:spPr>
      </p:pic>
      <p:pic>
        <p:nvPicPr>
          <p:cNvPr id="10" name="Picture 9"/>
          <p:cNvPicPr>
            <a:picLocks noChangeAspect="1"/>
          </p:cNvPicPr>
          <p:nvPr/>
        </p:nvPicPr>
        <p:blipFill>
          <a:blip r:embed="rId7"/>
          <a:stretch>
            <a:fillRect/>
          </a:stretch>
        </p:blipFill>
        <p:spPr>
          <a:xfrm>
            <a:off x="420623" y="1083353"/>
            <a:ext cx="3640432" cy="2118095"/>
          </a:xfrm>
          <a:prstGeom prst="rect">
            <a:avLst/>
          </a:prstGeom>
        </p:spPr>
      </p:pic>
    </p:spTree>
    <p:extLst>
      <p:ext uri="{BB962C8B-B14F-4D97-AF65-F5344CB8AC3E}">
        <p14:creationId xmlns:p14="http://schemas.microsoft.com/office/powerpoint/2010/main" val="3823487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values all Christians</a:t>
            </a:r>
            <a:endParaRPr lang="en-US" dirty="0"/>
          </a:p>
        </p:txBody>
      </p:sp>
      <p:sp>
        <p:nvSpPr>
          <p:cNvPr id="3" name="Content Placeholder 2"/>
          <p:cNvSpPr>
            <a:spLocks noGrp="1"/>
          </p:cNvSpPr>
          <p:nvPr>
            <p:ph idx="1"/>
          </p:nvPr>
        </p:nvSpPr>
        <p:spPr/>
        <p:txBody>
          <a:bodyPr/>
          <a:lstStyle/>
          <a:p>
            <a:r>
              <a:rPr lang="en-US" sz="4000" dirty="0" smtClean="0"/>
              <a:t>I Corinthians 12:12-25</a:t>
            </a:r>
          </a:p>
          <a:p>
            <a:pPr lvl="1"/>
            <a:r>
              <a:rPr lang="en-US" sz="4000" dirty="0" smtClean="0"/>
              <a:t>“The same care for one another”</a:t>
            </a:r>
          </a:p>
          <a:p>
            <a:pPr lvl="1"/>
            <a:r>
              <a:rPr lang="en-US" sz="4000" dirty="0" smtClean="0"/>
              <a:t>Do we have that same care? Do we value each other equally?</a:t>
            </a:r>
          </a:p>
          <a:p>
            <a:endParaRPr lang="en-US" dirty="0"/>
          </a:p>
        </p:txBody>
      </p:sp>
    </p:spTree>
    <p:extLst>
      <p:ext uri="{BB962C8B-B14F-4D97-AF65-F5344CB8AC3E}">
        <p14:creationId xmlns:p14="http://schemas.microsoft.com/office/powerpoint/2010/main" val="4288868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a 1</a:t>
            </a:r>
            <a:r>
              <a:rPr lang="en-US" baseline="30000" dirty="0" smtClean="0"/>
              <a:t>st</a:t>
            </a:r>
            <a:r>
              <a:rPr lang="en-US" dirty="0" smtClean="0"/>
              <a:t> century problem too!</a:t>
            </a:r>
            <a:endParaRPr lang="en-US" dirty="0"/>
          </a:p>
        </p:txBody>
      </p:sp>
      <p:sp>
        <p:nvSpPr>
          <p:cNvPr id="3" name="Content Placeholder 2"/>
          <p:cNvSpPr>
            <a:spLocks noGrp="1"/>
          </p:cNvSpPr>
          <p:nvPr>
            <p:ph idx="1"/>
          </p:nvPr>
        </p:nvSpPr>
        <p:spPr/>
        <p:txBody>
          <a:bodyPr/>
          <a:lstStyle/>
          <a:p>
            <a:r>
              <a:rPr lang="en-US" sz="4000" dirty="0"/>
              <a:t>A problem with even the early disciples!</a:t>
            </a:r>
          </a:p>
          <a:p>
            <a:pPr lvl="1"/>
            <a:r>
              <a:rPr lang="en-US" sz="4000" dirty="0"/>
              <a:t>Mark 9: </a:t>
            </a:r>
            <a:r>
              <a:rPr lang="en-US" sz="4000" dirty="0" smtClean="0"/>
              <a:t>33-37</a:t>
            </a:r>
          </a:p>
          <a:p>
            <a:r>
              <a:rPr lang="en-US" sz="4000" dirty="0" smtClean="0"/>
              <a:t>Acts 4:33—5:2, 8</a:t>
            </a:r>
          </a:p>
          <a:p>
            <a:pPr lvl="1"/>
            <a:r>
              <a:rPr lang="en-US" sz="4000" dirty="0" smtClean="0"/>
              <a:t>Same act, different motives.</a:t>
            </a:r>
          </a:p>
          <a:p>
            <a:r>
              <a:rPr lang="en-US" sz="4000" dirty="0" smtClean="0"/>
              <a:t>Same source: the pride of life.</a:t>
            </a:r>
          </a:p>
          <a:p>
            <a:pPr lvl="1"/>
            <a:r>
              <a:rPr lang="en-US" sz="4000" dirty="0" smtClean="0"/>
              <a:t>1 John 2:16</a:t>
            </a:r>
          </a:p>
          <a:p>
            <a:endParaRPr lang="en-US" dirty="0" smtClean="0"/>
          </a:p>
        </p:txBody>
      </p:sp>
    </p:spTree>
    <p:extLst>
      <p:ext uri="{BB962C8B-B14F-4D97-AF65-F5344CB8AC3E}">
        <p14:creationId xmlns:p14="http://schemas.microsoft.com/office/powerpoint/2010/main" val="39639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be humble</a:t>
            </a:r>
            <a:endParaRPr lang="en-US" dirty="0"/>
          </a:p>
        </p:txBody>
      </p:sp>
      <p:sp>
        <p:nvSpPr>
          <p:cNvPr id="3" name="Content Placeholder 2"/>
          <p:cNvSpPr>
            <a:spLocks noGrp="1"/>
          </p:cNvSpPr>
          <p:nvPr>
            <p:ph idx="1"/>
          </p:nvPr>
        </p:nvSpPr>
        <p:spPr/>
        <p:txBody>
          <a:bodyPr>
            <a:normAutofit/>
          </a:bodyPr>
          <a:lstStyle/>
          <a:p>
            <a:r>
              <a:rPr lang="en-US" sz="3200" dirty="0" smtClean="0"/>
              <a:t>Good works should not be done for the wrong motives</a:t>
            </a:r>
          </a:p>
          <a:p>
            <a:pPr lvl="1"/>
            <a:r>
              <a:rPr lang="en-US" sz="3200" dirty="0" smtClean="0"/>
              <a:t>Philippians 2:3-4</a:t>
            </a:r>
          </a:p>
          <a:p>
            <a:r>
              <a:rPr lang="en-US" sz="3200" dirty="0" smtClean="0"/>
              <a:t>We need to be doing our best, but not trying to be THE best</a:t>
            </a:r>
          </a:p>
          <a:p>
            <a:pPr lvl="1"/>
            <a:r>
              <a:rPr lang="en-US" sz="3200" dirty="0" smtClean="0"/>
              <a:t>1 Corinthians 9:24-25, Ecclesiastes 4:4</a:t>
            </a:r>
          </a:p>
          <a:p>
            <a:r>
              <a:rPr lang="en-US" sz="3200" dirty="0" smtClean="0"/>
              <a:t>Do you seek things for genuine need, or for status?</a:t>
            </a:r>
          </a:p>
          <a:p>
            <a:pPr lvl="1"/>
            <a:r>
              <a:rPr lang="en-US" sz="3200" dirty="0" smtClean="0"/>
              <a:t>James 4:1-10</a:t>
            </a:r>
          </a:p>
          <a:p>
            <a:r>
              <a:rPr lang="en-US" sz="3200" dirty="0" smtClean="0"/>
              <a:t>Do not be like the Pharisees! (</a:t>
            </a:r>
            <a:r>
              <a:rPr lang="en-US" sz="3200" dirty="0"/>
              <a:t>Luke </a:t>
            </a:r>
            <a:r>
              <a:rPr lang="en-US" sz="3200" dirty="0" smtClean="0"/>
              <a:t>18:9-14</a:t>
            </a:r>
            <a:r>
              <a:rPr lang="en-US" sz="3200" dirty="0"/>
              <a:t>)</a:t>
            </a:r>
          </a:p>
        </p:txBody>
      </p:sp>
    </p:spTree>
    <p:extLst>
      <p:ext uri="{BB962C8B-B14F-4D97-AF65-F5344CB8AC3E}">
        <p14:creationId xmlns:p14="http://schemas.microsoft.com/office/powerpoint/2010/main" val="147581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Same Reward</a:t>
            </a:r>
            <a:endParaRPr lang="en-US" dirty="0"/>
          </a:p>
        </p:txBody>
      </p:sp>
      <p:sp>
        <p:nvSpPr>
          <p:cNvPr id="3" name="Content Placeholder 2"/>
          <p:cNvSpPr>
            <a:spLocks noGrp="1"/>
          </p:cNvSpPr>
          <p:nvPr>
            <p:ph idx="1"/>
          </p:nvPr>
        </p:nvSpPr>
        <p:spPr/>
        <p:txBody>
          <a:bodyPr/>
          <a:lstStyle/>
          <a:p>
            <a:r>
              <a:rPr lang="en-US" sz="4000" dirty="0" smtClean="0"/>
              <a:t>There will be no “favorite” servant in Heaven</a:t>
            </a:r>
          </a:p>
          <a:p>
            <a:pPr lvl="1"/>
            <a:r>
              <a:rPr lang="en-US" sz="4000" dirty="0" smtClean="0"/>
              <a:t>Some of us will have put in more work than others, even though the reward will be the same. (Matthew 20:1-16)</a:t>
            </a:r>
          </a:p>
          <a:p>
            <a:pPr lvl="1"/>
            <a:r>
              <a:rPr lang="en-US" sz="4000" dirty="0" smtClean="0"/>
              <a:t>Will not matter, as the reward is something no one is worthy of.</a:t>
            </a:r>
          </a:p>
          <a:p>
            <a:endParaRPr lang="en-US" sz="3200" dirty="0" smtClean="0"/>
          </a:p>
          <a:p>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756366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Peace?</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endParaRPr lang="en-US" dirty="0" smtClean="0"/>
          </a:p>
          <a:p>
            <a:r>
              <a:rPr lang="en-US" dirty="0" smtClean="0"/>
              <a:t>"</a:t>
            </a:r>
            <a:r>
              <a:rPr lang="en-US" dirty="0"/>
              <a:t>Therefore let us pursue the things which make for peace and the things by which one may edify another" (Rom. 14:19)</a:t>
            </a:r>
            <a:endParaRPr lang="en-US" dirty="0" smtClean="0"/>
          </a:p>
          <a:p>
            <a:pPr marL="0" indent="0">
              <a:buNone/>
            </a:pPr>
            <a:endParaRPr lang="en-US" dirty="0" smtClean="0"/>
          </a:p>
          <a:p>
            <a:r>
              <a:rPr lang="en-US" dirty="0" smtClean="0"/>
              <a:t>Peace cannot come from desiring to be better than your fellow brethren!</a:t>
            </a:r>
          </a:p>
          <a:p>
            <a:r>
              <a:rPr lang="en-US" dirty="0" smtClean="0"/>
              <a:t>Respect your own qualities; respect those of others.</a:t>
            </a:r>
          </a:p>
        </p:txBody>
      </p:sp>
      <p:pic>
        <p:nvPicPr>
          <p:cNvPr id="4" name="Picture 3"/>
          <p:cNvPicPr>
            <a:picLocks noChangeAspect="1"/>
          </p:cNvPicPr>
          <p:nvPr/>
        </p:nvPicPr>
        <p:blipFill>
          <a:blip r:embed="rId3"/>
          <a:stretch>
            <a:fillRect/>
          </a:stretch>
        </p:blipFill>
        <p:spPr>
          <a:xfrm>
            <a:off x="4330460" y="365125"/>
            <a:ext cx="6573329" cy="2947418"/>
          </a:xfrm>
          <a:prstGeom prst="rect">
            <a:avLst/>
          </a:prstGeom>
        </p:spPr>
      </p:pic>
    </p:spTree>
    <p:extLst>
      <p:ext uri="{BB962C8B-B14F-4D97-AF65-F5344CB8AC3E}">
        <p14:creationId xmlns:p14="http://schemas.microsoft.com/office/powerpoint/2010/main" val="595729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a:t>
            </a:r>
            <a:endParaRPr lang="en-US" dirty="0"/>
          </a:p>
        </p:txBody>
      </p:sp>
      <p:sp>
        <p:nvSpPr>
          <p:cNvPr id="3" name="Content Placeholder 2"/>
          <p:cNvSpPr>
            <a:spLocks noGrp="1"/>
          </p:cNvSpPr>
          <p:nvPr>
            <p:ph idx="1"/>
          </p:nvPr>
        </p:nvSpPr>
        <p:spPr/>
        <p:txBody>
          <a:bodyPr/>
          <a:lstStyle/>
          <a:p>
            <a:r>
              <a:rPr lang="en-US" dirty="0" smtClean="0"/>
              <a:t>We are commanded to grow.</a:t>
            </a:r>
          </a:p>
          <a:p>
            <a:pPr lvl="1"/>
            <a:r>
              <a:rPr lang="en-US" dirty="0" smtClean="0"/>
              <a:t>Must have the right mindset.</a:t>
            </a:r>
          </a:p>
          <a:p>
            <a:r>
              <a:rPr lang="en-US" dirty="0" smtClean="0"/>
              <a:t>Build each other up, not break each other down</a:t>
            </a:r>
          </a:p>
          <a:p>
            <a:r>
              <a:rPr lang="en-US" dirty="0" smtClean="0"/>
              <a:t>Our works are supposed to glorify God!</a:t>
            </a:r>
          </a:p>
          <a:p>
            <a:r>
              <a:rPr lang="en-US" dirty="0" smtClean="0"/>
              <a:t>Everyone has value.</a:t>
            </a:r>
          </a:p>
          <a:p>
            <a:pPr marL="0" indent="0">
              <a:buNone/>
            </a:pPr>
            <a:endParaRPr lang="en-US" dirty="0" smtClean="0"/>
          </a:p>
          <a:p>
            <a:pPr marL="0" indent="0">
              <a:buNone/>
            </a:pPr>
            <a:r>
              <a:rPr lang="en-US" dirty="0" smtClean="0"/>
              <a:t>“</a:t>
            </a:r>
            <a:r>
              <a:rPr lang="en-US" b="1" baseline="30000" dirty="0"/>
              <a:t> </a:t>
            </a:r>
            <a:r>
              <a:rPr lang="en-US" dirty="0"/>
              <a:t>Finally, brethren, farewell. Become complete. Be of good comfort, be of one mind, live in peace; and the God of love and peace will be with you</a:t>
            </a:r>
            <a:r>
              <a:rPr lang="en-US" dirty="0" smtClean="0"/>
              <a:t>.”</a:t>
            </a:r>
            <a:endParaRPr lang="en-US" dirty="0"/>
          </a:p>
        </p:txBody>
      </p:sp>
      <p:pic>
        <p:nvPicPr>
          <p:cNvPr id="4" name="Picture 3"/>
          <p:cNvPicPr>
            <a:picLocks noChangeAspect="1"/>
          </p:cNvPicPr>
          <p:nvPr/>
        </p:nvPicPr>
        <p:blipFill>
          <a:blip r:embed="rId3"/>
          <a:stretch>
            <a:fillRect/>
          </a:stretch>
        </p:blipFill>
        <p:spPr>
          <a:xfrm>
            <a:off x="8333117" y="1219289"/>
            <a:ext cx="3020683" cy="3528971"/>
          </a:xfrm>
          <a:prstGeom prst="rect">
            <a:avLst/>
          </a:prstGeom>
        </p:spPr>
      </p:pic>
    </p:spTree>
    <p:extLst>
      <p:ext uri="{BB962C8B-B14F-4D97-AF65-F5344CB8AC3E}">
        <p14:creationId xmlns:p14="http://schemas.microsoft.com/office/powerpoint/2010/main" val="39779617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3634</TotalTime>
  <Words>1433</Words>
  <Application>Microsoft Office PowerPoint</Application>
  <PresentationFormat>Widescreen</PresentationFormat>
  <Paragraphs>142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Christianity is not a Competition</vt:lpstr>
      <vt:lpstr>God values all Christians</vt:lpstr>
      <vt:lpstr>Competition, a 1st century problem too!</vt:lpstr>
      <vt:lpstr>To be humble</vt:lpstr>
      <vt:lpstr>The Same Reward</vt:lpstr>
      <vt:lpstr>Peace?</vt:lpstr>
      <vt:lpstr>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Christianity: Not a Competition</dc:title>
  <dc:creator>Robert James</dc:creator>
  <cp:lastModifiedBy>rja12909</cp:lastModifiedBy>
  <cp:revision>68</cp:revision>
  <cp:lastPrinted>2016-01-21T18:03:34Z</cp:lastPrinted>
  <dcterms:created xsi:type="dcterms:W3CDTF">2015-12-15T15:43:34Z</dcterms:created>
  <dcterms:modified xsi:type="dcterms:W3CDTF">2016-08-14T00:10:43Z</dcterms:modified>
</cp:coreProperties>
</file>