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64" r:id="rId3"/>
    <p:sldId id="259" r:id="rId4"/>
    <p:sldId id="265" r:id="rId5"/>
    <p:sldId id="260" r:id="rId6"/>
    <p:sldId id="266" r:id="rId7"/>
    <p:sldId id="267" r:id="rId8"/>
    <p:sldId id="261" r:id="rId9"/>
    <p:sldId id="262" r:id="rId10"/>
    <p:sldId id="268" r:id="rId11"/>
    <p:sldId id="269" r:id="rId12"/>
    <p:sldId id="270" r:id="rId13"/>
    <p:sldId id="263" r:id="rId14"/>
    <p:sldId id="271" r:id="rId15"/>
    <p:sldId id="25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0F88B3-B09F-4FB9-8DD1-79A20F912A7C}" type="datetimeFigureOut">
              <a:rPr lang="en-US" smtClean="0"/>
              <a:t>8/12/2016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35BD26-0766-479C-BEC7-81D82A11C75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F75070C-3A4F-4431-A1E0-B93F6064B9E0}" type="datetimeFigureOut">
              <a:rPr lang="en-US" smtClean="0"/>
              <a:pPr/>
              <a:t>8/12/2016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F35AA-4981-4A1E-820F-EAF63B8A3188}" type="slidenum">
              <a:rPr lang="en-US" smtClean="0"/>
              <a:pPr/>
              <a:t>‹#›</a:t>
            </a:fld>
            <a:endParaRPr lang="en-US"/>
          </a:p>
        </p:txBody>
      </p:sp>
    </p:spTree>
    <p:extLst>
      <p:ext uri="{BB962C8B-B14F-4D97-AF65-F5344CB8AC3E}">
        <p14:creationId xmlns:p14="http://schemas.microsoft.com/office/powerpoint/2010/main" val="1294931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75070C-3A4F-4431-A1E0-B93F6064B9E0}" type="datetimeFigureOut">
              <a:rPr lang="en-US" smtClean="0"/>
              <a:pPr/>
              <a:t>8/12/2016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F35AA-4981-4A1E-820F-EAF63B8A3188}" type="slidenum">
              <a:rPr lang="en-US" smtClean="0"/>
              <a:pPr/>
              <a:t>‹#›</a:t>
            </a:fld>
            <a:endParaRPr lang="en-US"/>
          </a:p>
        </p:txBody>
      </p:sp>
    </p:spTree>
    <p:extLst>
      <p:ext uri="{BB962C8B-B14F-4D97-AF65-F5344CB8AC3E}">
        <p14:creationId xmlns:p14="http://schemas.microsoft.com/office/powerpoint/2010/main" val="21144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75070C-3A4F-4431-A1E0-B93F6064B9E0}" type="datetimeFigureOut">
              <a:rPr lang="en-US" smtClean="0"/>
              <a:pPr/>
              <a:t>8/12/2016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F35AA-4981-4A1E-820F-EAF63B8A3188}" type="slidenum">
              <a:rPr lang="en-US" smtClean="0"/>
              <a:pPr/>
              <a:t>‹#›</a:t>
            </a:fld>
            <a:endParaRPr lang="en-US"/>
          </a:p>
        </p:txBody>
      </p:sp>
    </p:spTree>
    <p:extLst>
      <p:ext uri="{BB962C8B-B14F-4D97-AF65-F5344CB8AC3E}">
        <p14:creationId xmlns:p14="http://schemas.microsoft.com/office/powerpoint/2010/main" val="158243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75070C-3A4F-4431-A1E0-B93F6064B9E0}" type="datetimeFigureOut">
              <a:rPr lang="en-US" smtClean="0"/>
              <a:pPr/>
              <a:t>8/12/2016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F35AA-4981-4A1E-820F-EAF63B8A3188}" type="slidenum">
              <a:rPr lang="en-US" smtClean="0"/>
              <a:pPr/>
              <a:t>‹#›</a:t>
            </a:fld>
            <a:endParaRPr lang="en-US"/>
          </a:p>
        </p:txBody>
      </p:sp>
    </p:spTree>
    <p:extLst>
      <p:ext uri="{BB962C8B-B14F-4D97-AF65-F5344CB8AC3E}">
        <p14:creationId xmlns:p14="http://schemas.microsoft.com/office/powerpoint/2010/main" val="28798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75070C-3A4F-4431-A1E0-B93F6064B9E0}" type="datetimeFigureOut">
              <a:rPr lang="en-US" smtClean="0"/>
              <a:pPr/>
              <a:t>8/12/2016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1F35AA-4981-4A1E-820F-EAF63B8A3188}" type="slidenum">
              <a:rPr lang="en-US" smtClean="0"/>
              <a:pPr/>
              <a:t>‹#›</a:t>
            </a:fld>
            <a:endParaRPr lang="en-US"/>
          </a:p>
        </p:txBody>
      </p:sp>
    </p:spTree>
    <p:extLst>
      <p:ext uri="{BB962C8B-B14F-4D97-AF65-F5344CB8AC3E}">
        <p14:creationId xmlns:p14="http://schemas.microsoft.com/office/powerpoint/2010/main" val="3291640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75070C-3A4F-4431-A1E0-B93F6064B9E0}" type="datetimeFigureOut">
              <a:rPr lang="en-US" smtClean="0"/>
              <a:pPr/>
              <a:t>8/12/2016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1F35AA-4981-4A1E-820F-EAF63B8A3188}" type="slidenum">
              <a:rPr lang="en-US" smtClean="0"/>
              <a:pPr/>
              <a:t>‹#›</a:t>
            </a:fld>
            <a:endParaRPr lang="en-US"/>
          </a:p>
        </p:txBody>
      </p:sp>
    </p:spTree>
    <p:extLst>
      <p:ext uri="{BB962C8B-B14F-4D97-AF65-F5344CB8AC3E}">
        <p14:creationId xmlns:p14="http://schemas.microsoft.com/office/powerpoint/2010/main" val="1178932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75070C-3A4F-4431-A1E0-B93F6064B9E0}" type="datetimeFigureOut">
              <a:rPr lang="en-US" smtClean="0"/>
              <a:pPr/>
              <a:t>8/12/2016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1F35AA-4981-4A1E-820F-EAF63B8A3188}" type="slidenum">
              <a:rPr lang="en-US" smtClean="0"/>
              <a:pPr/>
              <a:t>‹#›</a:t>
            </a:fld>
            <a:endParaRPr lang="en-US"/>
          </a:p>
        </p:txBody>
      </p:sp>
    </p:spTree>
    <p:extLst>
      <p:ext uri="{BB962C8B-B14F-4D97-AF65-F5344CB8AC3E}">
        <p14:creationId xmlns:p14="http://schemas.microsoft.com/office/powerpoint/2010/main" val="151551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75070C-3A4F-4431-A1E0-B93F6064B9E0}" type="datetimeFigureOut">
              <a:rPr lang="en-US" smtClean="0"/>
              <a:pPr/>
              <a:t>8/12/2016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1F35AA-4981-4A1E-820F-EAF63B8A3188}" type="slidenum">
              <a:rPr lang="en-US" smtClean="0"/>
              <a:pPr/>
              <a:t>‹#›</a:t>
            </a:fld>
            <a:endParaRPr lang="en-US"/>
          </a:p>
        </p:txBody>
      </p:sp>
    </p:spTree>
    <p:extLst>
      <p:ext uri="{BB962C8B-B14F-4D97-AF65-F5344CB8AC3E}">
        <p14:creationId xmlns:p14="http://schemas.microsoft.com/office/powerpoint/2010/main" val="3228019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75070C-3A4F-4431-A1E0-B93F6064B9E0}" type="datetimeFigureOut">
              <a:rPr lang="en-US" smtClean="0"/>
              <a:pPr/>
              <a:t>8/12/2016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1F35AA-4981-4A1E-820F-EAF63B8A3188}" type="slidenum">
              <a:rPr lang="en-US" smtClean="0"/>
              <a:pPr/>
              <a:t>‹#›</a:t>
            </a:fld>
            <a:endParaRPr lang="en-US"/>
          </a:p>
        </p:txBody>
      </p:sp>
    </p:spTree>
    <p:extLst>
      <p:ext uri="{BB962C8B-B14F-4D97-AF65-F5344CB8AC3E}">
        <p14:creationId xmlns:p14="http://schemas.microsoft.com/office/powerpoint/2010/main" val="2231105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75070C-3A4F-4431-A1E0-B93F6064B9E0}" type="datetimeFigureOut">
              <a:rPr lang="en-US" smtClean="0"/>
              <a:pPr/>
              <a:t>8/12/2016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1F35AA-4981-4A1E-820F-EAF63B8A3188}" type="slidenum">
              <a:rPr lang="en-US" smtClean="0"/>
              <a:pPr/>
              <a:t>‹#›</a:t>
            </a:fld>
            <a:endParaRPr lang="en-US"/>
          </a:p>
        </p:txBody>
      </p:sp>
    </p:spTree>
    <p:extLst>
      <p:ext uri="{BB962C8B-B14F-4D97-AF65-F5344CB8AC3E}">
        <p14:creationId xmlns:p14="http://schemas.microsoft.com/office/powerpoint/2010/main" val="2350827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75070C-3A4F-4431-A1E0-B93F6064B9E0}" type="datetimeFigureOut">
              <a:rPr lang="en-US" smtClean="0"/>
              <a:pPr/>
              <a:t>8/12/2016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1F35AA-4981-4A1E-820F-EAF63B8A3188}" type="slidenum">
              <a:rPr lang="en-US" smtClean="0"/>
              <a:pPr/>
              <a:t>‹#›</a:t>
            </a:fld>
            <a:endParaRPr lang="en-US"/>
          </a:p>
        </p:txBody>
      </p:sp>
    </p:spTree>
    <p:extLst>
      <p:ext uri="{BB962C8B-B14F-4D97-AF65-F5344CB8AC3E}">
        <p14:creationId xmlns:p14="http://schemas.microsoft.com/office/powerpoint/2010/main" val="618595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75070C-3A4F-4431-A1E0-B93F6064B9E0}" type="datetimeFigureOut">
              <a:rPr lang="en-US" smtClean="0"/>
              <a:pPr/>
              <a:t>8/12/2016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1F35AA-4981-4A1E-820F-EAF63B8A3188}" type="slidenum">
              <a:rPr lang="en-US" smtClean="0"/>
              <a:pPr/>
              <a:t>‹#›</a:t>
            </a:fld>
            <a:endParaRPr lang="en-US"/>
          </a:p>
        </p:txBody>
      </p:sp>
    </p:spTree>
    <p:extLst>
      <p:ext uri="{BB962C8B-B14F-4D97-AF65-F5344CB8AC3E}">
        <p14:creationId xmlns:p14="http://schemas.microsoft.com/office/powerpoint/2010/main" val="153165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5566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2060"/>
                </a:solidFill>
              </a:rPr>
              <a:t>4. He Saw the Faithfulness of the Lord</a:t>
            </a:r>
          </a:p>
        </p:txBody>
      </p:sp>
      <p:sp>
        <p:nvSpPr>
          <p:cNvPr id="3" name="Content Placeholder 2"/>
          <p:cNvSpPr>
            <a:spLocks noGrp="1"/>
          </p:cNvSpPr>
          <p:nvPr>
            <p:ph idx="1"/>
          </p:nvPr>
        </p:nvSpPr>
        <p:spPr/>
        <p:txBody>
          <a:bodyPr>
            <a:normAutofit/>
          </a:bodyPr>
          <a:lstStyle/>
          <a:p>
            <a:pPr marL="0" indent="0">
              <a:buNone/>
            </a:pPr>
            <a:r>
              <a:rPr lang="en-US" dirty="0"/>
              <a:t>“So the Lord gave to Israel all the land of which He had sworn to give to their fathers… </a:t>
            </a:r>
          </a:p>
          <a:p>
            <a:pPr marL="0" indent="0">
              <a:buNone/>
            </a:pPr>
            <a:r>
              <a:rPr lang="en-US" dirty="0"/>
              <a:t>The Lord gave them rest all around, according to all that He had sworn to their fathers…</a:t>
            </a:r>
          </a:p>
          <a:p>
            <a:pPr marL="0" indent="0">
              <a:buNone/>
            </a:pPr>
            <a:r>
              <a:rPr lang="en-US" dirty="0"/>
              <a:t>Not a word failed of any good thing which the Lord had spoken to the house of Israel.                 All came to pass.” </a:t>
            </a:r>
          </a:p>
          <a:p>
            <a:pPr marL="0" indent="0">
              <a:buNone/>
            </a:pPr>
            <a:endParaRPr lang="en-US" sz="800" dirty="0"/>
          </a:p>
          <a:p>
            <a:pPr marL="0" indent="0">
              <a:buNone/>
            </a:pPr>
            <a:r>
              <a:rPr lang="en-US" dirty="0"/>
              <a:t>Joshua 21:43-45</a:t>
            </a:r>
          </a:p>
        </p:txBody>
      </p:sp>
      <p:pic>
        <p:nvPicPr>
          <p:cNvPr id="1026" name="Picture 2" descr="https://images-na.ssl-images-amazon.com/images/I/411ciuDCgv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2067" y="5476875"/>
            <a:ext cx="2939533"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353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2060"/>
                </a:solidFill>
              </a:rPr>
              <a:t>4. He Saw the Faithfulness of the Lord</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a:t>“God is not a man, that He should lie, nor a son of man, that He should repent. Has He said, and will He not do? Or has He spoken, and will He not make it good?” </a:t>
            </a:r>
          </a:p>
          <a:p>
            <a:pPr marL="0" indent="0">
              <a:buNone/>
            </a:pPr>
            <a:endParaRPr lang="en-US" sz="800" dirty="0"/>
          </a:p>
          <a:p>
            <a:pPr marL="0" indent="0">
              <a:buNone/>
            </a:pPr>
            <a:r>
              <a:rPr lang="en-US" dirty="0"/>
              <a:t>Numbers 23:19</a:t>
            </a:r>
          </a:p>
        </p:txBody>
      </p:sp>
      <p:pic>
        <p:nvPicPr>
          <p:cNvPr id="1026" name="Picture 2" descr="https://images-na.ssl-images-amazon.com/images/I/411ciuDCgv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2067" y="5476875"/>
            <a:ext cx="2939533"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353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2060"/>
                </a:solidFill>
              </a:rPr>
              <a:t>4. He Saw the Faithfulness of the Lord</a:t>
            </a:r>
          </a:p>
        </p:txBody>
      </p:sp>
      <p:sp>
        <p:nvSpPr>
          <p:cNvPr id="3" name="Content Placeholder 2"/>
          <p:cNvSpPr>
            <a:spLocks noGrp="1"/>
          </p:cNvSpPr>
          <p:nvPr>
            <p:ph idx="1"/>
          </p:nvPr>
        </p:nvSpPr>
        <p:spPr>
          <a:xfrm>
            <a:off x="457200" y="1752600"/>
            <a:ext cx="8229600" cy="4373563"/>
          </a:xfrm>
        </p:spPr>
        <p:txBody>
          <a:bodyPr>
            <a:normAutofit/>
          </a:bodyPr>
          <a:lstStyle/>
          <a:p>
            <a:pPr marL="0" indent="0">
              <a:buNone/>
            </a:pPr>
            <a:r>
              <a:rPr lang="en-US" dirty="0"/>
              <a:t>“He who calls you is faithful, who also will do it.” </a:t>
            </a:r>
          </a:p>
          <a:p>
            <a:pPr marL="0" indent="0">
              <a:buNone/>
            </a:pPr>
            <a:endParaRPr lang="en-US" sz="800" dirty="0"/>
          </a:p>
          <a:p>
            <a:pPr marL="0" indent="0">
              <a:buNone/>
            </a:pPr>
            <a:r>
              <a:rPr lang="en-US" dirty="0"/>
              <a:t>1 Thess. 5:24</a:t>
            </a:r>
          </a:p>
          <a:p>
            <a:pPr marL="0" indent="0">
              <a:buNone/>
            </a:pPr>
            <a:endParaRPr lang="en-US" dirty="0"/>
          </a:p>
          <a:p>
            <a:pPr marL="0" indent="0">
              <a:buNone/>
            </a:pPr>
            <a:r>
              <a:rPr lang="en-US" dirty="0"/>
              <a:t>“In hope of eternal life which God, who cannot lie, promised before time began.” </a:t>
            </a:r>
          </a:p>
          <a:p>
            <a:pPr marL="0" indent="0">
              <a:buNone/>
            </a:pPr>
            <a:endParaRPr lang="en-US" sz="800" dirty="0"/>
          </a:p>
          <a:p>
            <a:pPr marL="0" indent="0">
              <a:buNone/>
            </a:pPr>
            <a:r>
              <a:rPr lang="en-US" dirty="0"/>
              <a:t>Titus 1:2</a:t>
            </a:r>
          </a:p>
        </p:txBody>
      </p:sp>
      <p:pic>
        <p:nvPicPr>
          <p:cNvPr id="1026" name="Picture 2" descr="https://images-na.ssl-images-amazon.com/images/I/411ciuDCgv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2067" y="5476875"/>
            <a:ext cx="2939533"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353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fontScale="90000"/>
          </a:bodyPr>
          <a:lstStyle/>
          <a:p>
            <a:r>
              <a:rPr lang="en-US" b="1" dirty="0">
                <a:solidFill>
                  <a:schemeClr val="bg1"/>
                </a:solidFill>
              </a:rPr>
              <a:t>Why Joshua Chose to Serve the Lord</a:t>
            </a:r>
          </a:p>
        </p:txBody>
      </p:sp>
      <p:sp>
        <p:nvSpPr>
          <p:cNvPr id="3" name="Content Placeholder 2"/>
          <p:cNvSpPr>
            <a:spLocks noGrp="1"/>
          </p:cNvSpPr>
          <p:nvPr>
            <p:ph idx="1"/>
          </p:nvPr>
        </p:nvSpPr>
        <p:spPr>
          <a:xfrm>
            <a:off x="457200" y="1828800"/>
            <a:ext cx="8229600" cy="4297363"/>
          </a:xfrm>
        </p:spPr>
        <p:txBody>
          <a:bodyPr/>
          <a:lstStyle/>
          <a:p>
            <a:r>
              <a:rPr lang="en-US" b="1" dirty="0"/>
              <a:t>He saw the POWER of the Lord </a:t>
            </a:r>
          </a:p>
          <a:p>
            <a:r>
              <a:rPr lang="en-US" b="1" dirty="0"/>
              <a:t>He saw the SALVATION of the Lord </a:t>
            </a:r>
          </a:p>
          <a:p>
            <a:r>
              <a:rPr lang="en-US" b="1" dirty="0"/>
              <a:t>He saw the JUDGMENT of the Lord </a:t>
            </a:r>
          </a:p>
          <a:p>
            <a:r>
              <a:rPr lang="en-US" b="1" dirty="0"/>
              <a:t>He saw the FAITHFULNESS of the Lord </a:t>
            </a:r>
          </a:p>
        </p:txBody>
      </p:sp>
      <p:sp>
        <p:nvSpPr>
          <p:cNvPr id="4" name="Rounded Rectangle 3"/>
          <p:cNvSpPr/>
          <p:nvPr/>
        </p:nvSpPr>
        <p:spPr>
          <a:xfrm>
            <a:off x="838200" y="4800600"/>
            <a:ext cx="4191000" cy="1524000"/>
          </a:xfrm>
          <a:prstGeom prst="roundRect">
            <a:avLst/>
          </a:prstGeom>
          <a:solidFill>
            <a:srgbClr val="00206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19200" y="5029200"/>
            <a:ext cx="3352800" cy="1077218"/>
          </a:xfrm>
          <a:prstGeom prst="rect">
            <a:avLst/>
          </a:prstGeom>
          <a:noFill/>
        </p:spPr>
        <p:txBody>
          <a:bodyPr wrap="square" rtlCol="0">
            <a:spAutoFit/>
          </a:bodyPr>
          <a:lstStyle/>
          <a:p>
            <a:pPr algn="ctr"/>
            <a:r>
              <a:rPr lang="en-US" sz="3200" b="1" dirty="0">
                <a:solidFill>
                  <a:schemeClr val="bg1"/>
                </a:solidFill>
              </a:rPr>
              <a:t>Romans 15:4</a:t>
            </a:r>
          </a:p>
          <a:p>
            <a:pPr algn="ctr"/>
            <a:r>
              <a:rPr lang="en-US" sz="3200" b="1" dirty="0">
                <a:solidFill>
                  <a:schemeClr val="bg1"/>
                </a:solidFill>
              </a:rPr>
              <a:t>Romans 10:17</a:t>
            </a:r>
          </a:p>
        </p:txBody>
      </p:sp>
      <p:pic>
        <p:nvPicPr>
          <p:cNvPr id="6" name="Picture 2" descr="https://images-na.ssl-images-amazon.com/images/I/411ciuDCgv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2067" y="5476875"/>
            <a:ext cx="2939533"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4566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50000"/>
            </a:schemeClr>
          </a:solidFill>
          <a:ln>
            <a:solidFill>
              <a:schemeClr val="tx1"/>
            </a:solidFill>
          </a:ln>
          <a:effectLst>
            <a:outerShdw blurRad="50800" dist="38100" dir="2700000" algn="tl" rotWithShape="0">
              <a:prstClr val="black">
                <a:alpha val="40000"/>
              </a:prstClr>
            </a:outerShdw>
          </a:effectLst>
        </p:spPr>
        <p:txBody>
          <a:bodyPr>
            <a:normAutofit/>
          </a:bodyPr>
          <a:lstStyle/>
          <a:p>
            <a:r>
              <a:rPr lang="en-US" sz="3800" b="1" dirty="0">
                <a:solidFill>
                  <a:schemeClr val="bg1"/>
                </a:solidFill>
              </a:rPr>
              <a:t>Why We Must Chose to Serve the Lord</a:t>
            </a:r>
          </a:p>
        </p:txBody>
      </p:sp>
      <p:sp>
        <p:nvSpPr>
          <p:cNvPr id="3" name="Content Placeholder 2"/>
          <p:cNvSpPr>
            <a:spLocks noGrp="1"/>
          </p:cNvSpPr>
          <p:nvPr>
            <p:ph idx="1"/>
          </p:nvPr>
        </p:nvSpPr>
        <p:spPr>
          <a:xfrm>
            <a:off x="457200" y="1828800"/>
            <a:ext cx="8229600" cy="4297363"/>
          </a:xfrm>
        </p:spPr>
        <p:txBody>
          <a:bodyPr>
            <a:normAutofit/>
          </a:bodyPr>
          <a:lstStyle/>
          <a:p>
            <a:pPr lvl="0"/>
            <a:r>
              <a:rPr lang="en-US" sz="2800" b="1" dirty="0"/>
              <a:t>God is still the powerful God that Joshua saw on Mt. Sinai.</a:t>
            </a:r>
          </a:p>
          <a:p>
            <a:pPr lvl="0"/>
            <a:r>
              <a:rPr lang="en-US" sz="2800" b="1" dirty="0"/>
              <a:t>God has provided an even greater salvation than the Red Sea (the death and resurrection of His Son).</a:t>
            </a:r>
          </a:p>
          <a:p>
            <a:pPr lvl="0"/>
            <a:r>
              <a:rPr lang="en-US" sz="2800" b="1" dirty="0"/>
              <a:t>God will judge the world in righteousness.</a:t>
            </a:r>
          </a:p>
          <a:p>
            <a:pPr lvl="0"/>
            <a:r>
              <a:rPr lang="en-US" sz="2800" b="1" dirty="0"/>
              <a:t>God is faithful and will keep His promises to us. </a:t>
            </a:r>
          </a:p>
        </p:txBody>
      </p:sp>
      <p:pic>
        <p:nvPicPr>
          <p:cNvPr id="6" name="Picture 2" descr="https://images-na.ssl-images-amazon.com/images/I/411ciuDCgv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2067" y="5476875"/>
            <a:ext cx="2939533"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8585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2985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552950"/>
            <a:ext cx="7772400" cy="1771650"/>
          </a:xfrm>
        </p:spPr>
        <p:txBody>
          <a:bodyPr>
            <a:noAutofit/>
          </a:bodyPr>
          <a:lstStyle/>
          <a:p>
            <a:r>
              <a:rPr lang="en-US" sz="4800" b="1" dirty="0"/>
              <a:t>Why Did Joshua Choose to Serve the Lord?</a:t>
            </a:r>
          </a:p>
        </p:txBody>
      </p:sp>
      <p:sp>
        <p:nvSpPr>
          <p:cNvPr id="5" name="Subtitle 4"/>
          <p:cNvSpPr>
            <a:spLocks noGrp="1"/>
          </p:cNvSpPr>
          <p:nvPr>
            <p:ph type="subTitle" idx="1"/>
          </p:nvPr>
        </p:nvSpPr>
        <p:spPr>
          <a:xfrm>
            <a:off x="990600" y="457200"/>
            <a:ext cx="7315200" cy="3962400"/>
          </a:xfrm>
        </p:spPr>
        <p:txBody>
          <a:bodyPr>
            <a:normAutofit fontScale="92500" lnSpcReduction="10000"/>
          </a:bodyPr>
          <a:lstStyle/>
          <a:p>
            <a:r>
              <a:rPr lang="en-US" b="1" dirty="0">
                <a:solidFill>
                  <a:schemeClr val="tx1"/>
                </a:solidFill>
              </a:rPr>
              <a:t>Joshua 24:15</a:t>
            </a:r>
          </a:p>
          <a:p>
            <a:endParaRPr lang="en-US" sz="1000" b="1" dirty="0">
              <a:solidFill>
                <a:schemeClr val="tx1"/>
              </a:solidFill>
            </a:endParaRPr>
          </a:p>
          <a:p>
            <a:r>
              <a:rPr lang="en-US" b="1" dirty="0">
                <a:solidFill>
                  <a:schemeClr val="tx1"/>
                </a:solidFill>
              </a:rPr>
              <a:t>“And if it seems evil to you to serve the Lord, choose for yourselves this day whom you will serve, whether the gods which your fathers served that were on the other side of the River, or the gods of the Amorites, in whose land you dwell. But as for me and my house, we will serve the Lord.”</a:t>
            </a:r>
          </a:p>
          <a:p>
            <a:endParaRPr lang="en-US" b="1" dirty="0">
              <a:solidFill>
                <a:schemeClr val="tx1"/>
              </a:solidFill>
            </a:endParaRPr>
          </a:p>
        </p:txBody>
      </p:sp>
    </p:spTree>
    <p:extLst>
      <p:ext uri="{BB962C8B-B14F-4D97-AF65-F5344CB8AC3E}">
        <p14:creationId xmlns:p14="http://schemas.microsoft.com/office/powerpoint/2010/main" val="394613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1. He Saw the Power of the Lord</a:t>
            </a:r>
          </a:p>
        </p:txBody>
      </p:sp>
      <p:sp>
        <p:nvSpPr>
          <p:cNvPr id="3" name="Content Placeholder 2"/>
          <p:cNvSpPr>
            <a:spLocks noGrp="1"/>
          </p:cNvSpPr>
          <p:nvPr>
            <p:ph idx="1"/>
          </p:nvPr>
        </p:nvSpPr>
        <p:spPr/>
        <p:txBody>
          <a:bodyPr/>
          <a:lstStyle/>
          <a:p>
            <a:pPr lvl="0"/>
            <a:r>
              <a:rPr lang="en-US" dirty="0"/>
              <a:t>God showed His power over the gods of Egypt in the plagues (Ex. 32:11).</a:t>
            </a:r>
          </a:p>
          <a:p>
            <a:pPr lvl="0"/>
            <a:r>
              <a:rPr lang="en-US" dirty="0"/>
              <a:t>God showed His power in dividing the Red Sea.</a:t>
            </a:r>
          </a:p>
          <a:p>
            <a:pPr lvl="0"/>
            <a:r>
              <a:rPr lang="en-US" dirty="0"/>
              <a:t>God’s power and presence were seen by Israel daily in the pillar of cloud and pillar of fire. </a:t>
            </a:r>
          </a:p>
        </p:txBody>
      </p:sp>
      <p:pic>
        <p:nvPicPr>
          <p:cNvPr id="1026" name="Picture 2" descr="https://images-na.ssl-images-amazon.com/images/I/411ciuDCgv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2067" y="5476875"/>
            <a:ext cx="2939533"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43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1. He Saw the Power of the Lord</a:t>
            </a:r>
          </a:p>
        </p:txBody>
      </p:sp>
      <p:sp>
        <p:nvSpPr>
          <p:cNvPr id="3" name="Content Placeholder 2"/>
          <p:cNvSpPr>
            <a:spLocks noGrp="1"/>
          </p:cNvSpPr>
          <p:nvPr>
            <p:ph idx="1"/>
          </p:nvPr>
        </p:nvSpPr>
        <p:spPr>
          <a:xfrm>
            <a:off x="457200" y="1722437"/>
            <a:ext cx="3962400" cy="4525963"/>
          </a:xfrm>
        </p:spPr>
        <p:txBody>
          <a:bodyPr>
            <a:normAutofit/>
          </a:bodyPr>
          <a:lstStyle/>
          <a:p>
            <a:r>
              <a:rPr lang="en-US" dirty="0"/>
              <a:t>Exodus 19:10-11, 16-19, 20:18-20</a:t>
            </a:r>
          </a:p>
          <a:p>
            <a:endParaRPr lang="en-US" sz="800" dirty="0"/>
          </a:p>
          <a:p>
            <a:r>
              <a:rPr lang="en-US" dirty="0"/>
              <a:t>Lightning, thunder, fire, loud trumpet, smoke, earthquake</a:t>
            </a:r>
          </a:p>
          <a:p>
            <a:r>
              <a:rPr lang="en-US" dirty="0"/>
              <a:t>The people trembled and feared they would die</a:t>
            </a:r>
          </a:p>
        </p:txBody>
      </p:sp>
      <p:pic>
        <p:nvPicPr>
          <p:cNvPr id="1026" name="Picture 2" descr="https://images-na.ssl-images-amazon.com/images/I/411ciuDCgv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2067" y="5476875"/>
            <a:ext cx="2939533" cy="12287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robertnielsen21.files.wordpress.com/2015/04/mosesatmtsinai.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30108" y="1447800"/>
            <a:ext cx="4361492" cy="52578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39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2060"/>
                </a:solidFill>
              </a:rPr>
              <a:t>2. He Saw the Salvation of the Lord</a:t>
            </a:r>
          </a:p>
        </p:txBody>
      </p:sp>
      <p:sp>
        <p:nvSpPr>
          <p:cNvPr id="3" name="Content Placeholder 2"/>
          <p:cNvSpPr>
            <a:spLocks noGrp="1"/>
          </p:cNvSpPr>
          <p:nvPr>
            <p:ph idx="1"/>
          </p:nvPr>
        </p:nvSpPr>
        <p:spPr/>
        <p:txBody>
          <a:bodyPr/>
          <a:lstStyle/>
          <a:p>
            <a:r>
              <a:rPr lang="en-US" dirty="0"/>
              <a:t>The people of Israel were trapped against the Red Sea (Ex. 14:5-9).</a:t>
            </a:r>
          </a:p>
          <a:p>
            <a:r>
              <a:rPr lang="en-US" dirty="0"/>
              <a:t>They cried out in fear (vs. 10-14).</a:t>
            </a:r>
          </a:p>
          <a:p>
            <a:endParaRPr lang="en-US" sz="800" dirty="0"/>
          </a:p>
          <a:p>
            <a:r>
              <a:rPr lang="en-US" i="1" dirty="0"/>
              <a:t>“Do not be afraid. Stand still, and see the salvation of the Lord…” </a:t>
            </a:r>
            <a:r>
              <a:rPr lang="en-US" dirty="0"/>
              <a:t>(v. 13).</a:t>
            </a:r>
          </a:p>
          <a:p>
            <a:endParaRPr lang="en-US" dirty="0"/>
          </a:p>
        </p:txBody>
      </p:sp>
      <p:pic>
        <p:nvPicPr>
          <p:cNvPr id="1026" name="Picture 2" descr="https://images-na.ssl-images-amazon.com/images/I/411ciuDCgv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2067" y="5476875"/>
            <a:ext cx="2939533"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02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2060"/>
                </a:solidFill>
              </a:rPr>
              <a:t>2. He Saw the Salvation of the Lord</a:t>
            </a:r>
          </a:p>
        </p:txBody>
      </p:sp>
      <p:pic>
        <p:nvPicPr>
          <p:cNvPr id="5122" name="Picture 2" descr="https://si.wsj.net/public/resources/images/BN-FW401_redsea_M_2014120415220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6127" y="1752600"/>
            <a:ext cx="6778358" cy="45212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825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2060"/>
                </a:solidFill>
              </a:rPr>
              <a:t>3. He Saw the Judgment of the Lord</a:t>
            </a:r>
          </a:p>
        </p:txBody>
      </p:sp>
      <p:sp>
        <p:nvSpPr>
          <p:cNvPr id="3" name="Content Placeholder 2"/>
          <p:cNvSpPr>
            <a:spLocks noGrp="1"/>
          </p:cNvSpPr>
          <p:nvPr>
            <p:ph idx="1"/>
          </p:nvPr>
        </p:nvSpPr>
        <p:spPr/>
        <p:txBody>
          <a:bodyPr/>
          <a:lstStyle/>
          <a:p>
            <a:pPr marL="0" indent="0" algn="ctr">
              <a:buNone/>
            </a:pPr>
            <a:r>
              <a:rPr lang="en-US" b="1" dirty="0"/>
              <a:t>The Plagues Against Egypt</a:t>
            </a:r>
          </a:p>
          <a:p>
            <a:r>
              <a:rPr lang="en-US" dirty="0"/>
              <a:t>God’s judgment against Egypt (Ex. 7:3-5)</a:t>
            </a:r>
          </a:p>
          <a:p>
            <a:r>
              <a:rPr lang="en-US" dirty="0"/>
              <a:t>Manifestations of God’s power over the gods of Egypt</a:t>
            </a:r>
          </a:p>
          <a:p>
            <a:r>
              <a:rPr lang="en-US" dirty="0"/>
              <a:t>They increased in severity, eventually impacting the nation’s livelihood,               strength and morale</a:t>
            </a:r>
          </a:p>
        </p:txBody>
      </p:sp>
      <p:pic>
        <p:nvPicPr>
          <p:cNvPr id="1026" name="Picture 2" descr="https://images-na.ssl-images-amazon.com/images/I/411ciuDCgv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2067" y="5476875"/>
            <a:ext cx="2939533"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1482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2060"/>
                </a:solidFill>
              </a:rPr>
              <a:t>3. He Saw the Judgment of the Lord</a:t>
            </a:r>
          </a:p>
        </p:txBody>
      </p:sp>
      <p:sp>
        <p:nvSpPr>
          <p:cNvPr id="3" name="Content Placeholder 2"/>
          <p:cNvSpPr>
            <a:spLocks noGrp="1"/>
          </p:cNvSpPr>
          <p:nvPr>
            <p:ph idx="1"/>
          </p:nvPr>
        </p:nvSpPr>
        <p:spPr/>
        <p:txBody>
          <a:bodyPr>
            <a:normAutofit/>
          </a:bodyPr>
          <a:lstStyle/>
          <a:p>
            <a:pPr marL="0" indent="0" algn="ctr">
              <a:buNone/>
            </a:pPr>
            <a:r>
              <a:rPr lang="en-US" b="1" dirty="0"/>
              <a:t>God’s Judgments Against Israel</a:t>
            </a:r>
          </a:p>
          <a:p>
            <a:r>
              <a:rPr lang="en-US" dirty="0"/>
              <a:t>“their bodies were scattered in the wilderness” (1 Cor. 10:5-11)</a:t>
            </a:r>
          </a:p>
          <a:p>
            <a:r>
              <a:rPr lang="en-US" dirty="0" err="1"/>
              <a:t>Korah’s</a:t>
            </a:r>
            <a:r>
              <a:rPr lang="en-US" dirty="0"/>
              <a:t> rebellion (Num. 16:31-35)</a:t>
            </a:r>
          </a:p>
          <a:p>
            <a:r>
              <a:rPr lang="en-US" dirty="0"/>
              <a:t>Moses cannot enter Canaan (Num. 20:12)</a:t>
            </a:r>
          </a:p>
          <a:p>
            <a:r>
              <a:rPr lang="en-US" dirty="0"/>
              <a:t>Defeat at Ai (Josh. 7:1-9)</a:t>
            </a:r>
          </a:p>
        </p:txBody>
      </p:sp>
      <p:pic>
        <p:nvPicPr>
          <p:cNvPr id="1026" name="Picture 2" descr="https://images-na.ssl-images-amazon.com/images/I/411ciuDCgv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2067" y="5476875"/>
            <a:ext cx="2939533"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02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2060"/>
                </a:solidFill>
              </a:rPr>
              <a:t>4. He Saw the Faithfulness of the Lord</a:t>
            </a:r>
          </a:p>
        </p:txBody>
      </p:sp>
      <p:pic>
        <p:nvPicPr>
          <p:cNvPr id="1026" name="Picture 2" descr="https://images-na.ssl-images-amazon.com/images/I/411ciuDCgv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52067" y="5476875"/>
            <a:ext cx="2939533"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02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618</Words>
  <Application>Microsoft Office PowerPoint</Application>
  <PresentationFormat>On-screen Show (4:3)</PresentationFormat>
  <Paragraphs>62</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PowerPoint Presentation</vt:lpstr>
      <vt:lpstr>Why Did Joshua Choose to Serve the Lord?</vt:lpstr>
      <vt:lpstr>1. He Saw the Power of the Lord</vt:lpstr>
      <vt:lpstr>1. He Saw the Power of the Lord</vt:lpstr>
      <vt:lpstr>2. He Saw the Salvation of the Lord</vt:lpstr>
      <vt:lpstr>2. He Saw the Salvation of the Lord</vt:lpstr>
      <vt:lpstr>3. He Saw the Judgment of the Lord</vt:lpstr>
      <vt:lpstr>3. He Saw the Judgment of the Lord</vt:lpstr>
      <vt:lpstr>4. He Saw the Faithfulness of the Lord</vt:lpstr>
      <vt:lpstr>4. He Saw the Faithfulness of the Lord</vt:lpstr>
      <vt:lpstr>4. He Saw the Faithfulness of the Lord</vt:lpstr>
      <vt:lpstr>4. He Saw the Faithfulness of the Lord</vt:lpstr>
      <vt:lpstr>Why Joshua Chose to Serve the Lord</vt:lpstr>
      <vt:lpstr>Why We Must Chose to Serve the Lord</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Joshua Chose To Serve The Lord</dc:title>
  <dc:creator>Heath</dc:creator>
  <cp:lastModifiedBy>Knollwood</cp:lastModifiedBy>
  <cp:revision>12</cp:revision>
  <dcterms:created xsi:type="dcterms:W3CDTF">2016-08-05T14:55:31Z</dcterms:created>
  <dcterms:modified xsi:type="dcterms:W3CDTF">2016-08-12T23:29:17Z</dcterms:modified>
</cp:coreProperties>
</file>