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76" r:id="rId11"/>
    <p:sldId id="277" r:id="rId12"/>
    <p:sldId id="279" r:id="rId13"/>
    <p:sldId id="280" r:id="rId14"/>
    <p:sldId id="278" r:id="rId15"/>
    <p:sldId id="281" r:id="rId16"/>
    <p:sldId id="282" r:id="rId17"/>
    <p:sldId id="283" r:id="rId18"/>
    <p:sldId id="284" r:id="rId19"/>
    <p:sldId id="285" r:id="rId20"/>
    <p:sldId id="28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0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8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8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1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5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86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2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0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3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61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4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0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God Sees His Covenant People                    As A Special People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“But </a:t>
            </a:r>
            <a:r>
              <a:rPr lang="en-US" dirty="0"/>
              <a:t>you are a chosen generation, a royal priesthood, a holy nation, </a:t>
            </a:r>
            <a:r>
              <a:rPr lang="en-US" u="sng" dirty="0"/>
              <a:t>His own special people</a:t>
            </a:r>
            <a:r>
              <a:rPr lang="en-US" dirty="0"/>
              <a:t>, that you may proclaim the praises of Him who called you out of darkness into His marvelous light; </a:t>
            </a:r>
            <a:r>
              <a:rPr lang="en-US" dirty="0" smtClean="0"/>
              <a:t>who </a:t>
            </a:r>
            <a:r>
              <a:rPr lang="en-US" dirty="0"/>
              <a:t>once were not a people </a:t>
            </a:r>
            <a:r>
              <a:rPr lang="en-US" u="sng" dirty="0"/>
              <a:t>but are now the people of </a:t>
            </a:r>
            <a:r>
              <a:rPr lang="en-US" u="sng" dirty="0" smtClean="0"/>
              <a:t>God</a:t>
            </a:r>
            <a:r>
              <a:rPr lang="en-US" dirty="0" smtClean="0"/>
              <a:t>…” 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1 Peter 2:9-10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733800" y="4800600"/>
            <a:ext cx="4953000" cy="1828800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38600" y="5029200"/>
            <a:ext cx="426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</a:rPr>
              <a:t>We are special to God. God expects us to be special to Him.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345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God’s Jealousy and Idolatry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of the Old Testament references to God’s jealousy are made in the context of God’s reaction to idolatry (Ex. 20:3-6, 34:14). </a:t>
            </a:r>
            <a:endParaRPr lang="en-US" dirty="0" smtClean="0"/>
          </a:p>
          <a:p>
            <a:endParaRPr lang="en-US" sz="800" dirty="0" smtClean="0"/>
          </a:p>
          <a:p>
            <a:r>
              <a:rPr lang="en-US" dirty="0" smtClean="0"/>
              <a:t>God will not allow us to give that which belongs to Him to someone else.</a:t>
            </a:r>
            <a:endParaRPr lang="en-US" dirty="0"/>
          </a:p>
          <a:p>
            <a:r>
              <a:rPr lang="en-US" dirty="0" smtClean="0"/>
              <a:t>“I </a:t>
            </a:r>
            <a:r>
              <a:rPr lang="en-US" dirty="0"/>
              <a:t>am the Lord, that is My name</a:t>
            </a:r>
            <a:r>
              <a:rPr lang="en-US" dirty="0" smtClean="0"/>
              <a:t>; and </a:t>
            </a:r>
            <a:r>
              <a:rPr lang="en-US" dirty="0"/>
              <a:t>My glory I will not give to </a:t>
            </a:r>
            <a:r>
              <a:rPr lang="en-US" dirty="0" smtClean="0"/>
              <a:t>another, nor </a:t>
            </a:r>
            <a:r>
              <a:rPr lang="en-US" dirty="0"/>
              <a:t>My praise to carved </a:t>
            </a:r>
            <a:r>
              <a:rPr lang="en-US" dirty="0" smtClean="0"/>
              <a:t>images” (Is. 42:8).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90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God’s Jealousy and His Wrath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446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God’s Jealousy and His Wrath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" y="1524000"/>
            <a:ext cx="4953000" cy="1828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426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“For </a:t>
            </a:r>
            <a:r>
              <a:rPr lang="en-US" sz="2800" b="1" dirty="0">
                <a:solidFill>
                  <a:schemeClr val="bg1"/>
                </a:solidFill>
              </a:rPr>
              <a:t>the Lord your God is a consuming fire, a jealous </a:t>
            </a:r>
            <a:r>
              <a:rPr lang="en-US" sz="2800" b="1" dirty="0" smtClean="0">
                <a:solidFill>
                  <a:schemeClr val="bg1"/>
                </a:solidFill>
              </a:rPr>
              <a:t>God” (Deut. 4:24).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446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God’s Jealousy and His Wrath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" y="1524000"/>
            <a:ext cx="4953000" cy="1828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426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“For </a:t>
            </a:r>
            <a:r>
              <a:rPr lang="en-US" sz="2800" b="1" dirty="0">
                <a:solidFill>
                  <a:schemeClr val="bg1"/>
                </a:solidFill>
              </a:rPr>
              <a:t>the Lord your God is a consuming fire, a jealous </a:t>
            </a:r>
            <a:r>
              <a:rPr lang="en-US" sz="2800" b="1" dirty="0" smtClean="0">
                <a:solidFill>
                  <a:schemeClr val="bg1"/>
                </a:solidFill>
              </a:rPr>
              <a:t>God” (Deut. 4:24).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28800" y="3581400"/>
            <a:ext cx="6934200" cy="2667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33600" y="3810000"/>
            <a:ext cx="6172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“For </a:t>
            </a:r>
            <a:r>
              <a:rPr lang="en-US" sz="2800" b="1" dirty="0">
                <a:solidFill>
                  <a:schemeClr val="bg1"/>
                </a:solidFill>
              </a:rPr>
              <a:t>the Lord your God is a jealous God among </a:t>
            </a:r>
            <a:r>
              <a:rPr lang="en-US" sz="2800" b="1" dirty="0" smtClean="0">
                <a:solidFill>
                  <a:schemeClr val="bg1"/>
                </a:solidFill>
              </a:rPr>
              <a:t>you, </a:t>
            </a:r>
            <a:r>
              <a:rPr lang="en-US" sz="2800" b="1" dirty="0">
                <a:solidFill>
                  <a:schemeClr val="bg1"/>
                </a:solidFill>
              </a:rPr>
              <a:t>lest the anger of the Lord your God be aroused against you and destroy you from the face of the </a:t>
            </a:r>
            <a:r>
              <a:rPr lang="en-US" sz="2800" b="1" dirty="0" smtClean="0">
                <a:solidFill>
                  <a:schemeClr val="bg1"/>
                </a:solidFill>
              </a:rPr>
              <a:t>earth” (Deut. 6:15).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142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God’s Jealousy and His Wrath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" y="1524000"/>
            <a:ext cx="4953000" cy="1828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426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“For </a:t>
            </a:r>
            <a:r>
              <a:rPr lang="en-US" sz="2800" b="1" dirty="0">
                <a:solidFill>
                  <a:schemeClr val="bg1"/>
                </a:solidFill>
              </a:rPr>
              <a:t>the Lord your God is a consuming fire, a jealous </a:t>
            </a:r>
            <a:r>
              <a:rPr lang="en-US" sz="2800" b="1" dirty="0" smtClean="0">
                <a:solidFill>
                  <a:schemeClr val="bg1"/>
                </a:solidFill>
              </a:rPr>
              <a:t>God” (Deut. 4:24).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28800" y="3581400"/>
            <a:ext cx="6934200" cy="2667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33600" y="3810000"/>
            <a:ext cx="6172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“For </a:t>
            </a:r>
            <a:r>
              <a:rPr lang="en-US" sz="2800" b="1" dirty="0">
                <a:solidFill>
                  <a:schemeClr val="bg1"/>
                </a:solidFill>
              </a:rPr>
              <a:t>the Lord your God is a jealous God among </a:t>
            </a:r>
            <a:r>
              <a:rPr lang="en-US" sz="2800" b="1" dirty="0" smtClean="0">
                <a:solidFill>
                  <a:schemeClr val="bg1"/>
                </a:solidFill>
              </a:rPr>
              <a:t>you, </a:t>
            </a:r>
            <a:r>
              <a:rPr lang="en-US" sz="2800" b="1" dirty="0">
                <a:solidFill>
                  <a:schemeClr val="bg1"/>
                </a:solidFill>
              </a:rPr>
              <a:t>lest the anger of the Lord your God be aroused against you and destroy you from the face of the </a:t>
            </a:r>
            <a:r>
              <a:rPr lang="en-US" sz="2800" b="1" dirty="0" smtClean="0">
                <a:solidFill>
                  <a:schemeClr val="bg1"/>
                </a:solidFill>
              </a:rPr>
              <a:t>earth” (Deut. 6:15).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400" y="1752600"/>
            <a:ext cx="6324600" cy="42672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1981200"/>
            <a:ext cx="5410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“God </a:t>
            </a:r>
            <a:r>
              <a:rPr lang="en-US" sz="2800" b="1" dirty="0">
                <a:solidFill>
                  <a:schemeClr val="bg1"/>
                </a:solidFill>
              </a:rPr>
              <a:t>is jealous, and the Lord avenges</a:t>
            </a:r>
            <a:r>
              <a:rPr lang="en-US" sz="2800" b="1" dirty="0" smtClean="0">
                <a:solidFill>
                  <a:schemeClr val="bg1"/>
                </a:solidFill>
              </a:rPr>
              <a:t>; the </a:t>
            </a:r>
            <a:r>
              <a:rPr lang="en-US" sz="2800" b="1" dirty="0">
                <a:solidFill>
                  <a:schemeClr val="bg1"/>
                </a:solidFill>
              </a:rPr>
              <a:t>Lord avenges and is </a:t>
            </a:r>
            <a:r>
              <a:rPr lang="en-US" sz="2800" b="1" dirty="0" smtClean="0">
                <a:solidFill>
                  <a:schemeClr val="bg1"/>
                </a:solidFill>
              </a:rPr>
              <a:t>furious. The </a:t>
            </a:r>
            <a:r>
              <a:rPr lang="en-US" sz="2800" b="1" dirty="0">
                <a:solidFill>
                  <a:schemeClr val="bg1"/>
                </a:solidFill>
              </a:rPr>
              <a:t>Lord will take vengeance on His </a:t>
            </a:r>
            <a:r>
              <a:rPr lang="en-US" sz="2800" b="1" dirty="0" smtClean="0">
                <a:solidFill>
                  <a:schemeClr val="bg1"/>
                </a:solidFill>
              </a:rPr>
              <a:t>adversaries, and </a:t>
            </a:r>
            <a:r>
              <a:rPr lang="en-US" sz="2800" b="1" dirty="0">
                <a:solidFill>
                  <a:schemeClr val="bg1"/>
                </a:solidFill>
              </a:rPr>
              <a:t>He reserves wrath for His </a:t>
            </a:r>
            <a:r>
              <a:rPr lang="en-US" sz="2800" b="1" dirty="0" smtClean="0">
                <a:solidFill>
                  <a:schemeClr val="bg1"/>
                </a:solidFill>
              </a:rPr>
              <a:t>enemies. The </a:t>
            </a:r>
            <a:r>
              <a:rPr lang="en-US" sz="2800" b="1" dirty="0">
                <a:solidFill>
                  <a:schemeClr val="bg1"/>
                </a:solidFill>
              </a:rPr>
              <a:t>Lord is slow to anger and great in power</a:t>
            </a:r>
            <a:r>
              <a:rPr lang="en-US" sz="2800" b="1" dirty="0" smtClean="0">
                <a:solidFill>
                  <a:schemeClr val="bg1"/>
                </a:solidFill>
              </a:rPr>
              <a:t>, and </a:t>
            </a:r>
            <a:r>
              <a:rPr lang="en-US" sz="2800" b="1" dirty="0">
                <a:solidFill>
                  <a:schemeClr val="bg1"/>
                </a:solidFill>
              </a:rPr>
              <a:t>will not at all acquit the </a:t>
            </a:r>
            <a:r>
              <a:rPr lang="en-US" sz="2800" b="1" dirty="0" smtClean="0">
                <a:solidFill>
                  <a:schemeClr val="bg1"/>
                </a:solidFill>
              </a:rPr>
              <a:t>wicked” (Nahum 1:2-3).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835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God’s Jealousy and His Wrath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" y="1524000"/>
            <a:ext cx="4953000" cy="1828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426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“For </a:t>
            </a:r>
            <a:r>
              <a:rPr lang="en-US" sz="2800" b="1" dirty="0">
                <a:solidFill>
                  <a:schemeClr val="bg1"/>
                </a:solidFill>
              </a:rPr>
              <a:t>the Lord your God is a consuming fire, a jealous </a:t>
            </a:r>
            <a:r>
              <a:rPr lang="en-US" sz="2800" b="1" dirty="0" smtClean="0">
                <a:solidFill>
                  <a:schemeClr val="bg1"/>
                </a:solidFill>
              </a:rPr>
              <a:t>God” (Deut. 4:24).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28800" y="3581400"/>
            <a:ext cx="6934200" cy="2667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33600" y="3810000"/>
            <a:ext cx="6172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“For </a:t>
            </a:r>
            <a:r>
              <a:rPr lang="en-US" sz="2800" b="1" dirty="0">
                <a:solidFill>
                  <a:schemeClr val="bg1"/>
                </a:solidFill>
              </a:rPr>
              <a:t>the Lord your God is a jealous God among </a:t>
            </a:r>
            <a:r>
              <a:rPr lang="en-US" sz="2800" b="1" dirty="0" smtClean="0">
                <a:solidFill>
                  <a:schemeClr val="bg1"/>
                </a:solidFill>
              </a:rPr>
              <a:t>you, </a:t>
            </a:r>
            <a:r>
              <a:rPr lang="en-US" sz="2800" b="1" dirty="0">
                <a:solidFill>
                  <a:schemeClr val="bg1"/>
                </a:solidFill>
              </a:rPr>
              <a:t>lest the anger of the Lord your God be aroused against you and destroy you from the face of the </a:t>
            </a:r>
            <a:r>
              <a:rPr lang="en-US" sz="2800" b="1" dirty="0" smtClean="0">
                <a:solidFill>
                  <a:schemeClr val="bg1"/>
                </a:solidFill>
              </a:rPr>
              <a:t>earth” (Deut. 6:15).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400" y="1752600"/>
            <a:ext cx="6324600" cy="42672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1981200"/>
            <a:ext cx="5410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“God </a:t>
            </a:r>
            <a:r>
              <a:rPr lang="en-US" sz="2800" b="1" dirty="0">
                <a:solidFill>
                  <a:schemeClr val="bg1"/>
                </a:solidFill>
              </a:rPr>
              <a:t>is jealous, and the Lord avenges</a:t>
            </a:r>
            <a:r>
              <a:rPr lang="en-US" sz="2800" b="1" dirty="0" smtClean="0">
                <a:solidFill>
                  <a:schemeClr val="bg1"/>
                </a:solidFill>
              </a:rPr>
              <a:t>; the </a:t>
            </a:r>
            <a:r>
              <a:rPr lang="en-US" sz="2800" b="1" dirty="0">
                <a:solidFill>
                  <a:schemeClr val="bg1"/>
                </a:solidFill>
              </a:rPr>
              <a:t>Lord avenges and is </a:t>
            </a:r>
            <a:r>
              <a:rPr lang="en-US" sz="2800" b="1" dirty="0" smtClean="0">
                <a:solidFill>
                  <a:schemeClr val="bg1"/>
                </a:solidFill>
              </a:rPr>
              <a:t>furious. The </a:t>
            </a:r>
            <a:r>
              <a:rPr lang="en-US" sz="2800" b="1" dirty="0">
                <a:solidFill>
                  <a:schemeClr val="bg1"/>
                </a:solidFill>
              </a:rPr>
              <a:t>Lord will take vengeance on His </a:t>
            </a:r>
            <a:r>
              <a:rPr lang="en-US" sz="2800" b="1" dirty="0" smtClean="0">
                <a:solidFill>
                  <a:schemeClr val="bg1"/>
                </a:solidFill>
              </a:rPr>
              <a:t>adversaries, and </a:t>
            </a:r>
            <a:r>
              <a:rPr lang="en-US" sz="2800" b="1" dirty="0">
                <a:solidFill>
                  <a:schemeClr val="bg1"/>
                </a:solidFill>
              </a:rPr>
              <a:t>He reserves wrath for His </a:t>
            </a:r>
            <a:r>
              <a:rPr lang="en-US" sz="2800" b="1" dirty="0" smtClean="0">
                <a:solidFill>
                  <a:schemeClr val="bg1"/>
                </a:solidFill>
              </a:rPr>
              <a:t>enemies. The </a:t>
            </a:r>
            <a:r>
              <a:rPr lang="en-US" sz="2800" b="1" dirty="0">
                <a:solidFill>
                  <a:schemeClr val="bg1"/>
                </a:solidFill>
              </a:rPr>
              <a:t>Lord is slow to anger and great in power</a:t>
            </a:r>
            <a:r>
              <a:rPr lang="en-US" sz="2800" b="1" dirty="0" smtClean="0">
                <a:solidFill>
                  <a:schemeClr val="bg1"/>
                </a:solidFill>
              </a:rPr>
              <a:t>, and </a:t>
            </a:r>
            <a:r>
              <a:rPr lang="en-US" sz="2800" b="1" dirty="0">
                <a:solidFill>
                  <a:schemeClr val="bg1"/>
                </a:solidFill>
              </a:rPr>
              <a:t>will not at all acquit the </a:t>
            </a:r>
            <a:r>
              <a:rPr lang="en-US" sz="2800" b="1" dirty="0" smtClean="0">
                <a:solidFill>
                  <a:schemeClr val="bg1"/>
                </a:solidFill>
              </a:rPr>
              <a:t>wicked” (Nahum 1:2-3).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86000" y="2667000"/>
            <a:ext cx="6553200" cy="37338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67000" y="2895600"/>
            <a:ext cx="5715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“Neither </a:t>
            </a:r>
            <a:r>
              <a:rPr lang="en-US" sz="2800" b="1" dirty="0">
                <a:solidFill>
                  <a:schemeClr val="bg1"/>
                </a:solidFill>
              </a:rPr>
              <a:t>their silver nor their </a:t>
            </a:r>
            <a:r>
              <a:rPr lang="en-US" sz="2800" b="1" dirty="0" smtClean="0">
                <a:solidFill>
                  <a:schemeClr val="bg1"/>
                </a:solidFill>
              </a:rPr>
              <a:t>gold shall </a:t>
            </a:r>
            <a:r>
              <a:rPr lang="en-US" sz="2800" b="1" dirty="0">
                <a:solidFill>
                  <a:schemeClr val="bg1"/>
                </a:solidFill>
              </a:rPr>
              <a:t>be able to deliver </a:t>
            </a:r>
            <a:r>
              <a:rPr lang="en-US" sz="2800" b="1" dirty="0" smtClean="0">
                <a:solidFill>
                  <a:schemeClr val="bg1"/>
                </a:solidFill>
              </a:rPr>
              <a:t>them in </a:t>
            </a:r>
            <a:r>
              <a:rPr lang="en-US" sz="2800" b="1" dirty="0">
                <a:solidFill>
                  <a:schemeClr val="bg1"/>
                </a:solidFill>
              </a:rPr>
              <a:t>the day of the Lord's wrath</a:t>
            </a:r>
            <a:r>
              <a:rPr lang="en-US" sz="2800" b="1" dirty="0" smtClean="0">
                <a:solidFill>
                  <a:schemeClr val="bg1"/>
                </a:solidFill>
              </a:rPr>
              <a:t>; but </a:t>
            </a:r>
            <a:r>
              <a:rPr lang="en-US" sz="2800" b="1" dirty="0">
                <a:solidFill>
                  <a:schemeClr val="bg1"/>
                </a:solidFill>
              </a:rPr>
              <a:t>the whole land shall be </a:t>
            </a:r>
            <a:r>
              <a:rPr lang="en-US" sz="2800" b="1" dirty="0" smtClean="0">
                <a:solidFill>
                  <a:schemeClr val="bg1"/>
                </a:solidFill>
              </a:rPr>
              <a:t>devoured by </a:t>
            </a:r>
            <a:r>
              <a:rPr lang="en-US" sz="2800" b="1" dirty="0">
                <a:solidFill>
                  <a:schemeClr val="bg1"/>
                </a:solidFill>
              </a:rPr>
              <a:t>the fire of His </a:t>
            </a:r>
            <a:r>
              <a:rPr lang="en-US" sz="2800" b="1" dirty="0" smtClean="0">
                <a:solidFill>
                  <a:schemeClr val="bg1"/>
                </a:solidFill>
              </a:rPr>
              <a:t>jealousy, for </a:t>
            </a:r>
            <a:r>
              <a:rPr lang="en-US" sz="2800" b="1" dirty="0">
                <a:solidFill>
                  <a:schemeClr val="bg1"/>
                </a:solidFill>
              </a:rPr>
              <a:t>He will make speedy </a:t>
            </a:r>
            <a:r>
              <a:rPr lang="en-US" sz="2800" b="1" dirty="0" smtClean="0">
                <a:solidFill>
                  <a:schemeClr val="bg1"/>
                </a:solidFill>
              </a:rPr>
              <a:t>riddance of </a:t>
            </a:r>
            <a:r>
              <a:rPr lang="en-US" sz="2800" b="1" dirty="0">
                <a:solidFill>
                  <a:schemeClr val="bg1"/>
                </a:solidFill>
              </a:rPr>
              <a:t>all those who dwell in the </a:t>
            </a:r>
            <a:r>
              <a:rPr lang="en-US" sz="2800" b="1" dirty="0" smtClean="0">
                <a:solidFill>
                  <a:schemeClr val="bg1"/>
                </a:solidFill>
              </a:rPr>
              <a:t>land” (Zephaniah 1:18).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102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God’s Jealousy and His Wrath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" y="1524000"/>
            <a:ext cx="4953000" cy="1828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426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“For </a:t>
            </a:r>
            <a:r>
              <a:rPr lang="en-US" sz="2800" b="1" dirty="0">
                <a:solidFill>
                  <a:schemeClr val="bg1"/>
                </a:solidFill>
              </a:rPr>
              <a:t>the Lord your God is a consuming fire, a jealous </a:t>
            </a:r>
            <a:r>
              <a:rPr lang="en-US" sz="2800" b="1" dirty="0" smtClean="0">
                <a:solidFill>
                  <a:schemeClr val="bg1"/>
                </a:solidFill>
              </a:rPr>
              <a:t>God” (Deut. 4:24).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28800" y="3581400"/>
            <a:ext cx="6934200" cy="2667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33600" y="3810000"/>
            <a:ext cx="6172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“For </a:t>
            </a:r>
            <a:r>
              <a:rPr lang="en-US" sz="2800" b="1" dirty="0">
                <a:solidFill>
                  <a:schemeClr val="bg1"/>
                </a:solidFill>
              </a:rPr>
              <a:t>the Lord your God is a jealous God among </a:t>
            </a:r>
            <a:r>
              <a:rPr lang="en-US" sz="2800" b="1" dirty="0" smtClean="0">
                <a:solidFill>
                  <a:schemeClr val="bg1"/>
                </a:solidFill>
              </a:rPr>
              <a:t>you, </a:t>
            </a:r>
            <a:r>
              <a:rPr lang="en-US" sz="2800" b="1" dirty="0">
                <a:solidFill>
                  <a:schemeClr val="bg1"/>
                </a:solidFill>
              </a:rPr>
              <a:t>lest the anger of the Lord your God be aroused against you and destroy you from the face of the </a:t>
            </a:r>
            <a:r>
              <a:rPr lang="en-US" sz="2800" b="1" dirty="0" smtClean="0">
                <a:solidFill>
                  <a:schemeClr val="bg1"/>
                </a:solidFill>
              </a:rPr>
              <a:t>earth” (Deut. 6:15).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400" y="1752600"/>
            <a:ext cx="6324600" cy="42672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1981200"/>
            <a:ext cx="5410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“God </a:t>
            </a:r>
            <a:r>
              <a:rPr lang="en-US" sz="2800" b="1" dirty="0">
                <a:solidFill>
                  <a:schemeClr val="bg1"/>
                </a:solidFill>
              </a:rPr>
              <a:t>is jealous, and the Lord avenges</a:t>
            </a:r>
            <a:r>
              <a:rPr lang="en-US" sz="2800" b="1" dirty="0" smtClean="0">
                <a:solidFill>
                  <a:schemeClr val="bg1"/>
                </a:solidFill>
              </a:rPr>
              <a:t>; the </a:t>
            </a:r>
            <a:r>
              <a:rPr lang="en-US" sz="2800" b="1" dirty="0">
                <a:solidFill>
                  <a:schemeClr val="bg1"/>
                </a:solidFill>
              </a:rPr>
              <a:t>Lord avenges and is </a:t>
            </a:r>
            <a:r>
              <a:rPr lang="en-US" sz="2800" b="1" dirty="0" smtClean="0">
                <a:solidFill>
                  <a:schemeClr val="bg1"/>
                </a:solidFill>
              </a:rPr>
              <a:t>furious. The </a:t>
            </a:r>
            <a:r>
              <a:rPr lang="en-US" sz="2800" b="1" dirty="0">
                <a:solidFill>
                  <a:schemeClr val="bg1"/>
                </a:solidFill>
              </a:rPr>
              <a:t>Lord will take vengeance on His </a:t>
            </a:r>
            <a:r>
              <a:rPr lang="en-US" sz="2800" b="1" dirty="0" smtClean="0">
                <a:solidFill>
                  <a:schemeClr val="bg1"/>
                </a:solidFill>
              </a:rPr>
              <a:t>adversaries, and </a:t>
            </a:r>
            <a:r>
              <a:rPr lang="en-US" sz="2800" b="1" dirty="0">
                <a:solidFill>
                  <a:schemeClr val="bg1"/>
                </a:solidFill>
              </a:rPr>
              <a:t>He reserves wrath for His </a:t>
            </a:r>
            <a:r>
              <a:rPr lang="en-US" sz="2800" b="1" dirty="0" smtClean="0">
                <a:solidFill>
                  <a:schemeClr val="bg1"/>
                </a:solidFill>
              </a:rPr>
              <a:t>enemies. The </a:t>
            </a:r>
            <a:r>
              <a:rPr lang="en-US" sz="2800" b="1" dirty="0">
                <a:solidFill>
                  <a:schemeClr val="bg1"/>
                </a:solidFill>
              </a:rPr>
              <a:t>Lord is slow to anger and great in power</a:t>
            </a:r>
            <a:r>
              <a:rPr lang="en-US" sz="2800" b="1" dirty="0" smtClean="0">
                <a:solidFill>
                  <a:schemeClr val="bg1"/>
                </a:solidFill>
              </a:rPr>
              <a:t>, and </a:t>
            </a:r>
            <a:r>
              <a:rPr lang="en-US" sz="2800" b="1" dirty="0">
                <a:solidFill>
                  <a:schemeClr val="bg1"/>
                </a:solidFill>
              </a:rPr>
              <a:t>will not at all acquit the </a:t>
            </a:r>
            <a:r>
              <a:rPr lang="en-US" sz="2800" b="1" dirty="0" smtClean="0">
                <a:solidFill>
                  <a:schemeClr val="bg1"/>
                </a:solidFill>
              </a:rPr>
              <a:t>wicked” (Nahum 1:2-3).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86000" y="2667000"/>
            <a:ext cx="6553200" cy="37338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67000" y="2895600"/>
            <a:ext cx="5715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“Neither </a:t>
            </a:r>
            <a:r>
              <a:rPr lang="en-US" sz="2800" b="1" dirty="0">
                <a:solidFill>
                  <a:schemeClr val="bg1"/>
                </a:solidFill>
              </a:rPr>
              <a:t>their silver nor their </a:t>
            </a:r>
            <a:r>
              <a:rPr lang="en-US" sz="2800" b="1" dirty="0" smtClean="0">
                <a:solidFill>
                  <a:schemeClr val="bg1"/>
                </a:solidFill>
              </a:rPr>
              <a:t>gold shall </a:t>
            </a:r>
            <a:r>
              <a:rPr lang="en-US" sz="2800" b="1" dirty="0">
                <a:solidFill>
                  <a:schemeClr val="bg1"/>
                </a:solidFill>
              </a:rPr>
              <a:t>be able to deliver </a:t>
            </a:r>
            <a:r>
              <a:rPr lang="en-US" sz="2800" b="1" dirty="0" smtClean="0">
                <a:solidFill>
                  <a:schemeClr val="bg1"/>
                </a:solidFill>
              </a:rPr>
              <a:t>them in </a:t>
            </a:r>
            <a:r>
              <a:rPr lang="en-US" sz="2800" b="1" dirty="0">
                <a:solidFill>
                  <a:schemeClr val="bg1"/>
                </a:solidFill>
              </a:rPr>
              <a:t>the day of the Lord's wrath</a:t>
            </a:r>
            <a:r>
              <a:rPr lang="en-US" sz="2800" b="1" dirty="0" smtClean="0">
                <a:solidFill>
                  <a:schemeClr val="bg1"/>
                </a:solidFill>
              </a:rPr>
              <a:t>; but </a:t>
            </a:r>
            <a:r>
              <a:rPr lang="en-US" sz="2800" b="1" dirty="0">
                <a:solidFill>
                  <a:schemeClr val="bg1"/>
                </a:solidFill>
              </a:rPr>
              <a:t>the whole land shall be </a:t>
            </a:r>
            <a:r>
              <a:rPr lang="en-US" sz="2800" b="1" dirty="0" smtClean="0">
                <a:solidFill>
                  <a:schemeClr val="bg1"/>
                </a:solidFill>
              </a:rPr>
              <a:t>devoured by </a:t>
            </a:r>
            <a:r>
              <a:rPr lang="en-US" sz="2800" b="1" dirty="0">
                <a:solidFill>
                  <a:schemeClr val="bg1"/>
                </a:solidFill>
              </a:rPr>
              <a:t>the fire of His </a:t>
            </a:r>
            <a:r>
              <a:rPr lang="en-US" sz="2800" b="1" dirty="0" smtClean="0">
                <a:solidFill>
                  <a:schemeClr val="bg1"/>
                </a:solidFill>
              </a:rPr>
              <a:t>jealousy, for </a:t>
            </a:r>
            <a:r>
              <a:rPr lang="en-US" sz="2800" b="1" dirty="0">
                <a:solidFill>
                  <a:schemeClr val="bg1"/>
                </a:solidFill>
              </a:rPr>
              <a:t>He will make speedy </a:t>
            </a:r>
            <a:r>
              <a:rPr lang="en-US" sz="2800" b="1" dirty="0" smtClean="0">
                <a:solidFill>
                  <a:schemeClr val="bg1"/>
                </a:solidFill>
              </a:rPr>
              <a:t>riddance of </a:t>
            </a:r>
            <a:r>
              <a:rPr lang="en-US" sz="2800" b="1" dirty="0">
                <a:solidFill>
                  <a:schemeClr val="bg1"/>
                </a:solidFill>
              </a:rPr>
              <a:t>all those who dwell in the </a:t>
            </a:r>
            <a:r>
              <a:rPr lang="en-US" sz="2800" b="1" dirty="0" smtClean="0">
                <a:solidFill>
                  <a:schemeClr val="bg1"/>
                </a:solidFill>
              </a:rPr>
              <a:t>land” (Zephaniah 1:18).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57200" y="1600200"/>
            <a:ext cx="8153400" cy="25146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90600" y="1917918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The destruction of Solomon’s Temple and the Babylonian Captivity was the result of Judah provoking God’s jealousy with idolatry.        Psalm 79:1-5; Ezekiel 16:42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307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God’s Jealousy and His Wrath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" y="1524000"/>
            <a:ext cx="4953000" cy="1828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426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“For </a:t>
            </a:r>
            <a:r>
              <a:rPr lang="en-US" sz="2800" b="1" dirty="0">
                <a:solidFill>
                  <a:schemeClr val="bg1"/>
                </a:solidFill>
              </a:rPr>
              <a:t>the Lord your God is a consuming fire, a jealous </a:t>
            </a:r>
            <a:r>
              <a:rPr lang="en-US" sz="2800" b="1" dirty="0" smtClean="0">
                <a:solidFill>
                  <a:schemeClr val="bg1"/>
                </a:solidFill>
              </a:rPr>
              <a:t>God” (Deut. 4:24).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28800" y="3581400"/>
            <a:ext cx="6934200" cy="2667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33600" y="3810000"/>
            <a:ext cx="6172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“For </a:t>
            </a:r>
            <a:r>
              <a:rPr lang="en-US" sz="2800" b="1" dirty="0">
                <a:solidFill>
                  <a:schemeClr val="bg1"/>
                </a:solidFill>
              </a:rPr>
              <a:t>the Lord your God is a jealous God among </a:t>
            </a:r>
            <a:r>
              <a:rPr lang="en-US" sz="2800" b="1" dirty="0" smtClean="0">
                <a:solidFill>
                  <a:schemeClr val="bg1"/>
                </a:solidFill>
              </a:rPr>
              <a:t>you, </a:t>
            </a:r>
            <a:r>
              <a:rPr lang="en-US" sz="2800" b="1" dirty="0">
                <a:solidFill>
                  <a:schemeClr val="bg1"/>
                </a:solidFill>
              </a:rPr>
              <a:t>lest the anger of the Lord your God be aroused against you and destroy you from the face of the </a:t>
            </a:r>
            <a:r>
              <a:rPr lang="en-US" sz="2800" b="1" dirty="0" smtClean="0">
                <a:solidFill>
                  <a:schemeClr val="bg1"/>
                </a:solidFill>
              </a:rPr>
              <a:t>earth” (Deut. 6:15).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400" y="1752600"/>
            <a:ext cx="6324600" cy="42672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1981200"/>
            <a:ext cx="5410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“God </a:t>
            </a:r>
            <a:r>
              <a:rPr lang="en-US" sz="2800" b="1" dirty="0">
                <a:solidFill>
                  <a:schemeClr val="bg1"/>
                </a:solidFill>
              </a:rPr>
              <a:t>is jealous, and the Lord avenges</a:t>
            </a:r>
            <a:r>
              <a:rPr lang="en-US" sz="2800" b="1" dirty="0" smtClean="0">
                <a:solidFill>
                  <a:schemeClr val="bg1"/>
                </a:solidFill>
              </a:rPr>
              <a:t>; the </a:t>
            </a:r>
            <a:r>
              <a:rPr lang="en-US" sz="2800" b="1" dirty="0">
                <a:solidFill>
                  <a:schemeClr val="bg1"/>
                </a:solidFill>
              </a:rPr>
              <a:t>Lord avenges and is </a:t>
            </a:r>
            <a:r>
              <a:rPr lang="en-US" sz="2800" b="1" dirty="0" smtClean="0">
                <a:solidFill>
                  <a:schemeClr val="bg1"/>
                </a:solidFill>
              </a:rPr>
              <a:t>furious. The </a:t>
            </a:r>
            <a:r>
              <a:rPr lang="en-US" sz="2800" b="1" dirty="0">
                <a:solidFill>
                  <a:schemeClr val="bg1"/>
                </a:solidFill>
              </a:rPr>
              <a:t>Lord will take vengeance on His </a:t>
            </a:r>
            <a:r>
              <a:rPr lang="en-US" sz="2800" b="1" dirty="0" smtClean="0">
                <a:solidFill>
                  <a:schemeClr val="bg1"/>
                </a:solidFill>
              </a:rPr>
              <a:t>adversaries, and </a:t>
            </a:r>
            <a:r>
              <a:rPr lang="en-US" sz="2800" b="1" dirty="0">
                <a:solidFill>
                  <a:schemeClr val="bg1"/>
                </a:solidFill>
              </a:rPr>
              <a:t>He reserves wrath for His </a:t>
            </a:r>
            <a:r>
              <a:rPr lang="en-US" sz="2800" b="1" dirty="0" smtClean="0">
                <a:solidFill>
                  <a:schemeClr val="bg1"/>
                </a:solidFill>
              </a:rPr>
              <a:t>enemies. The </a:t>
            </a:r>
            <a:r>
              <a:rPr lang="en-US" sz="2800" b="1" dirty="0">
                <a:solidFill>
                  <a:schemeClr val="bg1"/>
                </a:solidFill>
              </a:rPr>
              <a:t>Lord is slow to anger and great in power</a:t>
            </a:r>
            <a:r>
              <a:rPr lang="en-US" sz="2800" b="1" dirty="0" smtClean="0">
                <a:solidFill>
                  <a:schemeClr val="bg1"/>
                </a:solidFill>
              </a:rPr>
              <a:t>, and </a:t>
            </a:r>
            <a:r>
              <a:rPr lang="en-US" sz="2800" b="1" dirty="0">
                <a:solidFill>
                  <a:schemeClr val="bg1"/>
                </a:solidFill>
              </a:rPr>
              <a:t>will not at all acquit the </a:t>
            </a:r>
            <a:r>
              <a:rPr lang="en-US" sz="2800" b="1" dirty="0" smtClean="0">
                <a:solidFill>
                  <a:schemeClr val="bg1"/>
                </a:solidFill>
              </a:rPr>
              <a:t>wicked” (Nahum 1:2-3).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86000" y="2667000"/>
            <a:ext cx="6553200" cy="37338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67000" y="2895600"/>
            <a:ext cx="5715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“Neither </a:t>
            </a:r>
            <a:r>
              <a:rPr lang="en-US" sz="2800" b="1" dirty="0">
                <a:solidFill>
                  <a:schemeClr val="bg1"/>
                </a:solidFill>
              </a:rPr>
              <a:t>their silver nor their </a:t>
            </a:r>
            <a:r>
              <a:rPr lang="en-US" sz="2800" b="1" dirty="0" smtClean="0">
                <a:solidFill>
                  <a:schemeClr val="bg1"/>
                </a:solidFill>
              </a:rPr>
              <a:t>gold shall </a:t>
            </a:r>
            <a:r>
              <a:rPr lang="en-US" sz="2800" b="1" dirty="0">
                <a:solidFill>
                  <a:schemeClr val="bg1"/>
                </a:solidFill>
              </a:rPr>
              <a:t>be able to deliver </a:t>
            </a:r>
            <a:r>
              <a:rPr lang="en-US" sz="2800" b="1" dirty="0" smtClean="0">
                <a:solidFill>
                  <a:schemeClr val="bg1"/>
                </a:solidFill>
              </a:rPr>
              <a:t>them in </a:t>
            </a:r>
            <a:r>
              <a:rPr lang="en-US" sz="2800" b="1" dirty="0">
                <a:solidFill>
                  <a:schemeClr val="bg1"/>
                </a:solidFill>
              </a:rPr>
              <a:t>the day of the Lord's wrath</a:t>
            </a:r>
            <a:r>
              <a:rPr lang="en-US" sz="2800" b="1" dirty="0" smtClean="0">
                <a:solidFill>
                  <a:schemeClr val="bg1"/>
                </a:solidFill>
              </a:rPr>
              <a:t>; but </a:t>
            </a:r>
            <a:r>
              <a:rPr lang="en-US" sz="2800" b="1" dirty="0">
                <a:solidFill>
                  <a:schemeClr val="bg1"/>
                </a:solidFill>
              </a:rPr>
              <a:t>the whole land shall be </a:t>
            </a:r>
            <a:r>
              <a:rPr lang="en-US" sz="2800" b="1" dirty="0" smtClean="0">
                <a:solidFill>
                  <a:schemeClr val="bg1"/>
                </a:solidFill>
              </a:rPr>
              <a:t>devoured by </a:t>
            </a:r>
            <a:r>
              <a:rPr lang="en-US" sz="2800" b="1" dirty="0">
                <a:solidFill>
                  <a:schemeClr val="bg1"/>
                </a:solidFill>
              </a:rPr>
              <a:t>the fire of His </a:t>
            </a:r>
            <a:r>
              <a:rPr lang="en-US" sz="2800" b="1" dirty="0" smtClean="0">
                <a:solidFill>
                  <a:schemeClr val="bg1"/>
                </a:solidFill>
              </a:rPr>
              <a:t>jealousy, for </a:t>
            </a:r>
            <a:r>
              <a:rPr lang="en-US" sz="2800" b="1" dirty="0">
                <a:solidFill>
                  <a:schemeClr val="bg1"/>
                </a:solidFill>
              </a:rPr>
              <a:t>He will make speedy </a:t>
            </a:r>
            <a:r>
              <a:rPr lang="en-US" sz="2800" b="1" dirty="0" smtClean="0">
                <a:solidFill>
                  <a:schemeClr val="bg1"/>
                </a:solidFill>
              </a:rPr>
              <a:t>riddance of </a:t>
            </a:r>
            <a:r>
              <a:rPr lang="en-US" sz="2800" b="1" dirty="0">
                <a:solidFill>
                  <a:schemeClr val="bg1"/>
                </a:solidFill>
              </a:rPr>
              <a:t>all those who dwell in the </a:t>
            </a:r>
            <a:r>
              <a:rPr lang="en-US" sz="2800" b="1" dirty="0" smtClean="0">
                <a:solidFill>
                  <a:schemeClr val="bg1"/>
                </a:solidFill>
              </a:rPr>
              <a:t>land” (Zephaniah 1:18).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57200" y="1600200"/>
            <a:ext cx="8153400" cy="25146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90600" y="1917918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The destruction of Solomon’s Temple and the Babylonian Captivity was the result of Judah provoking God’s jealousy with idolatry.        Psalm 79:1-5; Ezekiel 16:42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838200" y="3733800"/>
            <a:ext cx="7315200" cy="28956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981200" y="4435495"/>
            <a:ext cx="4953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These things were written for our benefit!</a:t>
            </a: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Rom. 15:4; 1 Cor. 10:11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112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How To Keep From Provoking God’s Wrath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Love God With All Our Being - </a:t>
            </a:r>
            <a:r>
              <a:rPr lang="en-US" b="1" dirty="0" smtClean="0">
                <a:solidFill>
                  <a:srgbClr val="002060"/>
                </a:solidFill>
              </a:rPr>
              <a:t>Mark 12:30</a:t>
            </a:r>
          </a:p>
          <a:p>
            <a:r>
              <a:rPr lang="en-US" b="1" dirty="0" smtClean="0"/>
              <a:t>Be Faithful To God’s Word - </a:t>
            </a:r>
            <a:r>
              <a:rPr lang="en-US" b="1" dirty="0" smtClean="0">
                <a:solidFill>
                  <a:srgbClr val="002060"/>
                </a:solidFill>
              </a:rPr>
              <a:t>Ex. 19:5-6</a:t>
            </a:r>
          </a:p>
          <a:p>
            <a:r>
              <a:rPr lang="en-US" b="1" dirty="0" smtClean="0"/>
              <a:t>Show Preference To God’s Kingdom -        </a:t>
            </a:r>
            <a:r>
              <a:rPr lang="en-US" b="1" dirty="0" smtClean="0">
                <a:solidFill>
                  <a:srgbClr val="002060"/>
                </a:solidFill>
              </a:rPr>
              <a:t>Matt. 6:33</a:t>
            </a:r>
          </a:p>
          <a:p>
            <a:r>
              <a:rPr lang="en-US" b="1" dirty="0" smtClean="0"/>
              <a:t>Worship God Correctly - </a:t>
            </a:r>
            <a:r>
              <a:rPr lang="en-US" b="1" dirty="0" smtClean="0">
                <a:solidFill>
                  <a:srgbClr val="002060"/>
                </a:solidFill>
              </a:rPr>
              <a:t>John 4:23-24</a:t>
            </a:r>
          </a:p>
          <a:p>
            <a:r>
              <a:rPr lang="en-US" b="1" dirty="0" smtClean="0"/>
              <a:t>Live the Way God Wants Us To Live -         </a:t>
            </a:r>
            <a:r>
              <a:rPr lang="en-US" b="1" dirty="0" smtClean="0">
                <a:solidFill>
                  <a:srgbClr val="002060"/>
                </a:solidFill>
              </a:rPr>
              <a:t>James 4:4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127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6705600" cy="24685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“Therefore consider the goodness and severity of God” </a:t>
            </a:r>
            <a:br>
              <a:rPr lang="en-US" sz="4000" b="1" dirty="0" smtClean="0">
                <a:solidFill>
                  <a:srgbClr val="FFFF00"/>
                </a:solidFill>
              </a:rPr>
            </a:br>
            <a:r>
              <a:rPr lang="en-US" sz="800" b="1" dirty="0">
                <a:solidFill>
                  <a:srgbClr val="FFFF00"/>
                </a:solidFill>
              </a:rPr>
              <a:t/>
            </a:r>
            <a:br>
              <a:rPr lang="en-US" sz="800" b="1" dirty="0">
                <a:solidFill>
                  <a:srgbClr val="FFFF00"/>
                </a:solidFill>
              </a:rPr>
            </a:br>
            <a:r>
              <a:rPr lang="en-US" sz="3200" b="1" dirty="0" smtClean="0">
                <a:solidFill>
                  <a:srgbClr val="FFFF00"/>
                </a:solidFill>
              </a:rPr>
              <a:t>Romans 11:22</a:t>
            </a:r>
            <a:endParaRPr lang="en-US" sz="3200" b="1" dirty="0">
              <a:solidFill>
                <a:srgbClr val="FFFF00"/>
              </a:solidFill>
            </a:endParaRPr>
          </a:p>
        </p:txBody>
      </p:sp>
      <p:pic>
        <p:nvPicPr>
          <p:cNvPr id="3074" name="Picture 2" descr="http://i2.mirror.co.uk/incoming/article6244193.ece/ALTERNATES/s615/PAY-rainb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046885"/>
            <a:ext cx="5172075" cy="343964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205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Respecting God’s Jealousy and Wrath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“</a:t>
            </a:r>
            <a:r>
              <a:rPr lang="en-US" sz="3000" b="1" dirty="0"/>
              <a:t>demanding</a:t>
            </a:r>
            <a:r>
              <a:rPr lang="en-US" sz="3000" dirty="0"/>
              <a:t> </a:t>
            </a:r>
            <a:r>
              <a:rPr lang="en-US" sz="3000" b="1" dirty="0"/>
              <a:t>exclusive loyalty</a:t>
            </a:r>
            <a:r>
              <a:rPr lang="en-US" sz="3000" dirty="0"/>
              <a:t>; as, the Lord is a jealous God” </a:t>
            </a:r>
            <a:r>
              <a:rPr lang="en-US" sz="2800" dirty="0"/>
              <a:t>(Webster’s Dictionary</a:t>
            </a:r>
            <a:r>
              <a:rPr lang="en-US" sz="2800" dirty="0" smtClean="0"/>
              <a:t>)</a:t>
            </a:r>
            <a:endParaRPr lang="en-US" sz="2800" dirty="0"/>
          </a:p>
          <a:p>
            <a:r>
              <a:rPr lang="en-US" sz="3000" dirty="0"/>
              <a:t>“</a:t>
            </a:r>
            <a:r>
              <a:rPr lang="en-US" sz="3000" b="1" dirty="0"/>
              <a:t>requiring</a:t>
            </a:r>
            <a:r>
              <a:rPr lang="en-US" sz="3000" dirty="0"/>
              <a:t> </a:t>
            </a:r>
            <a:r>
              <a:rPr lang="en-US" sz="3000" b="1" dirty="0"/>
              <a:t>complete loyalty or faithfulness</a:t>
            </a:r>
            <a:r>
              <a:rPr lang="en-US" sz="3000" dirty="0"/>
              <a:t>: the Lord thy God is a jealous God”</a:t>
            </a:r>
            <a:r>
              <a:rPr lang="en-US" sz="2800" dirty="0"/>
              <a:t> (World Book Dictionary</a:t>
            </a:r>
            <a:r>
              <a:rPr lang="en-US" sz="2800" dirty="0" smtClean="0"/>
              <a:t>)</a:t>
            </a:r>
            <a:endParaRPr lang="en-US" sz="2800" dirty="0"/>
          </a:p>
          <a:p>
            <a:r>
              <a:rPr lang="en-US" sz="3000" dirty="0"/>
              <a:t>“</a:t>
            </a:r>
            <a:r>
              <a:rPr lang="en-US" sz="3000" b="1" dirty="0"/>
              <a:t>demanding</a:t>
            </a:r>
            <a:r>
              <a:rPr lang="en-US" sz="3000" dirty="0"/>
              <a:t> </a:t>
            </a:r>
            <a:r>
              <a:rPr lang="en-US" sz="3000" b="1" dirty="0"/>
              <a:t>exclusive </a:t>
            </a:r>
            <a:r>
              <a:rPr lang="en-US" sz="3000" b="1" dirty="0" smtClean="0"/>
              <a:t>                                      worship </a:t>
            </a:r>
            <a:r>
              <a:rPr lang="en-US" sz="3000" b="1" dirty="0"/>
              <a:t>and love</a:t>
            </a:r>
            <a:r>
              <a:rPr lang="en-US" sz="3000" dirty="0"/>
              <a:t>; </a:t>
            </a:r>
            <a:r>
              <a:rPr lang="en-US" sz="3000" dirty="0" smtClean="0"/>
              <a:t>                                                   applied </a:t>
            </a:r>
            <a:r>
              <a:rPr lang="en-US" sz="3000" dirty="0"/>
              <a:t>to God (Ex. 20:5)” </a:t>
            </a:r>
            <a:r>
              <a:rPr lang="en-US" sz="3000" dirty="0" smtClean="0"/>
              <a:t>                                       </a:t>
            </a:r>
            <a:r>
              <a:rPr lang="en-US" sz="2800" dirty="0" smtClean="0"/>
              <a:t>(</a:t>
            </a:r>
            <a:r>
              <a:rPr lang="en-US" sz="2800" dirty="0"/>
              <a:t>Funk and </a:t>
            </a:r>
            <a:r>
              <a:rPr lang="en-US" sz="2800" dirty="0" err="1"/>
              <a:t>Wagnalls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5334000" y="4495800"/>
            <a:ext cx="3429000" cy="19812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86400" y="4754940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It </a:t>
            </a:r>
            <a:r>
              <a:rPr lang="en-US" sz="2400" b="1" dirty="0">
                <a:solidFill>
                  <a:schemeClr val="bg1"/>
                </a:solidFill>
              </a:rPr>
              <a:t>is a fearful thing to fall into the hands of the living </a:t>
            </a:r>
            <a:r>
              <a:rPr lang="en-US" sz="2400" b="1" dirty="0" smtClean="0">
                <a:solidFill>
                  <a:schemeClr val="bg1"/>
                </a:solidFill>
              </a:rPr>
              <a:t>God.”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Heb. 10:31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737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5407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The </a:t>
            </a:r>
            <a:r>
              <a:rPr lang="en-US" sz="48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Jealousy and Wrath of God</a:t>
            </a:r>
            <a:endParaRPr lang="en-US" sz="4800" b="1" dirty="0">
              <a:ln w="31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10-Point Star 6"/>
          <p:cNvSpPr/>
          <p:nvPr/>
        </p:nvSpPr>
        <p:spPr>
          <a:xfrm>
            <a:off x="914400" y="2057400"/>
            <a:ext cx="7239000" cy="4495800"/>
          </a:xfrm>
          <a:prstGeom prst="star10">
            <a:avLst>
              <a:gd name="adj" fmla="val 36062"/>
              <a:gd name="hf" fmla="val 105146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3581400"/>
            <a:ext cx="6019800" cy="20574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/>
              <a:t>“For the Lord, whose name is Jealous, is a jealous God”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 algn="ctr">
              <a:buNone/>
            </a:pPr>
            <a:endParaRPr lang="en-US" sz="800" b="1" dirty="0" smtClean="0"/>
          </a:p>
          <a:p>
            <a:pPr marL="0" indent="0" algn="ctr">
              <a:buNone/>
            </a:pPr>
            <a:r>
              <a:rPr lang="en-US" sz="2800" b="1" dirty="0" smtClean="0"/>
              <a:t>Exodus 34:14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97495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Understanding “Jealousy”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Comes from a Latin word meaning “zeal or emulation.”</a:t>
            </a:r>
          </a:p>
          <a:p>
            <a:endParaRPr lang="en-US" sz="800" dirty="0" smtClean="0"/>
          </a:p>
          <a:p>
            <a:r>
              <a:rPr lang="en-US" dirty="0"/>
              <a:t>Jealous is defined as being “fearful that a person one loves may love or prefer someone else” (World Book Dictionary). </a:t>
            </a:r>
          </a:p>
        </p:txBody>
      </p:sp>
      <p:pic>
        <p:nvPicPr>
          <p:cNvPr id="1026" name="Picture 2" descr="http://images.mentalfloss.com/sites/default/files/styles/article_640x430/public/1660917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06527"/>
            <a:ext cx="3124200" cy="209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69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s.mentalfloss.com/sites/default/files/styles/article_640x430/public/1660917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06527"/>
            <a:ext cx="3124200" cy="209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Understanding “Jealousy”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“demanding exclusive loyalty; as, the Lord is a jealous God” </a:t>
            </a:r>
            <a:r>
              <a:rPr lang="en-US" sz="2400" dirty="0"/>
              <a:t>(Webster’s Dictionary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dirty="0"/>
              <a:t>“requiring complete loyalty or faithfulness: the Lord thy God is a jealous God” </a:t>
            </a:r>
            <a:r>
              <a:rPr lang="en-US" sz="2400" dirty="0"/>
              <a:t>(World Book Dictionary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dirty="0"/>
              <a:t>“demanding exclusive worship and love; applied to God (Ex. 20:5)” </a:t>
            </a:r>
            <a:r>
              <a:rPr lang="en-US" dirty="0" smtClean="0"/>
              <a:t>                                       </a:t>
            </a:r>
            <a:r>
              <a:rPr lang="en-US" sz="2400" dirty="0" smtClean="0"/>
              <a:t>(</a:t>
            </a:r>
            <a:r>
              <a:rPr lang="en-US" sz="2400" dirty="0"/>
              <a:t>Funk and </a:t>
            </a:r>
            <a:r>
              <a:rPr lang="en-US" sz="2400" dirty="0" err="1"/>
              <a:t>Wagnalls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4622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God’s Jealousy and Idolatry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i="1" dirty="0" err="1"/>
              <a:t>Qanna</a:t>
            </a:r>
            <a:r>
              <a:rPr lang="en-US" dirty="0"/>
              <a:t>: “This noun is used solely of God and in the context of idolatry. It shows the parallel between adultery and idolatry” </a:t>
            </a:r>
            <a:r>
              <a:rPr lang="en-US" sz="2800" dirty="0"/>
              <a:t>(Harris, Archer and </a:t>
            </a:r>
            <a:r>
              <a:rPr lang="en-US" sz="2800" dirty="0" err="1"/>
              <a:t>Waltke</a:t>
            </a:r>
            <a:r>
              <a:rPr lang="en-US" sz="2800" dirty="0"/>
              <a:t> p. 803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3939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God Sees His Covenant People                    As A Special People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122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God Sees His Covenant People                    As A Special People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“Now </a:t>
            </a:r>
            <a:r>
              <a:rPr lang="en-US" dirty="0"/>
              <a:t>therefore, if you will indeed obey My voice and keep My covenant, then </a:t>
            </a:r>
            <a:r>
              <a:rPr lang="en-US" u="sng" dirty="0"/>
              <a:t>you shall be a special treasure to Me above all people</a:t>
            </a:r>
            <a:r>
              <a:rPr lang="en-US" dirty="0"/>
              <a:t>; for all the earth is Mine</a:t>
            </a:r>
            <a:r>
              <a:rPr lang="en-US" dirty="0" smtClean="0"/>
              <a:t>.”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/>
              <a:t>Exodus 19:5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http://www.clipartbest.com/cliparts/yik/dMo/yikdMoR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3009900" cy="207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407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God Sees His Covenant People                    As A Special People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“But </a:t>
            </a:r>
            <a:r>
              <a:rPr lang="en-US" dirty="0"/>
              <a:t>you are a chosen generation, a royal priesthood, a holy nation, </a:t>
            </a:r>
            <a:r>
              <a:rPr lang="en-US" u="sng" dirty="0"/>
              <a:t>His own special people</a:t>
            </a:r>
            <a:r>
              <a:rPr lang="en-US" dirty="0"/>
              <a:t>, that you may proclaim the praises of Him who called you out of darkness into His marvelous light; </a:t>
            </a:r>
            <a:r>
              <a:rPr lang="en-US" dirty="0" smtClean="0"/>
              <a:t>who </a:t>
            </a:r>
            <a:r>
              <a:rPr lang="en-US" dirty="0"/>
              <a:t>once were not a people </a:t>
            </a:r>
            <a:r>
              <a:rPr lang="en-US" u="sng" dirty="0"/>
              <a:t>but are now the people of </a:t>
            </a:r>
            <a:r>
              <a:rPr lang="en-US" u="sng" dirty="0" smtClean="0"/>
              <a:t>God</a:t>
            </a:r>
            <a:r>
              <a:rPr lang="en-US" dirty="0" smtClean="0"/>
              <a:t>…” 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1 Peter 2:9-10</a:t>
            </a:r>
            <a:endParaRPr lang="en-US" dirty="0"/>
          </a:p>
        </p:txBody>
      </p:sp>
      <p:pic>
        <p:nvPicPr>
          <p:cNvPr id="4" name="Picture 2" descr="http://www.clipartbest.com/cliparts/yik/dMo/yikdMoR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3009900" cy="207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407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1405</Words>
  <Application>Microsoft Office PowerPoint</Application>
  <PresentationFormat>On-screen Show (4:3)</PresentationFormat>
  <Paragraphs>76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“Therefore consider the goodness and severity of God”   Romans 11:22</vt:lpstr>
      <vt:lpstr>The Jealousy and Wrath of God</vt:lpstr>
      <vt:lpstr>Understanding “Jealousy”</vt:lpstr>
      <vt:lpstr>Understanding “Jealousy”</vt:lpstr>
      <vt:lpstr>God’s Jealousy and Idolatry</vt:lpstr>
      <vt:lpstr>God Sees His Covenant People                    As A Special People</vt:lpstr>
      <vt:lpstr>God Sees His Covenant People                    As A Special People</vt:lpstr>
      <vt:lpstr>God Sees His Covenant People                    As A Special People</vt:lpstr>
      <vt:lpstr>God Sees His Covenant People                    As A Special People</vt:lpstr>
      <vt:lpstr>God’s Jealousy and Idolatry</vt:lpstr>
      <vt:lpstr>God’s Jealousy and His Wrath</vt:lpstr>
      <vt:lpstr>God’s Jealousy and His Wrath</vt:lpstr>
      <vt:lpstr>God’s Jealousy and His Wrath</vt:lpstr>
      <vt:lpstr>God’s Jealousy and His Wrath</vt:lpstr>
      <vt:lpstr>God’s Jealousy and His Wrath</vt:lpstr>
      <vt:lpstr>God’s Jealousy and His Wrath</vt:lpstr>
      <vt:lpstr>God’s Jealousy and His Wrath</vt:lpstr>
      <vt:lpstr>How To Keep From Provoking God’s Wrath</vt:lpstr>
      <vt:lpstr>Respecting God’s Jealousy and Wrath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Father of the Prodigal</dc:title>
  <dc:creator>Heath</dc:creator>
  <cp:lastModifiedBy>Heath</cp:lastModifiedBy>
  <cp:revision>16</cp:revision>
  <dcterms:created xsi:type="dcterms:W3CDTF">2016-07-16T14:03:57Z</dcterms:created>
  <dcterms:modified xsi:type="dcterms:W3CDTF">2016-07-16T18:35:18Z</dcterms:modified>
</cp:coreProperties>
</file>