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2" r:id="rId5"/>
    <p:sldId id="260" r:id="rId6"/>
    <p:sldId id="271" r:id="rId7"/>
    <p:sldId id="263" r:id="rId8"/>
    <p:sldId id="264" r:id="rId9"/>
    <p:sldId id="265" r:id="rId10"/>
    <p:sldId id="266" r:id="rId11"/>
    <p:sldId id="267" r:id="rId12"/>
    <p:sldId id="269" r:id="rId13"/>
    <p:sldId id="268" r:id="rId14"/>
    <p:sldId id="270"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ECF921-89E8-491E-B939-14BFA2E7F3F1}"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989289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CF921-89E8-491E-B939-14BFA2E7F3F1}"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386243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CF921-89E8-491E-B939-14BFA2E7F3F1}"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337605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CF921-89E8-491E-B939-14BFA2E7F3F1}"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50008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ECF921-89E8-491E-B939-14BFA2E7F3F1}" type="datetimeFigureOut">
              <a:rPr lang="en-US" smtClean="0"/>
              <a:t>7/2/2016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2230824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ECF921-89E8-491E-B939-14BFA2E7F3F1}" type="datetimeFigureOut">
              <a:rPr lang="en-US" smtClean="0"/>
              <a:t>7/2/2016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2779687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ECF921-89E8-491E-B939-14BFA2E7F3F1}" type="datetimeFigureOut">
              <a:rPr lang="en-US" smtClean="0"/>
              <a:t>7/2/2016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95312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ECF921-89E8-491E-B939-14BFA2E7F3F1}" type="datetimeFigureOut">
              <a:rPr lang="en-US" smtClean="0"/>
              <a:t>7/2/2016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2465549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CF921-89E8-491E-B939-14BFA2E7F3F1}" type="datetimeFigureOut">
              <a:rPr lang="en-US" smtClean="0"/>
              <a:t>7/2/2016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40722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ECF921-89E8-491E-B939-14BFA2E7F3F1}" type="datetimeFigureOut">
              <a:rPr lang="en-US" smtClean="0"/>
              <a:t>7/2/2016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19349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ECF921-89E8-491E-B939-14BFA2E7F3F1}" type="datetimeFigureOut">
              <a:rPr lang="en-US" smtClean="0"/>
              <a:t>7/2/2016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0E393-F99A-47A4-8F53-6EF1D2A7FC5C}" type="slidenum">
              <a:rPr lang="en-US" smtClean="0"/>
              <a:t>‹#›</a:t>
            </a:fld>
            <a:endParaRPr lang="en-US"/>
          </a:p>
        </p:txBody>
      </p:sp>
    </p:spTree>
    <p:extLst>
      <p:ext uri="{BB962C8B-B14F-4D97-AF65-F5344CB8AC3E}">
        <p14:creationId xmlns:p14="http://schemas.microsoft.com/office/powerpoint/2010/main" val="2874323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ECF921-89E8-491E-B939-14BFA2E7F3F1}" type="datetimeFigureOut">
              <a:rPr lang="en-US" smtClean="0"/>
              <a:t>7/2/2016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0E393-F99A-47A4-8F53-6EF1D2A7FC5C}" type="slidenum">
              <a:rPr lang="en-US" smtClean="0"/>
              <a:t>‹#›</a:t>
            </a:fld>
            <a:endParaRPr lang="en-US"/>
          </a:p>
        </p:txBody>
      </p:sp>
    </p:spTree>
    <p:extLst>
      <p:ext uri="{BB962C8B-B14F-4D97-AF65-F5344CB8AC3E}">
        <p14:creationId xmlns:p14="http://schemas.microsoft.com/office/powerpoint/2010/main" val="888917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7542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Inspiring?</a:t>
            </a:r>
            <a:endParaRPr lang="en-US" sz="4800" b="1" dirty="0">
              <a:solidFill>
                <a:srgbClr val="002060"/>
              </a:solidFill>
            </a:endParaRPr>
          </a:p>
        </p:txBody>
      </p:sp>
      <p:sp>
        <p:nvSpPr>
          <p:cNvPr id="3" name="Content Placeholder 2"/>
          <p:cNvSpPr>
            <a:spLocks noGrp="1"/>
          </p:cNvSpPr>
          <p:nvPr>
            <p:ph idx="1"/>
          </p:nvPr>
        </p:nvSpPr>
        <p:spPr>
          <a:xfrm>
            <a:off x="457200" y="2103437"/>
            <a:ext cx="8229600" cy="4525963"/>
          </a:xfrm>
        </p:spPr>
        <p:txBody>
          <a:bodyPr>
            <a:normAutofit/>
          </a:bodyPr>
          <a:lstStyle/>
          <a:p>
            <a:pPr marL="0" indent="0" algn="ctr">
              <a:buNone/>
            </a:pPr>
            <a:r>
              <a:rPr lang="en-US" b="1" dirty="0" smtClean="0"/>
              <a:t>Acts 2:40-41</a:t>
            </a:r>
          </a:p>
          <a:p>
            <a:pPr marL="0" indent="0" algn="ctr">
              <a:buNone/>
            </a:pPr>
            <a:endParaRPr lang="en-US" sz="1000" b="1" dirty="0" smtClean="0"/>
          </a:p>
          <a:p>
            <a:pPr marL="0" indent="0" algn="ctr">
              <a:buNone/>
            </a:pPr>
            <a:r>
              <a:rPr lang="en-US" b="1" dirty="0" smtClean="0"/>
              <a:t>“And with many other words he testified and exhorted them, saying, ‘Be saved from this perverse generation.’                                        Then those who gladly received his word were baptized; and that day about three thousand souls were added to them.”</a:t>
            </a:r>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238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Necessary?</a:t>
            </a:r>
            <a:endParaRPr lang="en-US" sz="4800" b="1" dirty="0">
              <a:solidFill>
                <a:srgbClr val="002060"/>
              </a:solidFill>
            </a:endParaRPr>
          </a:p>
        </p:txBody>
      </p:sp>
      <p:sp>
        <p:nvSpPr>
          <p:cNvPr id="3" name="Content Placeholder 2"/>
          <p:cNvSpPr>
            <a:spLocks noGrp="1"/>
          </p:cNvSpPr>
          <p:nvPr>
            <p:ph idx="1"/>
          </p:nvPr>
        </p:nvSpPr>
        <p:spPr>
          <a:xfrm>
            <a:off x="457200" y="2209800"/>
            <a:ext cx="8229600" cy="4419600"/>
          </a:xfrm>
        </p:spPr>
        <p:txBody>
          <a:bodyPr>
            <a:normAutofit/>
          </a:bodyPr>
          <a:lstStyle/>
          <a:p>
            <a:r>
              <a:rPr lang="en-US" dirty="0" smtClean="0"/>
              <a:t>True wisdom is shown in knowing when not to say anything at all.</a:t>
            </a:r>
          </a:p>
          <a:p>
            <a:pPr lvl="1"/>
            <a:r>
              <a:rPr lang="en-US" sz="3200" dirty="0" smtClean="0"/>
              <a:t>Proverbs 17:27-28, 10:19</a:t>
            </a:r>
          </a:p>
          <a:p>
            <a:pPr lvl="1"/>
            <a:r>
              <a:rPr lang="en-US" sz="3200" dirty="0" smtClean="0"/>
              <a:t>James 1:19</a:t>
            </a:r>
            <a:endParaRPr lang="en-US" sz="3200" dirty="0"/>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6596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324600" cy="1143000"/>
          </a:xfrm>
        </p:spPr>
        <p:txBody>
          <a:bodyPr>
            <a:normAutofit/>
          </a:bodyPr>
          <a:lstStyle/>
          <a:p>
            <a:r>
              <a:rPr lang="en-US" b="1" dirty="0" smtClean="0">
                <a:solidFill>
                  <a:srgbClr val="002060"/>
                </a:solidFill>
              </a:rPr>
              <a:t>Is it Kingdom Oriented?</a:t>
            </a:r>
            <a:endParaRPr lang="en-US" b="1" dirty="0">
              <a:solidFill>
                <a:srgbClr val="002060"/>
              </a:solidFill>
            </a:endParaRPr>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6" name="Picture 2" descr="http://www.pps.k12.or.us/schools/lane/files/Think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5238" y="2057400"/>
            <a:ext cx="3437562" cy="41910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0644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324600" cy="1143000"/>
          </a:xfrm>
        </p:spPr>
        <p:txBody>
          <a:bodyPr>
            <a:normAutofit/>
          </a:bodyPr>
          <a:lstStyle/>
          <a:p>
            <a:r>
              <a:rPr lang="en-US" b="1" dirty="0" smtClean="0">
                <a:solidFill>
                  <a:srgbClr val="002060"/>
                </a:solidFill>
              </a:rPr>
              <a:t>Is it Kingdom Oriented?</a:t>
            </a:r>
            <a:endParaRPr lang="en-US" b="1" dirty="0">
              <a:solidFill>
                <a:srgbClr val="002060"/>
              </a:solidFill>
            </a:endParaRPr>
          </a:p>
        </p:txBody>
      </p:sp>
      <p:sp>
        <p:nvSpPr>
          <p:cNvPr id="3" name="Content Placeholder 2"/>
          <p:cNvSpPr>
            <a:spLocks noGrp="1"/>
          </p:cNvSpPr>
          <p:nvPr>
            <p:ph idx="1"/>
          </p:nvPr>
        </p:nvSpPr>
        <p:spPr>
          <a:xfrm>
            <a:off x="457200" y="2103437"/>
            <a:ext cx="7696200" cy="4525963"/>
          </a:xfrm>
        </p:spPr>
        <p:txBody>
          <a:bodyPr/>
          <a:lstStyle/>
          <a:p>
            <a:pPr lvl="0"/>
            <a:r>
              <a:rPr lang="en-US" dirty="0"/>
              <a:t>We need to sound forth the word of </a:t>
            </a:r>
            <a:r>
              <a:rPr lang="en-US" dirty="0" smtClean="0"/>
              <a:t>God  </a:t>
            </a:r>
            <a:r>
              <a:rPr lang="en-US" dirty="0"/>
              <a:t>(Acts 8:4). </a:t>
            </a:r>
          </a:p>
          <a:p>
            <a:pPr lvl="0"/>
            <a:r>
              <a:rPr lang="en-US" dirty="0"/>
              <a:t>We need to speak things which will edify our brethren (Eph. 4:29).</a:t>
            </a:r>
          </a:p>
          <a:p>
            <a:pPr lvl="0"/>
            <a:r>
              <a:rPr lang="en-US" dirty="0"/>
              <a:t>We need to be </a:t>
            </a:r>
            <a:r>
              <a:rPr lang="en-US" dirty="0" smtClean="0"/>
              <a:t>offering prayers </a:t>
            </a:r>
            <a:r>
              <a:rPr lang="en-US" dirty="0"/>
              <a:t>and thanksgiving to God (Phil. 4:6). </a:t>
            </a:r>
          </a:p>
          <a:p>
            <a:pPr lvl="0"/>
            <a:r>
              <a:rPr lang="en-US" dirty="0"/>
              <a:t>We need to be offering praises unto God (Heb. 13:15). </a:t>
            </a:r>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65960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324600" cy="1143000"/>
          </a:xfrm>
        </p:spPr>
        <p:txBody>
          <a:bodyPr>
            <a:normAutofit/>
          </a:bodyPr>
          <a:lstStyle/>
          <a:p>
            <a:r>
              <a:rPr lang="en-US" sz="5400" b="1" dirty="0" smtClean="0">
                <a:ln w="3175">
                  <a:solidFill>
                    <a:schemeClr val="tx1"/>
                  </a:solidFill>
                </a:ln>
                <a:solidFill>
                  <a:srgbClr val="FF0000"/>
                </a:solidFill>
                <a:effectLst>
                  <a:outerShdw blurRad="50800" dist="38100" dir="2700000" algn="tl" rotWithShape="0">
                    <a:prstClr val="black">
                      <a:alpha val="40000"/>
                    </a:prstClr>
                  </a:outerShdw>
                </a:effectLst>
              </a:rPr>
              <a:t>Before We Speak</a:t>
            </a:r>
            <a:endParaRPr lang="en-US" sz="5400" b="1" dirty="0">
              <a:ln w="3175">
                <a:solidFill>
                  <a:schemeClr val="tx1"/>
                </a:solidFill>
              </a:ln>
              <a:solidFill>
                <a:srgbClr val="FF0000"/>
              </a:solidFill>
              <a:effectLst>
                <a:outerShdw blurRad="50800" dist="38100" dir="2700000" algn="tl" rotWithShape="0">
                  <a:prstClr val="black">
                    <a:alpha val="40000"/>
                  </a:prstClr>
                </a:outerShdw>
              </a:effectLst>
            </a:endParaRPr>
          </a:p>
        </p:txBody>
      </p:sp>
      <p:sp>
        <p:nvSpPr>
          <p:cNvPr id="3" name="Content Placeholder 2"/>
          <p:cNvSpPr>
            <a:spLocks noGrp="1"/>
          </p:cNvSpPr>
          <p:nvPr>
            <p:ph idx="1"/>
          </p:nvPr>
        </p:nvSpPr>
        <p:spPr>
          <a:xfrm>
            <a:off x="2057400" y="2255837"/>
            <a:ext cx="6096000" cy="3992563"/>
          </a:xfrm>
        </p:spPr>
        <p:txBody>
          <a:bodyPr>
            <a:normAutofit/>
          </a:bodyPr>
          <a:lstStyle/>
          <a:p>
            <a:pPr lvl="0"/>
            <a:r>
              <a:rPr lang="en-US" sz="3600" b="1" dirty="0" smtClean="0"/>
              <a:t>Is It </a:t>
            </a:r>
            <a:r>
              <a:rPr lang="en-US" sz="4000" b="1" u="sng" dirty="0" smtClean="0"/>
              <a:t>T</a:t>
            </a:r>
            <a:r>
              <a:rPr lang="en-US" sz="3600" b="1" dirty="0" smtClean="0"/>
              <a:t>rue?</a:t>
            </a:r>
          </a:p>
          <a:p>
            <a:pPr lvl="0"/>
            <a:r>
              <a:rPr lang="en-US" sz="3600" b="1" dirty="0" smtClean="0"/>
              <a:t>Is It </a:t>
            </a:r>
            <a:r>
              <a:rPr lang="en-US" sz="4000" b="1" u="sng" dirty="0" smtClean="0"/>
              <a:t>H</a:t>
            </a:r>
            <a:r>
              <a:rPr lang="en-US" sz="3600" b="1" dirty="0" smtClean="0"/>
              <a:t>elpful?</a:t>
            </a:r>
          </a:p>
          <a:p>
            <a:pPr lvl="0"/>
            <a:r>
              <a:rPr lang="en-US" sz="3600" b="1" dirty="0" smtClean="0"/>
              <a:t>Is It </a:t>
            </a:r>
            <a:r>
              <a:rPr lang="en-US" sz="4000" b="1" u="sng" dirty="0" smtClean="0"/>
              <a:t>I</a:t>
            </a:r>
            <a:r>
              <a:rPr lang="en-US" sz="3600" b="1" dirty="0" smtClean="0"/>
              <a:t>nspiring?</a:t>
            </a:r>
          </a:p>
          <a:p>
            <a:pPr lvl="0"/>
            <a:r>
              <a:rPr lang="en-US" sz="3600" b="1" dirty="0" smtClean="0"/>
              <a:t>Is It </a:t>
            </a:r>
            <a:r>
              <a:rPr lang="en-US" sz="4000" b="1" u="sng" dirty="0" smtClean="0"/>
              <a:t>N</a:t>
            </a:r>
            <a:r>
              <a:rPr lang="en-US" sz="3600" b="1" dirty="0" smtClean="0"/>
              <a:t>ecessary?</a:t>
            </a:r>
          </a:p>
          <a:p>
            <a:pPr lvl="0"/>
            <a:r>
              <a:rPr lang="en-US" sz="3600" b="1" dirty="0" smtClean="0"/>
              <a:t>Is It </a:t>
            </a:r>
            <a:r>
              <a:rPr lang="en-US" sz="4000" b="1" u="sng" dirty="0" smtClean="0"/>
              <a:t>K</a:t>
            </a:r>
            <a:r>
              <a:rPr lang="en-US" sz="3600" b="1" dirty="0" smtClean="0"/>
              <a:t>ingdom Oriented?</a:t>
            </a:r>
            <a:endParaRPr lang="en-US" sz="3600" b="1" dirty="0"/>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833052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79328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905000"/>
            <a:ext cx="7772400" cy="1470025"/>
          </a:xfrm>
        </p:spPr>
        <p:txBody>
          <a:bodyPr>
            <a:normAutofit/>
          </a:bodyPr>
          <a:lstStyle/>
          <a:p>
            <a:r>
              <a:rPr lang="en-US" sz="4800" b="1" dirty="0" smtClean="0">
                <a:solidFill>
                  <a:schemeClr val="bg1"/>
                </a:solidFill>
              </a:rPr>
              <a:t>Think Before You Speak</a:t>
            </a:r>
            <a:endParaRPr lang="en-US" sz="4800" b="1" dirty="0">
              <a:solidFill>
                <a:schemeClr val="bg1"/>
              </a:solidFill>
            </a:endParaRPr>
          </a:p>
        </p:txBody>
      </p:sp>
      <p:sp>
        <p:nvSpPr>
          <p:cNvPr id="3" name="Subtitle 2"/>
          <p:cNvSpPr>
            <a:spLocks noGrp="1"/>
          </p:cNvSpPr>
          <p:nvPr>
            <p:ph type="subTitle" idx="1"/>
          </p:nvPr>
        </p:nvSpPr>
        <p:spPr/>
        <p:txBody>
          <a:bodyPr>
            <a:normAutofit fontScale="92500"/>
          </a:bodyPr>
          <a:lstStyle/>
          <a:p>
            <a:r>
              <a:rPr lang="en-US" b="1" dirty="0" smtClean="0">
                <a:solidFill>
                  <a:schemeClr val="bg1"/>
                </a:solidFill>
              </a:rPr>
              <a:t>“The heart of the righteous studies how to answer, but the mouth of the wicked pours forth evil” (Prov. 15:28).</a:t>
            </a:r>
          </a:p>
        </p:txBody>
      </p:sp>
    </p:spTree>
    <p:extLst>
      <p:ext uri="{BB962C8B-B14F-4D97-AF65-F5344CB8AC3E}">
        <p14:creationId xmlns:p14="http://schemas.microsoft.com/office/powerpoint/2010/main" val="19904591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Our Words Are Very Powerful</a:t>
            </a:r>
            <a:endParaRPr lang="en-US" b="1" i="1" dirty="0"/>
          </a:p>
        </p:txBody>
      </p:sp>
      <p:sp>
        <p:nvSpPr>
          <p:cNvPr id="3" name="Content Placeholder 2"/>
          <p:cNvSpPr>
            <a:spLocks noGrp="1"/>
          </p:cNvSpPr>
          <p:nvPr>
            <p:ph idx="1"/>
          </p:nvPr>
        </p:nvSpPr>
        <p:spPr/>
        <p:txBody>
          <a:bodyPr/>
          <a:lstStyle/>
          <a:p>
            <a:r>
              <a:rPr lang="en-US" dirty="0" smtClean="0"/>
              <a:t>“Death and life are in the power of the tongue” (Prov. 18:21).</a:t>
            </a:r>
          </a:p>
          <a:p>
            <a:r>
              <a:rPr lang="en-US" dirty="0" smtClean="0"/>
              <a:t>We will give account for every idle or careless word we speak (Matt. 12:33-37).</a:t>
            </a:r>
          </a:p>
          <a:p>
            <a:r>
              <a:rPr lang="en-US" dirty="0" smtClean="0"/>
              <a:t>We need to learn to THINK before we speak!</a:t>
            </a:r>
            <a:endParaRPr lang="en-US" dirty="0"/>
          </a:p>
        </p:txBody>
      </p:sp>
    </p:spTree>
    <p:extLst>
      <p:ext uri="{BB962C8B-B14F-4D97-AF65-F5344CB8AC3E}">
        <p14:creationId xmlns:p14="http://schemas.microsoft.com/office/powerpoint/2010/main" val="29726250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True?</a:t>
            </a:r>
            <a:endParaRPr lang="en-US" sz="4800" b="1" dirty="0">
              <a:solidFill>
                <a:srgbClr val="002060"/>
              </a:solidFill>
            </a:endParaRPr>
          </a:p>
        </p:txBody>
      </p:sp>
      <p:sp>
        <p:nvSpPr>
          <p:cNvPr id="3" name="Content Placeholder 2"/>
          <p:cNvSpPr>
            <a:spLocks noGrp="1"/>
          </p:cNvSpPr>
          <p:nvPr>
            <p:ph idx="1"/>
          </p:nvPr>
        </p:nvSpPr>
        <p:spPr>
          <a:xfrm>
            <a:off x="457200" y="2103437"/>
            <a:ext cx="8229600" cy="4525963"/>
          </a:xfrm>
        </p:spPr>
        <p:txBody>
          <a:bodyPr/>
          <a:lstStyle/>
          <a:p>
            <a:r>
              <a:rPr lang="en-US" dirty="0" smtClean="0"/>
              <a:t>Lying is a sin (Ex. 20:16; Rev. 21:8, 22:15).</a:t>
            </a:r>
          </a:p>
          <a:p>
            <a:r>
              <a:rPr lang="en-US" dirty="0" smtClean="0"/>
              <a:t>God hates lying (Prov. 6:16-19).</a:t>
            </a:r>
          </a:p>
          <a:p>
            <a:r>
              <a:rPr lang="en-US" dirty="0" smtClean="0"/>
              <a:t>God delights in those who speak the truth (Prov. 12:22). </a:t>
            </a:r>
          </a:p>
          <a:p>
            <a:endParaRPr lang="en-US" sz="800" dirty="0" smtClean="0"/>
          </a:p>
          <a:p>
            <a:r>
              <a:rPr lang="en-US" dirty="0" smtClean="0"/>
              <a:t>Do we ever pass along information without making sure it is true (Ex. 23:1, 7)?</a:t>
            </a:r>
            <a:endParaRPr lang="en-US" dirty="0"/>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26319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437"/>
            <a:ext cx="8229600" cy="4525963"/>
          </a:xfrm>
        </p:spPr>
        <p:txBody>
          <a:bodyPr>
            <a:normAutofit/>
          </a:bodyPr>
          <a:lstStyle/>
          <a:p>
            <a:r>
              <a:rPr lang="en-US" dirty="0" smtClean="0"/>
              <a:t>“All things are lawful for me, but not all things are helpful; all things are lawful for me, but not all things edify” (1 Cor. 10:23).</a:t>
            </a:r>
          </a:p>
          <a:p>
            <a:r>
              <a:rPr lang="en-US" dirty="0" smtClean="0"/>
              <a:t>Barnabas encouraged and built up people with his words (Acts 11:22-24).</a:t>
            </a:r>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Helpful?</a:t>
            </a:r>
            <a:endParaRPr lang="en-US" sz="4800" b="1" dirty="0">
              <a:solidFill>
                <a:srgbClr val="002060"/>
              </a:solidFill>
            </a:endParaRPr>
          </a:p>
        </p:txBody>
      </p:sp>
    </p:spTree>
    <p:extLst>
      <p:ext uri="{BB962C8B-B14F-4D97-AF65-F5344CB8AC3E}">
        <p14:creationId xmlns:p14="http://schemas.microsoft.com/office/powerpoint/2010/main" val="20181886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3962400"/>
          </a:xfrm>
        </p:spPr>
        <p:txBody>
          <a:bodyPr>
            <a:normAutofit/>
          </a:bodyPr>
          <a:lstStyle/>
          <a:p>
            <a:pPr marL="0" indent="0" algn="ctr">
              <a:buNone/>
            </a:pPr>
            <a:r>
              <a:rPr lang="en-US" b="1" dirty="0" smtClean="0"/>
              <a:t>Proverbs 25:11-12</a:t>
            </a:r>
          </a:p>
          <a:p>
            <a:pPr marL="0" indent="0" algn="ctr">
              <a:buNone/>
            </a:pPr>
            <a:endParaRPr lang="en-US" sz="2400" b="1" dirty="0" smtClean="0"/>
          </a:p>
          <a:p>
            <a:pPr marL="0" indent="0" algn="ctr">
              <a:buNone/>
            </a:pPr>
            <a:r>
              <a:rPr lang="en-US" b="1" dirty="0" smtClean="0"/>
              <a:t>“A word fitly spoken is like apples of gold in settings of silver. Like an earring of gold and an ornament of fine gold is a wise </a:t>
            </a:r>
            <a:r>
              <a:rPr lang="en-US" b="1" dirty="0" err="1" smtClean="0"/>
              <a:t>rebuker</a:t>
            </a:r>
            <a:r>
              <a:rPr lang="en-US" b="1" dirty="0" smtClean="0"/>
              <a:t> to an obedient ear.”</a:t>
            </a:r>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Helpful?</a:t>
            </a:r>
            <a:endParaRPr lang="en-US" sz="4800" b="1" dirty="0">
              <a:solidFill>
                <a:srgbClr val="002060"/>
              </a:solidFill>
            </a:endParaRPr>
          </a:p>
        </p:txBody>
      </p:sp>
    </p:spTree>
    <p:extLst>
      <p:ext uri="{BB962C8B-B14F-4D97-AF65-F5344CB8AC3E}">
        <p14:creationId xmlns:p14="http://schemas.microsoft.com/office/powerpoint/2010/main" val="1758759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Inspiring?</a:t>
            </a:r>
            <a:endParaRPr lang="en-US" sz="4800" b="1" dirty="0">
              <a:solidFill>
                <a:srgbClr val="002060"/>
              </a:solidFill>
            </a:endParaRPr>
          </a:p>
        </p:txBody>
      </p:sp>
      <p:sp>
        <p:nvSpPr>
          <p:cNvPr id="3" name="Content Placeholder 2"/>
          <p:cNvSpPr>
            <a:spLocks noGrp="1"/>
          </p:cNvSpPr>
          <p:nvPr>
            <p:ph idx="1"/>
          </p:nvPr>
        </p:nvSpPr>
        <p:spPr>
          <a:xfrm>
            <a:off x="457200" y="2103437"/>
            <a:ext cx="8229600" cy="4525963"/>
          </a:xfrm>
        </p:spPr>
        <p:txBody>
          <a:bodyPr/>
          <a:lstStyle/>
          <a:p>
            <a:r>
              <a:rPr lang="en-US" b="1" dirty="0"/>
              <a:t>Helpful</a:t>
            </a:r>
            <a:r>
              <a:rPr lang="en-US" dirty="0"/>
              <a:t>: “to give assistance or service to one.” </a:t>
            </a:r>
            <a:endParaRPr lang="en-US" sz="2400" dirty="0"/>
          </a:p>
          <a:p>
            <a:pPr lvl="1"/>
            <a:r>
              <a:rPr lang="en-US" dirty="0"/>
              <a:t>They are already doing something; we help them to do it. </a:t>
            </a:r>
            <a:endParaRPr lang="en-US" sz="2000" dirty="0"/>
          </a:p>
          <a:p>
            <a:r>
              <a:rPr lang="en-US" b="1" dirty="0"/>
              <a:t>Inspiring</a:t>
            </a:r>
            <a:r>
              <a:rPr lang="en-US" dirty="0"/>
              <a:t>: “to stimulate, motivate, or influence one to act.” </a:t>
            </a:r>
            <a:endParaRPr lang="en-US" sz="2400" dirty="0"/>
          </a:p>
          <a:p>
            <a:pPr lvl="1"/>
            <a:r>
              <a:rPr lang="en-US" dirty="0"/>
              <a:t>They are not doing anything and need to be motivated to act</a:t>
            </a:r>
            <a:r>
              <a:rPr lang="en-US" dirty="0" smtClean="0"/>
              <a:t>.</a:t>
            </a:r>
            <a:endParaRPr lang="en-US" sz="2000" dirty="0"/>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8461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Inspiring?</a:t>
            </a:r>
            <a:endParaRPr lang="en-US" sz="4800" b="1" dirty="0">
              <a:solidFill>
                <a:srgbClr val="002060"/>
              </a:solidFill>
            </a:endParaRPr>
          </a:p>
        </p:txBody>
      </p:sp>
      <p:sp>
        <p:nvSpPr>
          <p:cNvPr id="3" name="Content Placeholder 2"/>
          <p:cNvSpPr>
            <a:spLocks noGrp="1"/>
          </p:cNvSpPr>
          <p:nvPr>
            <p:ph idx="1"/>
          </p:nvPr>
        </p:nvSpPr>
        <p:spPr>
          <a:xfrm>
            <a:off x="457200" y="2103437"/>
            <a:ext cx="8229600" cy="4525963"/>
          </a:xfrm>
        </p:spPr>
        <p:txBody>
          <a:bodyPr/>
          <a:lstStyle/>
          <a:p>
            <a:pPr marL="0" indent="0" algn="ctr">
              <a:buNone/>
            </a:pPr>
            <a:r>
              <a:rPr lang="en-US" b="1" dirty="0" smtClean="0"/>
              <a:t>Esther 4:14</a:t>
            </a:r>
          </a:p>
          <a:p>
            <a:pPr marL="0" indent="0" algn="ctr">
              <a:buNone/>
            </a:pPr>
            <a:r>
              <a:rPr lang="en-US" b="1" dirty="0" smtClean="0"/>
              <a:t>“For if you remain completely silent at this time, relief and deliverance will arise for the Jews from another place, but you and your father’s house will perish. Yet who knows whether you have come to the kingdom for such a time as this?”</a:t>
            </a:r>
            <a:endParaRPr lang="en-US" b="1" dirty="0"/>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1895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457200"/>
            <a:ext cx="6172200" cy="1143000"/>
          </a:xfrm>
        </p:spPr>
        <p:txBody>
          <a:bodyPr>
            <a:normAutofit/>
          </a:bodyPr>
          <a:lstStyle/>
          <a:p>
            <a:r>
              <a:rPr lang="en-US" sz="4800" b="1" dirty="0" smtClean="0">
                <a:solidFill>
                  <a:srgbClr val="002060"/>
                </a:solidFill>
              </a:rPr>
              <a:t>Is it Inspiring?</a:t>
            </a:r>
            <a:endParaRPr lang="en-US" sz="4800" b="1" dirty="0">
              <a:solidFill>
                <a:srgbClr val="002060"/>
              </a:solidFill>
            </a:endParaRPr>
          </a:p>
        </p:txBody>
      </p:sp>
      <p:sp>
        <p:nvSpPr>
          <p:cNvPr id="3" name="Content Placeholder 2"/>
          <p:cNvSpPr>
            <a:spLocks noGrp="1"/>
          </p:cNvSpPr>
          <p:nvPr>
            <p:ph idx="1"/>
          </p:nvPr>
        </p:nvSpPr>
        <p:spPr>
          <a:xfrm>
            <a:off x="457200" y="2103437"/>
            <a:ext cx="8229600" cy="4525963"/>
          </a:xfrm>
        </p:spPr>
        <p:txBody>
          <a:bodyPr>
            <a:normAutofit fontScale="92500" lnSpcReduction="20000"/>
          </a:bodyPr>
          <a:lstStyle/>
          <a:p>
            <a:pPr marL="0" indent="0" algn="ctr">
              <a:buNone/>
            </a:pPr>
            <a:r>
              <a:rPr lang="en-US" b="1" dirty="0" smtClean="0"/>
              <a:t>Nehemiah 2:17-18</a:t>
            </a:r>
          </a:p>
          <a:p>
            <a:pPr marL="0" indent="0" algn="ctr">
              <a:buNone/>
            </a:pPr>
            <a:endParaRPr lang="en-US" sz="2600" b="1" dirty="0" smtClean="0"/>
          </a:p>
          <a:p>
            <a:pPr marL="0" indent="0" algn="ctr">
              <a:buNone/>
            </a:pPr>
            <a:r>
              <a:rPr lang="en-US" b="1" dirty="0" smtClean="0"/>
              <a:t>“Then I said to them, ‘You see the distress that we are in, how Jerusalem lies waste, and its gates are burned with fire. Come and let us build the wall of Jerusalem, that we may no longer be a reproach.’ And I told them of the hand of my God which had been good upon me, and also of the king’s words that he had spoken to me. </a:t>
            </a:r>
          </a:p>
          <a:p>
            <a:pPr marL="0" indent="0" algn="ctr">
              <a:buNone/>
            </a:pPr>
            <a:r>
              <a:rPr lang="en-US" b="1" dirty="0" smtClean="0"/>
              <a:t>So they said, ‘Let us rise up and build.’ Then they set their hands to this good work.”</a:t>
            </a:r>
          </a:p>
        </p:txBody>
      </p:sp>
      <p:pic>
        <p:nvPicPr>
          <p:cNvPr id="3074" name="Picture 2" descr="https://www.innovativeclientsolutions.com/wp-content/uploads/2012/04/stop-and-think-150x15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323850"/>
            <a:ext cx="1428750" cy="14287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238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611</Words>
  <Application>Microsoft Office PowerPoint</Application>
  <PresentationFormat>On-screen Show (4:3)</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Think Before You Speak</vt:lpstr>
      <vt:lpstr>Our Words Are Very Powerful</vt:lpstr>
      <vt:lpstr>Is it True?</vt:lpstr>
      <vt:lpstr>Is it Helpful?</vt:lpstr>
      <vt:lpstr>Is it Helpful?</vt:lpstr>
      <vt:lpstr>Is it Inspiring?</vt:lpstr>
      <vt:lpstr>Is it Inspiring?</vt:lpstr>
      <vt:lpstr>Is it Inspiring?</vt:lpstr>
      <vt:lpstr>Is it Inspiring?</vt:lpstr>
      <vt:lpstr>Is it Necessary?</vt:lpstr>
      <vt:lpstr>Is it Kingdom Oriented?</vt:lpstr>
      <vt:lpstr>Is it Kingdom Oriented?</vt:lpstr>
      <vt:lpstr>Before We Speak</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 Before You Speak</dc:title>
  <dc:creator>Heath</dc:creator>
  <cp:lastModifiedBy>Heath</cp:lastModifiedBy>
  <cp:revision>7</cp:revision>
  <dcterms:created xsi:type="dcterms:W3CDTF">2016-07-02T11:44:23Z</dcterms:created>
  <dcterms:modified xsi:type="dcterms:W3CDTF">2016-07-02T12:39:39Z</dcterms:modified>
</cp:coreProperties>
</file>