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93" r:id="rId4"/>
    <p:sldId id="294" r:id="rId5"/>
    <p:sldId id="295" r:id="rId6"/>
    <p:sldId id="296" r:id="rId7"/>
    <p:sldId id="298" r:id="rId8"/>
    <p:sldId id="299" r:id="rId9"/>
    <p:sldId id="300" r:id="rId10"/>
    <p:sldId id="301" r:id="rId11"/>
    <p:sldId id="302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4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3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8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8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3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8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8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1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1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8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A88BE-F90B-4FB3-BB23-43635A285AD1}" type="datetimeFigureOut">
              <a:rPr lang="en-US" smtClean="0"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C1832-53BF-4712-AB13-CD28DC400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3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72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Baptism Washes Away the     Old Marriage Bond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“Therefore</a:t>
            </a:r>
            <a:r>
              <a:rPr lang="en-US" dirty="0"/>
              <a:t>, if anyone is in Christ, he is a new creation; old things have passed away; behold, all things have become </a:t>
            </a:r>
            <a:r>
              <a:rPr lang="en-US" dirty="0" smtClean="0"/>
              <a:t>new” (2 Cor. 5:17).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Does baptism constitute a “reset button” for marriage covenants?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7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Baptism Washes Away the     Old Marriage Bond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 marriage covenant lasts until physical death (Rom. 7:2-3), not spiritual rebirth.</a:t>
            </a:r>
          </a:p>
          <a:p>
            <a:pPr lvl="0"/>
            <a:r>
              <a:rPr lang="en-US" dirty="0"/>
              <a:t>Baptism washes away sins, but it does not cause something that is sinful to cease being sinful. </a:t>
            </a:r>
            <a:endParaRPr lang="en-US" dirty="0" smtClean="0"/>
          </a:p>
          <a:p>
            <a:r>
              <a:rPr lang="en-US" dirty="0"/>
              <a:t>Repentance precedes baptism (Acts 2:38</a:t>
            </a:r>
            <a:r>
              <a:rPr lang="en-US" dirty="0" smtClean="0"/>
              <a:t>) and produces fruits </a:t>
            </a:r>
            <a:r>
              <a:rPr lang="en-US" dirty="0"/>
              <a:t>(Matt. 3:8; Acts 26:20). 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0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242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dirty="0" smtClean="0"/>
              <a:t>Marriage, Divorce, and Remarriage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743200"/>
            <a:ext cx="27432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Answering Common   Errors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90775"/>
            <a:ext cx="3667125" cy="2486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130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/>
              <a:t>God Binds the Husband and Wife Together in a Covenant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5029200" cy="41449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The covenant lasts until the death of a spouse (Rom. 7:2-3). </a:t>
            </a:r>
          </a:p>
          <a:p>
            <a:r>
              <a:rPr lang="en-US" sz="3600" dirty="0" smtClean="0"/>
              <a:t>Divorce and remarriage results in adultery.</a:t>
            </a:r>
          </a:p>
          <a:p>
            <a:r>
              <a:rPr lang="en-US" sz="3600" dirty="0" smtClean="0"/>
              <a:t>Only exception: fornication (Matt. 19:9).</a:t>
            </a:r>
            <a:endParaRPr lang="en-US" sz="36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" t="13091" r="55636" b="15152"/>
          <a:stretch/>
        </p:blipFill>
        <p:spPr bwMode="auto">
          <a:xfrm>
            <a:off x="7446818" y="2840182"/>
            <a:ext cx="1163782" cy="2050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9" t="12122" b="13697"/>
          <a:stretch/>
        </p:blipFill>
        <p:spPr bwMode="auto">
          <a:xfrm>
            <a:off x="5638800" y="2833255"/>
            <a:ext cx="1201882" cy="211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ross 4"/>
          <p:cNvSpPr/>
          <p:nvPr/>
        </p:nvSpPr>
        <p:spPr>
          <a:xfrm>
            <a:off x="6858000" y="3595255"/>
            <a:ext cx="457200" cy="457200"/>
          </a:xfrm>
          <a:prstGeom prst="plus">
            <a:avLst>
              <a:gd name="adj" fmla="val 3712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12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1. Adultery in the Heart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“But </a:t>
            </a:r>
            <a:r>
              <a:rPr lang="en-US" dirty="0"/>
              <a:t>I say to you that whoever looks at a woman to lust for her has already committed adultery with her in his </a:t>
            </a:r>
            <a:r>
              <a:rPr lang="en-US" dirty="0" smtClean="0"/>
              <a:t>heart” (Matt. 5:28).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Some </a:t>
            </a:r>
            <a:r>
              <a:rPr lang="en-US" dirty="0"/>
              <a:t>claim this constitutes the exception set forth by the Lord (5:32, 19:9) and thus allows the “innocent party” to divorce and remarry.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357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1. Adultery in the Heart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Looking to lust is a sin. 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/>
              <a:t>must keep our heart pure from sinful thoughts.</a:t>
            </a:r>
          </a:p>
          <a:p>
            <a:pPr lvl="1"/>
            <a:r>
              <a:rPr lang="en-US" dirty="0"/>
              <a:t>Pornography is a sin.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dirty="0" smtClean="0"/>
              <a:t>However</a:t>
            </a:r>
            <a:r>
              <a:rPr lang="en-US" dirty="0"/>
              <a:t>, lusting in the heart is not the violation cited by the Lord in Matthew </a:t>
            </a:r>
            <a:r>
              <a:rPr lang="en-US" dirty="0" smtClean="0"/>
              <a:t>5:32 and 19:9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91063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1. Adultery in the Heart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They are different words in both English and Greek.</a:t>
            </a:r>
            <a:endParaRPr lang="en-US" sz="2400" dirty="0"/>
          </a:p>
          <a:p>
            <a:pPr lvl="1"/>
            <a:r>
              <a:rPr lang="en-US" i="1" dirty="0"/>
              <a:t>adultery – </a:t>
            </a:r>
            <a:r>
              <a:rPr lang="en-US" b="1" i="1" dirty="0" err="1"/>
              <a:t>moicheuo</a:t>
            </a:r>
            <a:endParaRPr lang="en-US" sz="2000" dirty="0"/>
          </a:p>
          <a:p>
            <a:pPr lvl="1"/>
            <a:r>
              <a:rPr lang="en-US" i="1" dirty="0"/>
              <a:t>fornication – </a:t>
            </a:r>
            <a:r>
              <a:rPr lang="en-US" b="1" i="1" dirty="0" err="1"/>
              <a:t>porneia</a:t>
            </a:r>
            <a:endParaRPr lang="en-US" sz="2000" dirty="0"/>
          </a:p>
          <a:p>
            <a:pPr marL="0" indent="0">
              <a:buNone/>
            </a:pPr>
            <a:endParaRPr lang="en-US" sz="900" dirty="0"/>
          </a:p>
          <a:p>
            <a:pPr lvl="0"/>
            <a:r>
              <a:rPr lang="en-US" dirty="0"/>
              <a:t>They are different actions. </a:t>
            </a:r>
            <a:endParaRPr lang="en-US" sz="2400" dirty="0"/>
          </a:p>
          <a:p>
            <a:pPr lvl="1"/>
            <a:r>
              <a:rPr lang="en-US" dirty="0"/>
              <a:t>A </a:t>
            </a:r>
            <a:r>
              <a:rPr lang="en-US" i="1" dirty="0"/>
              <a:t>lust</a:t>
            </a:r>
            <a:r>
              <a:rPr lang="en-US" dirty="0"/>
              <a:t> is a </a:t>
            </a:r>
            <a:r>
              <a:rPr lang="en-US" dirty="0" smtClean="0"/>
              <a:t>thought.</a:t>
            </a:r>
            <a:endParaRPr lang="en-US" sz="2000" dirty="0"/>
          </a:p>
          <a:p>
            <a:pPr lvl="1"/>
            <a:r>
              <a:rPr lang="en-US" i="1" dirty="0" smtClean="0"/>
              <a:t>Fornication</a:t>
            </a:r>
            <a:r>
              <a:rPr lang="en-US" dirty="0" smtClean="0"/>
              <a:t> </a:t>
            </a:r>
            <a:r>
              <a:rPr lang="en-US" dirty="0"/>
              <a:t>is a physical action</a:t>
            </a:r>
            <a:r>
              <a:rPr lang="en-US" dirty="0" smtClean="0"/>
              <a:t>. </a:t>
            </a:r>
          </a:p>
          <a:p>
            <a:pPr lvl="1"/>
            <a:r>
              <a:rPr lang="en-US" i="1" dirty="0" smtClean="0"/>
              <a:t>Fornication</a:t>
            </a:r>
            <a:r>
              <a:rPr lang="en-US" dirty="0" smtClean="0"/>
              <a:t> is a sin committed with two physical bodies (1 Cor. 6:12-20).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198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2. Non-Christians are not Accountable to God’s Marriage Law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God’s marriage law cited by the Lord in Matthew 19 (Gen. 2) predates any covenant. </a:t>
            </a:r>
            <a:r>
              <a:rPr lang="en-US" dirty="0" smtClean="0"/>
              <a:t> It </a:t>
            </a:r>
            <a:r>
              <a:rPr lang="en-US" dirty="0"/>
              <a:t>is universal; </a:t>
            </a:r>
            <a:r>
              <a:rPr lang="en-US" i="1" dirty="0"/>
              <a:t>“whosoever” </a:t>
            </a:r>
            <a:r>
              <a:rPr lang="en-US" dirty="0"/>
              <a:t>(Matt. 19:9). </a:t>
            </a:r>
          </a:p>
          <a:p>
            <a:pPr lvl="0"/>
            <a:r>
              <a:rPr lang="en-US" dirty="0"/>
              <a:t>The only people to whom God’s marriage law does not apply are people who do not get married (Matt. 19:11-12). </a:t>
            </a:r>
          </a:p>
          <a:p>
            <a:pPr lvl="0"/>
            <a:r>
              <a:rPr lang="en-US" dirty="0"/>
              <a:t>All men are going to be held accountable to the law of Christ (John 12:48). </a:t>
            </a:r>
          </a:p>
        </p:txBody>
      </p:sp>
    </p:spTree>
    <p:extLst>
      <p:ext uri="{BB962C8B-B14F-4D97-AF65-F5344CB8AC3E}">
        <p14:creationId xmlns:p14="http://schemas.microsoft.com/office/powerpoint/2010/main" val="3779350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3. “Not Under Bondage”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r>
              <a:rPr lang="en-US" dirty="0" smtClean="0"/>
              <a:t>“But </a:t>
            </a:r>
            <a:r>
              <a:rPr lang="en-US" dirty="0"/>
              <a:t>if the unbeliever departs, let him depart; a brother or a sister is not under bondage in such cases. But God has called us to </a:t>
            </a:r>
            <a:r>
              <a:rPr lang="en-US" dirty="0" smtClean="0"/>
              <a:t>peace” (1 Cor. 7:15). 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" t="13091" r="55636" b="15152"/>
          <a:stretch/>
        </p:blipFill>
        <p:spPr bwMode="auto">
          <a:xfrm>
            <a:off x="7142018" y="2216727"/>
            <a:ext cx="1163782" cy="2050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9" t="12122" b="13697"/>
          <a:stretch/>
        </p:blipFill>
        <p:spPr bwMode="auto">
          <a:xfrm>
            <a:off x="5334000" y="2209800"/>
            <a:ext cx="1201882" cy="211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ross 5"/>
          <p:cNvSpPr/>
          <p:nvPr/>
        </p:nvSpPr>
        <p:spPr>
          <a:xfrm>
            <a:off x="6553200" y="2971800"/>
            <a:ext cx="457200" cy="457200"/>
          </a:xfrm>
          <a:prstGeom prst="plus">
            <a:avLst>
              <a:gd name="adj" fmla="val 3712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Callout 6"/>
          <p:cNvSpPr/>
          <p:nvPr/>
        </p:nvSpPr>
        <p:spPr>
          <a:xfrm>
            <a:off x="5181600" y="4024745"/>
            <a:ext cx="3200400" cy="2286000"/>
          </a:xfrm>
          <a:prstGeom prst="upArrowCallout">
            <a:avLst>
              <a:gd name="adj1" fmla="val 8549"/>
              <a:gd name="adj2" fmla="val 12446"/>
              <a:gd name="adj3" fmla="val 18939"/>
              <a:gd name="adj4" fmla="val 6783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72100" y="4939145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“Does this desertion sever God’s marriage bond?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62612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3. “Not Under Bondage”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r>
              <a:rPr lang="en-US" dirty="0" smtClean="0"/>
              <a:t>“But </a:t>
            </a:r>
            <a:r>
              <a:rPr lang="en-US" dirty="0"/>
              <a:t>if the unbeliever departs, let him depart; a brother or a sister is not under bondage in such cases. But God has called us to </a:t>
            </a:r>
            <a:r>
              <a:rPr lang="en-US" dirty="0" smtClean="0"/>
              <a:t>peace” (1 Cor. 7:15). 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" t="13091" r="55636" b="15152"/>
          <a:stretch/>
        </p:blipFill>
        <p:spPr bwMode="auto">
          <a:xfrm>
            <a:off x="7142018" y="2216727"/>
            <a:ext cx="1163782" cy="2050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9" t="12122" b="13697"/>
          <a:stretch/>
        </p:blipFill>
        <p:spPr bwMode="auto">
          <a:xfrm>
            <a:off x="5334000" y="2209800"/>
            <a:ext cx="1201882" cy="211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ross 5"/>
          <p:cNvSpPr/>
          <p:nvPr/>
        </p:nvSpPr>
        <p:spPr>
          <a:xfrm>
            <a:off x="6553200" y="2971800"/>
            <a:ext cx="457200" cy="457200"/>
          </a:xfrm>
          <a:prstGeom prst="plus">
            <a:avLst>
              <a:gd name="adj" fmla="val 3712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Callout 6"/>
          <p:cNvSpPr/>
          <p:nvPr/>
        </p:nvSpPr>
        <p:spPr>
          <a:xfrm>
            <a:off x="5181600" y="4024745"/>
            <a:ext cx="3200400" cy="2286000"/>
          </a:xfrm>
          <a:prstGeom prst="upArrowCallout">
            <a:avLst>
              <a:gd name="adj1" fmla="val 8549"/>
              <a:gd name="adj2" fmla="val 12446"/>
              <a:gd name="adj3" fmla="val 18939"/>
              <a:gd name="adj4" fmla="val 6783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72100" y="4939145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“Does this desertion sever God’s marriage bond?</a:t>
            </a:r>
            <a:endParaRPr lang="en-US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533400" y="4329545"/>
            <a:ext cx="8153400" cy="2223655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200" y="4572000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The believer is </a:t>
            </a:r>
            <a:r>
              <a:rPr lang="en-US" sz="2400" b="1" i="1" dirty="0">
                <a:solidFill>
                  <a:schemeClr val="bg1"/>
                </a:solidFill>
              </a:rPr>
              <a:t>“not under bondage”</a:t>
            </a:r>
            <a:r>
              <a:rPr lang="en-US" sz="2400" b="1" dirty="0">
                <a:solidFill>
                  <a:schemeClr val="bg1"/>
                </a:solidFill>
              </a:rPr>
              <a:t> to save the marriage at the cost of their faith</a:t>
            </a:r>
            <a:r>
              <a:rPr lang="en-US" sz="2400" b="1" dirty="0" smtClean="0">
                <a:solidFill>
                  <a:schemeClr val="bg1"/>
                </a:solidFill>
              </a:rPr>
              <a:t>. </a:t>
            </a:r>
            <a:endParaRPr lang="en-US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Nothing is said about being free to remarry. There has been no death or infidelity – the marriage bond is still enforced.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56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567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Marriage, Divorce, and Remarriage</vt:lpstr>
      <vt:lpstr>God Binds the Husband and Wife Together in a Covenant</vt:lpstr>
      <vt:lpstr>1. Adultery in the Heart</vt:lpstr>
      <vt:lpstr>1. Adultery in the Heart</vt:lpstr>
      <vt:lpstr>1. Adultery in the Heart</vt:lpstr>
      <vt:lpstr>2. Non-Christians are not Accountable to God’s Marriage Law</vt:lpstr>
      <vt:lpstr>3. “Not Under Bondage”</vt:lpstr>
      <vt:lpstr>3. “Not Under Bondage”</vt:lpstr>
      <vt:lpstr>4. Baptism Washes Away the     Old Marriage Bond</vt:lpstr>
      <vt:lpstr>4. Baptism Washes Away the     Old Marriage Bond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Marriage, Divorce, and Remarriage</dc:title>
  <dc:creator>Heath</dc:creator>
  <cp:lastModifiedBy>Heath</cp:lastModifiedBy>
  <cp:revision>30</cp:revision>
  <dcterms:created xsi:type="dcterms:W3CDTF">2012-04-30T14:52:00Z</dcterms:created>
  <dcterms:modified xsi:type="dcterms:W3CDTF">2016-04-16T15:34:53Z</dcterms:modified>
</cp:coreProperties>
</file>