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1" r:id="rId5"/>
    <p:sldId id="260" r:id="rId6"/>
    <p:sldId id="262" r:id="rId7"/>
    <p:sldId id="263" r:id="rId8"/>
    <p:sldId id="264" r:id="rId9"/>
    <p:sldId id="286" r:id="rId10"/>
    <p:sldId id="287" r:id="rId11"/>
    <p:sldId id="265" r:id="rId12"/>
    <p:sldId id="270" r:id="rId13"/>
    <p:sldId id="288" r:id="rId14"/>
    <p:sldId id="290" r:id="rId15"/>
    <p:sldId id="289" r:id="rId16"/>
    <p:sldId id="266" r:id="rId17"/>
    <p:sldId id="267" r:id="rId18"/>
    <p:sldId id="291" r:id="rId19"/>
    <p:sldId id="271" r:id="rId20"/>
    <p:sldId id="272" r:id="rId21"/>
    <p:sldId id="273" r:id="rId22"/>
    <p:sldId id="274" r:id="rId23"/>
    <p:sldId id="275" r:id="rId24"/>
    <p:sldId id="276" r:id="rId25"/>
    <p:sldId id="268" r:id="rId26"/>
    <p:sldId id="277" r:id="rId27"/>
    <p:sldId id="292" r:id="rId28"/>
    <p:sldId id="285" r:id="rId29"/>
    <p:sldId id="25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4A88BE-F90B-4FB3-BB23-43635A285AD1}" type="datetimeFigureOut">
              <a:rPr lang="en-US" smtClean="0"/>
              <a:t>4/9/2016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3461747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A88BE-F90B-4FB3-BB23-43635A285AD1}" type="datetimeFigureOut">
              <a:rPr lang="en-US" smtClean="0"/>
              <a:t>4/9/2016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246123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A88BE-F90B-4FB3-BB23-43635A285AD1}" type="datetimeFigureOut">
              <a:rPr lang="en-US" smtClean="0"/>
              <a:t>4/9/2016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79438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4A88BE-F90B-4FB3-BB23-43635A285AD1}" type="datetimeFigureOut">
              <a:rPr lang="en-US" smtClean="0"/>
              <a:t>4/9/2016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3754287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A88BE-F90B-4FB3-BB23-43635A285AD1}" type="datetimeFigureOut">
              <a:rPr lang="en-US" smtClean="0"/>
              <a:t>4/9/2016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1260932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4A88BE-F90B-4FB3-BB23-43635A285AD1}" type="datetimeFigureOut">
              <a:rPr lang="en-US" smtClean="0"/>
              <a:t>4/9/2016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1663183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4A88BE-F90B-4FB3-BB23-43635A285AD1}" type="datetimeFigureOut">
              <a:rPr lang="en-US" smtClean="0"/>
              <a:t>4/9/2016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53008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4A88BE-F90B-4FB3-BB23-43635A285AD1}" type="datetimeFigureOut">
              <a:rPr lang="en-US" smtClean="0"/>
              <a:t>4/9/2016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401175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A88BE-F90B-4FB3-BB23-43635A285AD1}" type="datetimeFigureOut">
              <a:rPr lang="en-US" smtClean="0"/>
              <a:t>4/9/2016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2641219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A88BE-F90B-4FB3-BB23-43635A285AD1}" type="datetimeFigureOut">
              <a:rPr lang="en-US" smtClean="0"/>
              <a:t>4/9/2016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320871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4A88BE-F90B-4FB3-BB23-43635A285AD1}" type="datetimeFigureOut">
              <a:rPr lang="en-US" smtClean="0"/>
              <a:t>4/9/2016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C1832-53BF-4712-AB13-CD28DC400168}" type="slidenum">
              <a:rPr lang="en-US" smtClean="0"/>
              <a:t>‹#›</a:t>
            </a:fld>
            <a:endParaRPr lang="en-US"/>
          </a:p>
        </p:txBody>
      </p:sp>
    </p:spTree>
    <p:extLst>
      <p:ext uri="{BB962C8B-B14F-4D97-AF65-F5344CB8AC3E}">
        <p14:creationId xmlns:p14="http://schemas.microsoft.com/office/powerpoint/2010/main" val="1500389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A88BE-F90B-4FB3-BB23-43635A285AD1}" type="datetimeFigureOut">
              <a:rPr lang="en-US" smtClean="0"/>
              <a:t>4/9/2016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C1832-53BF-4712-AB13-CD28DC400168}" type="slidenum">
              <a:rPr lang="en-US" smtClean="0"/>
              <a:t>‹#›</a:t>
            </a:fld>
            <a:endParaRPr lang="en-US"/>
          </a:p>
        </p:txBody>
      </p:sp>
    </p:spTree>
    <p:extLst>
      <p:ext uri="{BB962C8B-B14F-4D97-AF65-F5344CB8AC3E}">
        <p14:creationId xmlns:p14="http://schemas.microsoft.com/office/powerpoint/2010/main" val="2527239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725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God says marriage is a covenant.</a:t>
            </a:r>
            <a:endParaRPr lang="en-US" b="1" dirty="0"/>
          </a:p>
        </p:txBody>
      </p:sp>
      <p:sp>
        <p:nvSpPr>
          <p:cNvPr id="3" name="Content Placeholder 2"/>
          <p:cNvSpPr>
            <a:spLocks noGrp="1"/>
          </p:cNvSpPr>
          <p:nvPr>
            <p:ph idx="1"/>
          </p:nvPr>
        </p:nvSpPr>
        <p:spPr/>
        <p:txBody>
          <a:bodyPr>
            <a:normAutofit/>
          </a:bodyPr>
          <a:lstStyle/>
          <a:p>
            <a:r>
              <a:rPr lang="en-US" dirty="0" smtClean="0"/>
              <a:t>“Yet </a:t>
            </a:r>
            <a:r>
              <a:rPr lang="en-US" dirty="0"/>
              <a:t>you say, </a:t>
            </a:r>
            <a:r>
              <a:rPr lang="en-US" dirty="0" smtClean="0"/>
              <a:t>‘For </a:t>
            </a:r>
            <a:r>
              <a:rPr lang="en-US" dirty="0"/>
              <a:t>what reason</a:t>
            </a:r>
            <a:r>
              <a:rPr lang="en-US" dirty="0" smtClean="0"/>
              <a:t>?’ Because </a:t>
            </a:r>
            <a:r>
              <a:rPr lang="en-US" dirty="0"/>
              <a:t>the Lord has been </a:t>
            </a:r>
            <a:r>
              <a:rPr lang="en-US" dirty="0" smtClean="0"/>
              <a:t>witness between </a:t>
            </a:r>
            <a:r>
              <a:rPr lang="en-US" dirty="0"/>
              <a:t>you and the wife of your </a:t>
            </a:r>
            <a:r>
              <a:rPr lang="en-US" dirty="0" smtClean="0"/>
              <a:t>youth, with </a:t>
            </a:r>
            <a:r>
              <a:rPr lang="en-US" dirty="0"/>
              <a:t>whom you have dealt treacherously</a:t>
            </a:r>
            <a:r>
              <a:rPr lang="en-US" dirty="0" smtClean="0"/>
              <a:t>; yet </a:t>
            </a:r>
            <a:r>
              <a:rPr lang="en-US" dirty="0"/>
              <a:t>she is your </a:t>
            </a:r>
            <a:r>
              <a:rPr lang="en-US" dirty="0" smtClean="0"/>
              <a:t>companion and </a:t>
            </a:r>
            <a:r>
              <a:rPr lang="en-US" dirty="0"/>
              <a:t>your wife by </a:t>
            </a:r>
            <a:r>
              <a:rPr lang="en-US" u="sng" dirty="0" smtClean="0"/>
              <a:t>covenant</a:t>
            </a:r>
            <a:r>
              <a:rPr lang="en-US" dirty="0" smtClean="0"/>
              <a:t>” (Mal. 2:14).</a:t>
            </a:r>
          </a:p>
          <a:p>
            <a:endParaRPr lang="en-US" sz="800" dirty="0" smtClean="0"/>
          </a:p>
          <a:p>
            <a:r>
              <a:rPr lang="en-US" dirty="0"/>
              <a:t>A binding and solemn agreement made by two or more individuals, parties, etc., to do or keep from doing a specified </a:t>
            </a:r>
            <a:r>
              <a:rPr lang="en-US" dirty="0" smtClean="0"/>
              <a:t>thing (Webster’s).</a:t>
            </a:r>
            <a:endParaRPr lang="en-US" dirty="0"/>
          </a:p>
        </p:txBody>
      </p:sp>
    </p:spTree>
    <p:extLst>
      <p:ext uri="{BB962C8B-B14F-4D97-AF65-F5344CB8AC3E}">
        <p14:creationId xmlns:p14="http://schemas.microsoft.com/office/powerpoint/2010/main" val="908091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b="1" dirty="0" smtClean="0"/>
              <a:t>2. God </a:t>
            </a:r>
            <a:r>
              <a:rPr lang="en-US" sz="3600" b="1" dirty="0" smtClean="0"/>
              <a:t>Binds the Husband and Wife </a:t>
            </a:r>
            <a:r>
              <a:rPr lang="en-US" sz="3600" dirty="0" smtClean="0"/>
              <a:t>- v. 6</a:t>
            </a:r>
            <a:endParaRPr lang="en-US" sz="3600" dirty="0"/>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ross 4"/>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017723"/>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b="1" dirty="0" smtClean="0"/>
              <a:t>2. God </a:t>
            </a:r>
            <a:r>
              <a:rPr lang="en-US" sz="3600" b="1" dirty="0"/>
              <a:t>Binds the Husband and Wife </a:t>
            </a:r>
            <a:r>
              <a:rPr lang="en-US" sz="3600" dirty="0" smtClean="0"/>
              <a:t>- </a:t>
            </a:r>
            <a:r>
              <a:rPr lang="en-US" sz="3600" dirty="0" smtClean="0"/>
              <a:t>v. 6</a:t>
            </a:r>
            <a:endParaRPr lang="en-US" sz="3600" dirty="0"/>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ross 4"/>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Callout 6"/>
          <p:cNvSpPr/>
          <p:nvPr/>
        </p:nvSpPr>
        <p:spPr>
          <a:xfrm>
            <a:off x="2819400" y="4191000"/>
            <a:ext cx="3200400" cy="2286000"/>
          </a:xfrm>
          <a:prstGeom prst="upArrowCallout">
            <a:avLst>
              <a:gd name="adj1" fmla="val 8549"/>
              <a:gd name="adj2" fmla="val 12446"/>
              <a:gd name="adj3" fmla="val 18939"/>
              <a:gd name="adj4" fmla="val 6783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3009900" y="5105400"/>
            <a:ext cx="2819400" cy="1200329"/>
          </a:xfrm>
          <a:prstGeom prst="rect">
            <a:avLst/>
          </a:prstGeom>
          <a:noFill/>
        </p:spPr>
        <p:txBody>
          <a:bodyPr wrap="square" rtlCol="0">
            <a:spAutoFit/>
          </a:bodyPr>
          <a:lstStyle/>
          <a:p>
            <a:pPr algn="ctr"/>
            <a:r>
              <a:rPr lang="en-US" sz="2400" b="1" dirty="0" smtClean="0"/>
              <a:t>“Therefore what God has joined, let not man separate.”</a:t>
            </a:r>
            <a:endParaRPr lang="en-US" sz="2400" b="1" dirty="0"/>
          </a:p>
        </p:txBody>
      </p:sp>
    </p:spTree>
    <p:extLst>
      <p:ext uri="{BB962C8B-B14F-4D97-AF65-F5344CB8AC3E}">
        <p14:creationId xmlns:p14="http://schemas.microsoft.com/office/powerpoint/2010/main" val="808168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b="1" dirty="0" smtClean="0"/>
              <a:t>2. God </a:t>
            </a:r>
            <a:r>
              <a:rPr lang="en-US" sz="3600" b="1" dirty="0"/>
              <a:t>Binds the Husband and Wife </a:t>
            </a:r>
            <a:r>
              <a:rPr lang="en-US" sz="3600" dirty="0" smtClean="0"/>
              <a:t>- </a:t>
            </a:r>
            <a:r>
              <a:rPr lang="en-US" sz="3600" dirty="0" smtClean="0"/>
              <a:t>v. 6</a:t>
            </a:r>
            <a:endParaRPr lang="en-US" sz="3600" dirty="0"/>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ross 4"/>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Callout 6"/>
          <p:cNvSpPr/>
          <p:nvPr/>
        </p:nvSpPr>
        <p:spPr>
          <a:xfrm>
            <a:off x="2362200" y="4191000"/>
            <a:ext cx="4114800" cy="2286000"/>
          </a:xfrm>
          <a:prstGeom prst="upArrowCallout">
            <a:avLst>
              <a:gd name="adj1" fmla="val 8549"/>
              <a:gd name="adj2" fmla="val 12446"/>
              <a:gd name="adj3" fmla="val 18939"/>
              <a:gd name="adj4" fmla="val 6783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362200" y="5105400"/>
            <a:ext cx="4114800" cy="1200329"/>
          </a:xfrm>
          <a:prstGeom prst="rect">
            <a:avLst/>
          </a:prstGeom>
          <a:noFill/>
        </p:spPr>
        <p:txBody>
          <a:bodyPr wrap="square" rtlCol="0">
            <a:spAutoFit/>
          </a:bodyPr>
          <a:lstStyle/>
          <a:p>
            <a:pPr algn="ctr"/>
            <a:r>
              <a:rPr lang="en-US" sz="2400" b="1" dirty="0" smtClean="0"/>
              <a:t>This bond (covenant) does </a:t>
            </a:r>
            <a:r>
              <a:rPr lang="en-US" sz="2400" b="1" u="sng" dirty="0" smtClean="0"/>
              <a:t>not</a:t>
            </a:r>
            <a:r>
              <a:rPr lang="en-US" sz="2400" b="1" dirty="0" smtClean="0"/>
              <a:t> end in divorce. It ends in </a:t>
            </a:r>
            <a:r>
              <a:rPr lang="en-US" sz="2400" b="1" u="sng" dirty="0" smtClean="0"/>
              <a:t>death</a:t>
            </a:r>
            <a:r>
              <a:rPr lang="en-US" sz="2400" b="1" dirty="0" smtClean="0"/>
              <a:t> (Rom. 7:2-3; 1 Cor. 7:39).</a:t>
            </a:r>
            <a:endParaRPr lang="en-US" sz="2400" b="1" dirty="0"/>
          </a:p>
        </p:txBody>
      </p:sp>
    </p:spTree>
    <p:extLst>
      <p:ext uri="{BB962C8B-B14F-4D97-AF65-F5344CB8AC3E}">
        <p14:creationId xmlns:p14="http://schemas.microsoft.com/office/powerpoint/2010/main" val="3724540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b="1" dirty="0" smtClean="0"/>
              <a:t>2. God </a:t>
            </a:r>
            <a:r>
              <a:rPr lang="en-US" sz="3600" b="1" dirty="0"/>
              <a:t>Binds the Husband and Wife </a:t>
            </a:r>
            <a:r>
              <a:rPr lang="en-US" sz="3600" dirty="0" smtClean="0"/>
              <a:t>- </a:t>
            </a:r>
            <a:r>
              <a:rPr lang="en-US" sz="3600" dirty="0" smtClean="0"/>
              <a:t>v. 6</a:t>
            </a:r>
            <a:endParaRPr lang="en-US" sz="3600" dirty="0"/>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ross 4"/>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Callout 6"/>
          <p:cNvSpPr/>
          <p:nvPr/>
        </p:nvSpPr>
        <p:spPr>
          <a:xfrm>
            <a:off x="2171700" y="4191000"/>
            <a:ext cx="4495800" cy="2286000"/>
          </a:xfrm>
          <a:prstGeom prst="upArrowCallout">
            <a:avLst>
              <a:gd name="adj1" fmla="val 8549"/>
              <a:gd name="adj2" fmla="val 12446"/>
              <a:gd name="adj3" fmla="val 18939"/>
              <a:gd name="adj4" fmla="val 6783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171700" y="5105400"/>
            <a:ext cx="4495800" cy="1200329"/>
          </a:xfrm>
          <a:prstGeom prst="rect">
            <a:avLst/>
          </a:prstGeom>
          <a:noFill/>
        </p:spPr>
        <p:txBody>
          <a:bodyPr wrap="square" rtlCol="0">
            <a:spAutoFit/>
          </a:bodyPr>
          <a:lstStyle/>
          <a:p>
            <a:pPr algn="ctr"/>
            <a:r>
              <a:rPr lang="en-US" sz="2400" b="1" dirty="0" smtClean="0"/>
              <a:t>Although they were married, it was </a:t>
            </a:r>
            <a:r>
              <a:rPr lang="en-US" sz="2400" b="1" u="sng" dirty="0" smtClean="0"/>
              <a:t>not</a:t>
            </a:r>
            <a:r>
              <a:rPr lang="en-US" sz="2400" b="1" dirty="0" smtClean="0"/>
              <a:t> </a:t>
            </a:r>
            <a:r>
              <a:rPr lang="en-US" sz="2400" b="1" u="sng" dirty="0" smtClean="0"/>
              <a:t>lawful</a:t>
            </a:r>
            <a:r>
              <a:rPr lang="en-US" sz="2400" b="1" dirty="0" smtClean="0"/>
              <a:t> for Herod to have his brother’s wife (Mark 6:17-18).</a:t>
            </a:r>
            <a:endParaRPr lang="en-US" sz="2400" b="1" dirty="0"/>
          </a:p>
        </p:txBody>
      </p:sp>
    </p:spTree>
    <p:extLst>
      <p:ext uri="{BB962C8B-B14F-4D97-AF65-F5344CB8AC3E}">
        <p14:creationId xmlns:p14="http://schemas.microsoft.com/office/powerpoint/2010/main" val="2373326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b="1" dirty="0" smtClean="0"/>
              <a:t>2. God </a:t>
            </a:r>
            <a:r>
              <a:rPr lang="en-US" sz="3600" b="1" dirty="0"/>
              <a:t>Binds the Husband and Wife </a:t>
            </a:r>
            <a:r>
              <a:rPr lang="en-US" sz="3600" dirty="0" smtClean="0"/>
              <a:t>- </a:t>
            </a:r>
            <a:r>
              <a:rPr lang="en-US" sz="3600" dirty="0" smtClean="0"/>
              <a:t>v. 6</a:t>
            </a:r>
            <a:endParaRPr lang="en-US" sz="3600" dirty="0"/>
          </a:p>
        </p:txBody>
      </p:sp>
      <p:pic>
        <p:nvPicPr>
          <p:cNvPr id="1029"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ross 4"/>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Callout 6"/>
          <p:cNvSpPr/>
          <p:nvPr/>
        </p:nvSpPr>
        <p:spPr>
          <a:xfrm>
            <a:off x="2590800" y="4191000"/>
            <a:ext cx="3733800" cy="2286000"/>
          </a:xfrm>
          <a:prstGeom prst="upArrowCallout">
            <a:avLst>
              <a:gd name="adj1" fmla="val 8549"/>
              <a:gd name="adj2" fmla="val 12446"/>
              <a:gd name="adj3" fmla="val 18939"/>
              <a:gd name="adj4" fmla="val 67834"/>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705100" y="5105400"/>
            <a:ext cx="3467100" cy="1200329"/>
          </a:xfrm>
          <a:prstGeom prst="rect">
            <a:avLst/>
          </a:prstGeom>
          <a:noFill/>
        </p:spPr>
        <p:txBody>
          <a:bodyPr wrap="square" rtlCol="0">
            <a:spAutoFit/>
          </a:bodyPr>
          <a:lstStyle/>
          <a:p>
            <a:pPr algn="ctr"/>
            <a:r>
              <a:rPr lang="en-US" sz="2400" b="1" dirty="0" smtClean="0"/>
              <a:t>The Samaritan Woman’s “husband” was </a:t>
            </a:r>
            <a:r>
              <a:rPr lang="en-US" sz="2400" b="1" u="sng" dirty="0" smtClean="0"/>
              <a:t>not</a:t>
            </a:r>
            <a:r>
              <a:rPr lang="en-US" sz="2400" b="1" dirty="0" smtClean="0"/>
              <a:t> her husband (John 4:16-18).</a:t>
            </a:r>
            <a:endParaRPr lang="en-US" sz="2400" b="1" dirty="0"/>
          </a:p>
        </p:txBody>
      </p:sp>
    </p:spTree>
    <p:extLst>
      <p:ext uri="{BB962C8B-B14F-4D97-AF65-F5344CB8AC3E}">
        <p14:creationId xmlns:p14="http://schemas.microsoft.com/office/powerpoint/2010/main" val="3724540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b="1" dirty="0" smtClean="0"/>
              <a:t>3. God Meant For Marriage to be Permanent </a:t>
            </a:r>
            <a:r>
              <a:rPr lang="en-US" dirty="0" smtClean="0"/>
              <a:t> </a:t>
            </a:r>
          </a:p>
          <a:p>
            <a:pPr marL="0" indent="0">
              <a:buNone/>
            </a:pPr>
            <a:endParaRPr lang="en-US" sz="1000" dirty="0" smtClean="0"/>
          </a:p>
          <a:p>
            <a:pPr marL="0" indent="0">
              <a:buNone/>
            </a:pPr>
            <a:endParaRPr lang="en-US" sz="1000" dirty="0" smtClean="0"/>
          </a:p>
          <a:p>
            <a:pPr marL="0" indent="0">
              <a:buNone/>
            </a:pPr>
            <a:r>
              <a:rPr lang="en-US" dirty="0" smtClean="0"/>
              <a:t>  “They </a:t>
            </a:r>
            <a:r>
              <a:rPr lang="en-US" dirty="0"/>
              <a:t>said to Him</a:t>
            </a:r>
            <a:r>
              <a:rPr lang="en-US" dirty="0" smtClean="0"/>
              <a:t>, ‘Why </a:t>
            </a:r>
            <a:r>
              <a:rPr lang="en-US" dirty="0"/>
              <a:t>then did Moses </a:t>
            </a:r>
            <a:r>
              <a:rPr lang="en-US" u="sng" dirty="0"/>
              <a:t>command</a:t>
            </a:r>
            <a:r>
              <a:rPr lang="en-US" dirty="0"/>
              <a:t> to give a certificate of divorce, and to put her away</a:t>
            </a:r>
            <a:r>
              <a:rPr lang="en-US" dirty="0" smtClean="0"/>
              <a:t>?’ </a:t>
            </a:r>
            <a:endParaRPr lang="en-US" dirty="0"/>
          </a:p>
          <a:p>
            <a:pPr marL="0" indent="0">
              <a:buNone/>
            </a:pPr>
            <a:r>
              <a:rPr lang="en-US" dirty="0" smtClean="0"/>
              <a:t>  He </a:t>
            </a:r>
            <a:r>
              <a:rPr lang="en-US" dirty="0"/>
              <a:t>said to them, </a:t>
            </a:r>
            <a:r>
              <a:rPr lang="en-US" dirty="0" smtClean="0"/>
              <a:t>‘Moses</a:t>
            </a:r>
            <a:r>
              <a:rPr lang="en-US" dirty="0"/>
              <a:t>, because of the hardness of your hearts, </a:t>
            </a:r>
            <a:r>
              <a:rPr lang="en-US" u="sng" dirty="0"/>
              <a:t>permitted</a:t>
            </a:r>
            <a:r>
              <a:rPr lang="en-US" dirty="0"/>
              <a:t> you to divorce your wives, but </a:t>
            </a:r>
            <a:r>
              <a:rPr lang="en-US" dirty="0">
                <a:solidFill>
                  <a:srgbClr val="002060"/>
                </a:solidFill>
              </a:rPr>
              <a:t>from the beginning it was not </a:t>
            </a:r>
            <a:r>
              <a:rPr lang="en-US" dirty="0" smtClean="0">
                <a:solidFill>
                  <a:srgbClr val="002060"/>
                </a:solidFill>
              </a:rPr>
              <a:t>so</a:t>
            </a:r>
            <a:r>
              <a:rPr lang="en-US" dirty="0" smtClean="0"/>
              <a:t>’” (Matt. 19:7-8).</a:t>
            </a:r>
            <a:endParaRPr lang="en-US" dirty="0"/>
          </a:p>
        </p:txBody>
      </p:sp>
    </p:spTree>
    <p:extLst>
      <p:ext uri="{BB962C8B-B14F-4D97-AF65-F5344CB8AC3E}">
        <p14:creationId xmlns:p14="http://schemas.microsoft.com/office/powerpoint/2010/main" val="207017723"/>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4. Divorce and Remarriage Results in Adultery </a:t>
            </a:r>
            <a:r>
              <a:rPr lang="en-US" dirty="0" smtClean="0"/>
              <a:t> </a:t>
            </a:r>
          </a:p>
          <a:p>
            <a:pPr marL="0" indent="0">
              <a:buNone/>
            </a:pPr>
            <a:endParaRPr lang="en-US" dirty="0"/>
          </a:p>
          <a:p>
            <a:pPr marL="0" indent="0">
              <a:buNone/>
            </a:pPr>
            <a:r>
              <a:rPr lang="en-US" dirty="0" smtClean="0"/>
              <a:t>  “And </a:t>
            </a:r>
            <a:r>
              <a:rPr lang="en-US" dirty="0"/>
              <a:t>I say to you, whoever divorces his wife, except for sexual immorality, and marries another, commits </a:t>
            </a:r>
            <a:r>
              <a:rPr lang="en-US" u="sng" dirty="0">
                <a:solidFill>
                  <a:srgbClr val="002060"/>
                </a:solidFill>
              </a:rPr>
              <a:t>adultery</a:t>
            </a:r>
            <a:r>
              <a:rPr lang="en-US" dirty="0"/>
              <a:t>; and whoever marries her who is divorced commits </a:t>
            </a:r>
            <a:r>
              <a:rPr lang="en-US" u="sng" dirty="0" smtClean="0">
                <a:solidFill>
                  <a:srgbClr val="002060"/>
                </a:solidFill>
              </a:rPr>
              <a:t>adultery</a:t>
            </a:r>
            <a:r>
              <a:rPr lang="en-US" dirty="0" smtClean="0"/>
              <a:t>” (</a:t>
            </a:r>
            <a:r>
              <a:rPr lang="en-US" dirty="0" smtClean="0"/>
              <a:t>Matt. 19:9).</a:t>
            </a:r>
            <a:endParaRPr lang="en-US" dirty="0"/>
          </a:p>
        </p:txBody>
      </p:sp>
    </p:spTree>
    <p:extLst>
      <p:ext uri="{BB962C8B-B14F-4D97-AF65-F5344CB8AC3E}">
        <p14:creationId xmlns:p14="http://schemas.microsoft.com/office/powerpoint/2010/main" val="20701772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4. Divorce and Remarriage Results in Adultery </a:t>
            </a:r>
            <a:r>
              <a:rPr lang="en-US" dirty="0" smtClean="0"/>
              <a:t> </a:t>
            </a:r>
          </a:p>
          <a:p>
            <a:pPr marL="0" indent="0">
              <a:buNone/>
            </a:pPr>
            <a:r>
              <a:rPr lang="en-US" dirty="0"/>
              <a:t>	</a:t>
            </a:r>
            <a:r>
              <a:rPr lang="en-US" dirty="0" smtClean="0"/>
              <a:t>Matthew 19:9</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140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4. Divorce and Remarriage Results in Adultery </a:t>
            </a:r>
            <a:r>
              <a:rPr lang="en-US" dirty="0" smtClean="0"/>
              <a:t> </a:t>
            </a:r>
          </a:p>
          <a:p>
            <a:pPr marL="0" indent="0">
              <a:buNone/>
            </a:pPr>
            <a:r>
              <a:rPr lang="en-US" dirty="0"/>
              <a:t>	</a:t>
            </a:r>
            <a:r>
              <a:rPr lang="en-US" dirty="0" smtClean="0"/>
              <a:t>Matthew 19:9</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914400" y="2750128"/>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6799118" y="2757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10800000">
            <a:off x="2133601"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943600"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601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dirty="0" smtClean="0"/>
              <a:t>Marriage, Divorce, and Remarriage</a:t>
            </a:r>
            <a:endParaRPr lang="en-US" b="1" dirty="0"/>
          </a:p>
        </p:txBody>
      </p:sp>
      <p:sp>
        <p:nvSpPr>
          <p:cNvPr id="3" name="Subtitle 2"/>
          <p:cNvSpPr>
            <a:spLocks noGrp="1"/>
          </p:cNvSpPr>
          <p:nvPr>
            <p:ph type="subTitle" idx="1"/>
          </p:nvPr>
        </p:nvSpPr>
        <p:spPr>
          <a:xfrm>
            <a:off x="457200" y="2438400"/>
            <a:ext cx="4191000" cy="1752600"/>
          </a:xfrm>
        </p:spPr>
        <p:txBody>
          <a:bodyPr/>
          <a:lstStyle/>
          <a:p>
            <a:r>
              <a:rPr lang="en-US" b="1" dirty="0" smtClean="0">
                <a:solidFill>
                  <a:schemeClr val="tx1"/>
                </a:solidFill>
              </a:rPr>
              <a:t>Matthew 19:3-12</a:t>
            </a:r>
            <a:endParaRPr lang="en-US" b="1" dirty="0">
              <a:solidFill>
                <a:schemeClr val="tx1"/>
              </a:solidFill>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2390775"/>
            <a:ext cx="3667125" cy="24860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303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4. Divorce and Remarriage Results in Adultery </a:t>
            </a:r>
            <a:r>
              <a:rPr lang="en-US" dirty="0" smtClean="0"/>
              <a:t> </a:t>
            </a:r>
          </a:p>
          <a:p>
            <a:pPr marL="0" indent="0">
              <a:buNone/>
            </a:pPr>
            <a:r>
              <a:rPr lang="en-US" dirty="0"/>
              <a:t>	</a:t>
            </a:r>
            <a:r>
              <a:rPr lang="en-US" dirty="0" smtClean="0"/>
              <a:t>Matthew 19:9</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914400" y="2750128"/>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6799118" y="2757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10800000">
            <a:off x="2133601"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943600"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752600" y="5105400"/>
            <a:ext cx="6705600" cy="523220"/>
          </a:xfrm>
          <a:prstGeom prst="rect">
            <a:avLst/>
          </a:prstGeom>
          <a:noFill/>
        </p:spPr>
        <p:txBody>
          <a:bodyPr wrap="square" rtlCol="0">
            <a:spAutoFit/>
          </a:bodyPr>
          <a:lstStyle/>
          <a:p>
            <a:pPr marL="514350" indent="-514350">
              <a:buFont typeface="+mj-lt"/>
              <a:buAutoNum type="arabicPeriod"/>
            </a:pPr>
            <a:r>
              <a:rPr lang="en-US" sz="2800" b="1" dirty="0" smtClean="0"/>
              <a:t>Adulterous Relationships</a:t>
            </a:r>
          </a:p>
        </p:txBody>
      </p:sp>
      <p:cxnSp>
        <p:nvCxnSpPr>
          <p:cNvPr id="14" name="Straight Arrow Connector 13"/>
          <p:cNvCxnSpPr/>
          <p:nvPr/>
        </p:nvCxnSpPr>
        <p:spPr>
          <a:xfrm flipV="1">
            <a:off x="2590800" y="4052456"/>
            <a:ext cx="0" cy="105294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248400" y="4038600"/>
            <a:ext cx="0" cy="105294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601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4. Divorce and Remarriage Results in Adultery </a:t>
            </a:r>
            <a:r>
              <a:rPr lang="en-US" dirty="0" smtClean="0"/>
              <a:t> </a:t>
            </a:r>
          </a:p>
          <a:p>
            <a:pPr marL="0" indent="0">
              <a:buNone/>
            </a:pPr>
            <a:r>
              <a:rPr lang="en-US" dirty="0"/>
              <a:t>	</a:t>
            </a:r>
            <a:r>
              <a:rPr lang="en-US" dirty="0" smtClean="0"/>
              <a:t>Matthew 19:9</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914400" y="2750128"/>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6799118" y="2757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10800000">
            <a:off x="2133601"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5943600"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752600" y="5105400"/>
            <a:ext cx="6705600" cy="954107"/>
          </a:xfrm>
          <a:prstGeom prst="rect">
            <a:avLst/>
          </a:prstGeom>
          <a:noFill/>
        </p:spPr>
        <p:txBody>
          <a:bodyPr wrap="square" rtlCol="0">
            <a:spAutoFit/>
          </a:bodyPr>
          <a:lstStyle/>
          <a:p>
            <a:pPr marL="514350" indent="-514350">
              <a:buFont typeface="+mj-lt"/>
              <a:buAutoNum type="arabicPeriod"/>
            </a:pPr>
            <a:r>
              <a:rPr lang="en-US" sz="2800" b="1" dirty="0" smtClean="0"/>
              <a:t>Adulterous Relationships</a:t>
            </a:r>
          </a:p>
          <a:p>
            <a:pPr marL="514350" indent="-514350">
              <a:buFont typeface="+mj-lt"/>
              <a:buAutoNum type="arabicPeriod"/>
            </a:pPr>
            <a:r>
              <a:rPr lang="en-US" sz="2800" b="1" dirty="0" smtClean="0"/>
              <a:t>Because God’s Marriage Bond Still Exists</a:t>
            </a:r>
            <a:endParaRPr lang="en-US" sz="2800" b="1" dirty="0"/>
          </a:p>
        </p:txBody>
      </p:sp>
      <p:cxnSp>
        <p:nvCxnSpPr>
          <p:cNvPr id="14" name="Straight Arrow Connector 13"/>
          <p:cNvCxnSpPr/>
          <p:nvPr/>
        </p:nvCxnSpPr>
        <p:spPr>
          <a:xfrm flipV="1">
            <a:off x="2590800" y="4052456"/>
            <a:ext cx="0" cy="105294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248400" y="4038600"/>
            <a:ext cx="0" cy="105294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4419600" y="3886200"/>
            <a:ext cx="0" cy="1219200"/>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6015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5. The One Exception </a:t>
            </a:r>
            <a:r>
              <a:rPr lang="en-US" dirty="0" smtClean="0"/>
              <a:t> </a:t>
            </a:r>
          </a:p>
          <a:p>
            <a:pPr marL="0" indent="0">
              <a:buNone/>
            </a:pPr>
            <a:r>
              <a:rPr lang="en-US" dirty="0"/>
              <a:t>	</a:t>
            </a:r>
            <a:r>
              <a:rPr lang="en-US" dirty="0" smtClean="0"/>
              <a:t>“except for fornication” - Matthew 19:9</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8492890"/>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5. The One Exception </a:t>
            </a:r>
            <a:r>
              <a:rPr lang="en-US" dirty="0" smtClean="0"/>
              <a:t> </a:t>
            </a:r>
          </a:p>
          <a:p>
            <a:pPr marL="0" indent="0">
              <a:buNone/>
            </a:pPr>
            <a:r>
              <a:rPr lang="en-US" dirty="0"/>
              <a:t>	</a:t>
            </a:r>
            <a:r>
              <a:rPr lang="en-US" dirty="0" smtClean="0"/>
              <a:t>“except for fornication” - Matthew 19:9</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914400" y="2750128"/>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10800000">
            <a:off x="2133601"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2257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0" indent="0">
              <a:buNone/>
            </a:pPr>
            <a:r>
              <a:rPr lang="en-US" b="1" dirty="0" smtClean="0"/>
              <a:t>5. The One Exception </a:t>
            </a:r>
            <a:r>
              <a:rPr lang="en-US" dirty="0" smtClean="0"/>
              <a:t> </a:t>
            </a:r>
          </a:p>
          <a:p>
            <a:pPr marL="0" indent="0">
              <a:buNone/>
            </a:pPr>
            <a:r>
              <a:rPr lang="en-US" dirty="0"/>
              <a:t>	</a:t>
            </a:r>
            <a:r>
              <a:rPr lang="en-US" dirty="0" smtClean="0"/>
              <a:t>“except for fornication” - Matthew 19:9</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54656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67818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914400" y="2750128"/>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7484918" y="2362200"/>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ight Arrow 1"/>
          <p:cNvSpPr/>
          <p:nvPr/>
        </p:nvSpPr>
        <p:spPr>
          <a:xfrm rot="10800000">
            <a:off x="2133601"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4800600" y="2514600"/>
            <a:ext cx="0" cy="19812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2257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marL="514350" indent="-514350">
              <a:buFont typeface="+mj-lt"/>
              <a:buAutoNum type="arabicPeriod" startAt="6"/>
            </a:pPr>
            <a:r>
              <a:rPr lang="en-US" b="1" dirty="0" smtClean="0"/>
              <a:t>Repentance Requires One To End an  	 Adulterous Marriage </a:t>
            </a:r>
            <a:endParaRPr lang="en-US" dirty="0"/>
          </a:p>
        </p:txBody>
      </p:sp>
      <p:pic>
        <p:nvPicPr>
          <p:cNvPr id="4"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4779818" y="2382982"/>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2971800" y="2376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Cross 5"/>
          <p:cNvSpPr/>
          <p:nvPr/>
        </p:nvSpPr>
        <p:spPr>
          <a:xfrm>
            <a:off x="4191000" y="3138055"/>
            <a:ext cx="457200" cy="457200"/>
          </a:xfrm>
          <a:prstGeom prst="plus">
            <a:avLst>
              <a:gd name="adj" fmla="val 37121"/>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l="3637" t="13091" r="55636" b="15152"/>
          <a:stretch/>
        </p:blipFill>
        <p:spPr bwMode="auto">
          <a:xfrm>
            <a:off x="914400" y="2750128"/>
            <a:ext cx="1163782" cy="2050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l="57939" t="12122" b="13697"/>
          <a:stretch/>
        </p:blipFill>
        <p:spPr bwMode="auto">
          <a:xfrm>
            <a:off x="6799118" y="2757055"/>
            <a:ext cx="1201882" cy="211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ight Arrow 8"/>
          <p:cNvSpPr/>
          <p:nvPr/>
        </p:nvSpPr>
        <p:spPr>
          <a:xfrm rot="10800000">
            <a:off x="2133601"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5943600" y="3505200"/>
            <a:ext cx="838200" cy="381000"/>
          </a:xfrm>
          <a:prstGeom prst="right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752600" y="5105400"/>
            <a:ext cx="6705600" cy="523220"/>
          </a:xfrm>
          <a:prstGeom prst="rect">
            <a:avLst/>
          </a:prstGeom>
          <a:noFill/>
        </p:spPr>
        <p:txBody>
          <a:bodyPr wrap="square" rtlCol="0">
            <a:spAutoFit/>
          </a:bodyPr>
          <a:lstStyle/>
          <a:p>
            <a:r>
              <a:rPr lang="en-US" sz="2800" b="1" dirty="0" smtClean="0"/>
              <a:t>    Adulterous Relationships Must End</a:t>
            </a:r>
            <a:endParaRPr lang="en-US" sz="2800" b="1" dirty="0"/>
          </a:p>
        </p:txBody>
      </p:sp>
      <p:cxnSp>
        <p:nvCxnSpPr>
          <p:cNvPr id="12" name="Straight Arrow Connector 11"/>
          <p:cNvCxnSpPr/>
          <p:nvPr/>
        </p:nvCxnSpPr>
        <p:spPr>
          <a:xfrm flipV="1">
            <a:off x="2590800" y="4052456"/>
            <a:ext cx="0" cy="105294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248400" y="4038600"/>
            <a:ext cx="0" cy="1052944"/>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017723"/>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lstStyle/>
          <a:p>
            <a:r>
              <a:rPr lang="en-US" b="1" dirty="0" smtClean="0">
                <a:solidFill>
                  <a:schemeClr val="bg1"/>
                </a:solidFill>
              </a:rPr>
              <a:t>Anticipated Objections</a:t>
            </a:r>
            <a:endParaRPr lang="en-US" b="1" dirty="0">
              <a:solidFill>
                <a:schemeClr val="bg1"/>
              </a:solidFill>
            </a:endParaRPr>
          </a:p>
        </p:txBody>
      </p:sp>
      <p:sp>
        <p:nvSpPr>
          <p:cNvPr id="3" name="Content Placeholder 2"/>
          <p:cNvSpPr>
            <a:spLocks noGrp="1"/>
          </p:cNvSpPr>
          <p:nvPr>
            <p:ph idx="1"/>
          </p:nvPr>
        </p:nvSpPr>
        <p:spPr>
          <a:xfrm>
            <a:off x="457200" y="1722437"/>
            <a:ext cx="8229600" cy="4525963"/>
          </a:xfrm>
        </p:spPr>
        <p:txBody>
          <a:bodyPr/>
          <a:lstStyle/>
          <a:p>
            <a:pPr marL="514350" indent="-514350">
              <a:buFont typeface="+mj-lt"/>
              <a:buAutoNum type="arabicPeriod"/>
            </a:pPr>
            <a:r>
              <a:rPr lang="en-US" b="1" dirty="0"/>
              <a:t>“I thought God hates divorce” </a:t>
            </a:r>
            <a:r>
              <a:rPr lang="en-US" dirty="0"/>
              <a:t>- </a:t>
            </a:r>
            <a:r>
              <a:rPr lang="en-US" dirty="0">
                <a:solidFill>
                  <a:srgbClr val="C00000"/>
                </a:solidFill>
              </a:rPr>
              <a:t>Malachi 2:16</a:t>
            </a:r>
          </a:p>
          <a:p>
            <a:pPr marL="514350" indent="-514350">
              <a:buFont typeface="+mj-lt"/>
              <a:buAutoNum type="arabicPeriod"/>
            </a:pPr>
            <a:r>
              <a:rPr lang="en-US" b="1" dirty="0"/>
              <a:t>“God wouldn’t break up a happy family</a:t>
            </a:r>
            <a:r>
              <a:rPr lang="en-US" b="1" dirty="0" smtClean="0"/>
              <a:t>”</a:t>
            </a:r>
          </a:p>
          <a:p>
            <a:pPr marL="914400" lvl="1" indent="-514350"/>
            <a:r>
              <a:rPr lang="en-US" b="1" dirty="0" smtClean="0"/>
              <a:t>He did in the past </a:t>
            </a:r>
            <a:r>
              <a:rPr lang="en-US" dirty="0" smtClean="0"/>
              <a:t>- </a:t>
            </a:r>
            <a:r>
              <a:rPr lang="en-US" dirty="0" smtClean="0">
                <a:solidFill>
                  <a:srgbClr val="C00000"/>
                </a:solidFill>
              </a:rPr>
              <a:t>Ezra 9-10</a:t>
            </a:r>
            <a:endParaRPr lang="en-US" dirty="0">
              <a:solidFill>
                <a:srgbClr val="C00000"/>
              </a:solidFill>
            </a:endParaRPr>
          </a:p>
          <a:p>
            <a:pPr marL="514350" indent="-514350">
              <a:buFont typeface="+mj-lt"/>
              <a:buAutoNum type="arabicPeriod"/>
            </a:pPr>
            <a:r>
              <a:rPr lang="en-US" b="1" dirty="0" smtClean="0"/>
              <a:t>“</a:t>
            </a:r>
            <a:r>
              <a:rPr lang="en-US" b="1" dirty="0" smtClean="0"/>
              <a:t>This isn’t fair” </a:t>
            </a:r>
            <a:r>
              <a:rPr lang="en-US" dirty="0" smtClean="0"/>
              <a:t>- </a:t>
            </a:r>
            <a:r>
              <a:rPr lang="en-US" dirty="0" smtClean="0">
                <a:solidFill>
                  <a:srgbClr val="C00000"/>
                </a:solidFill>
              </a:rPr>
              <a:t>Matt. </a:t>
            </a:r>
            <a:r>
              <a:rPr lang="en-US" dirty="0" smtClean="0">
                <a:solidFill>
                  <a:srgbClr val="C00000"/>
                </a:solidFill>
              </a:rPr>
              <a:t>19:10-12</a:t>
            </a:r>
            <a:endParaRPr lang="en-US" dirty="0" smtClean="0">
              <a:solidFill>
                <a:srgbClr val="C00000"/>
              </a:solidFill>
            </a:endParaRPr>
          </a:p>
        </p:txBody>
      </p:sp>
    </p:spTree>
    <p:extLst>
      <p:ext uri="{BB962C8B-B14F-4D97-AF65-F5344CB8AC3E}">
        <p14:creationId xmlns:p14="http://schemas.microsoft.com/office/powerpoint/2010/main" val="2968744763"/>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Who has the right to get married?</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One who has never been married</a:t>
            </a:r>
          </a:p>
          <a:p>
            <a:pPr marL="514350" indent="-514350">
              <a:buFont typeface="+mj-lt"/>
              <a:buAutoNum type="arabicPeriod"/>
            </a:pPr>
            <a:r>
              <a:rPr lang="en-US" b="1" dirty="0" smtClean="0"/>
              <a:t>One who’s spouse has died - Rom. 7:1-3</a:t>
            </a:r>
          </a:p>
          <a:p>
            <a:pPr marL="514350" indent="-514350">
              <a:buFont typeface="+mj-lt"/>
              <a:buAutoNum type="arabicPeriod"/>
            </a:pPr>
            <a:r>
              <a:rPr lang="en-US" b="1" dirty="0" smtClean="0"/>
              <a:t>One who divorced their spouse because of adultery - Matt. 19:9</a:t>
            </a:r>
            <a:endParaRPr 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3981450"/>
            <a:ext cx="3086100"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3122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Who has the right to get married?</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One who has never been married</a:t>
            </a:r>
          </a:p>
          <a:p>
            <a:pPr marL="514350" indent="-514350">
              <a:buFont typeface="+mj-lt"/>
              <a:buAutoNum type="arabicPeriod"/>
            </a:pPr>
            <a:r>
              <a:rPr lang="en-US" b="1" dirty="0" smtClean="0"/>
              <a:t>One who’s spouse has died - Rom. 7:1-3</a:t>
            </a:r>
          </a:p>
          <a:p>
            <a:pPr marL="514350" indent="-514350">
              <a:buFont typeface="+mj-lt"/>
              <a:buAutoNum type="arabicPeriod"/>
            </a:pPr>
            <a:r>
              <a:rPr lang="en-US" b="1" dirty="0" smtClean="0"/>
              <a:t>One who divorced their spouse because of adultery - Matt. 19:9</a:t>
            </a:r>
            <a:endParaRPr lang="en-US"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3981450"/>
            <a:ext cx="3086100"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a:xfrm>
            <a:off x="533400" y="4572000"/>
            <a:ext cx="4114800" cy="1905000"/>
          </a:xfrm>
          <a:prstGeom prst="roundRect">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62000" y="4648200"/>
            <a:ext cx="3733800" cy="1785104"/>
          </a:xfrm>
          <a:prstGeom prst="rect">
            <a:avLst/>
          </a:prstGeom>
          <a:noFill/>
        </p:spPr>
        <p:txBody>
          <a:bodyPr wrap="square" rtlCol="0">
            <a:spAutoFit/>
          </a:bodyPr>
          <a:lstStyle/>
          <a:p>
            <a:r>
              <a:rPr lang="en-US" sz="2200" b="1" dirty="0" smtClean="0"/>
              <a:t>“Let </a:t>
            </a:r>
            <a:r>
              <a:rPr lang="en-US" sz="2200" b="1" dirty="0"/>
              <a:t>us hear the conclusion of the whole matter</a:t>
            </a:r>
            <a:r>
              <a:rPr lang="en-US" sz="2200" b="1" dirty="0" smtClean="0"/>
              <a:t>: fear </a:t>
            </a:r>
            <a:r>
              <a:rPr lang="en-US" sz="2200" b="1" dirty="0"/>
              <a:t>God and keep His commandments</a:t>
            </a:r>
            <a:r>
              <a:rPr lang="en-US" sz="2200" b="1" dirty="0" smtClean="0"/>
              <a:t>, for </a:t>
            </a:r>
            <a:r>
              <a:rPr lang="en-US" sz="2200" b="1" dirty="0"/>
              <a:t>this is </a:t>
            </a:r>
            <a:r>
              <a:rPr lang="en-US" sz="2200" b="1" dirty="0" smtClean="0"/>
              <a:t>man’s all.” </a:t>
            </a:r>
          </a:p>
          <a:p>
            <a:pPr algn="r"/>
            <a:r>
              <a:rPr lang="en-US" sz="2200" b="1" dirty="0" smtClean="0"/>
              <a:t>Ecclesiastes 12:13</a:t>
            </a:r>
            <a:endParaRPr lang="en-US" sz="2200" b="1" dirty="0"/>
          </a:p>
        </p:txBody>
      </p:sp>
    </p:spTree>
    <p:extLst>
      <p:ext uri="{BB962C8B-B14F-4D97-AF65-F5344CB8AC3E}">
        <p14:creationId xmlns:p14="http://schemas.microsoft.com/office/powerpoint/2010/main" val="2877958289"/>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9242548"/>
      </p:ext>
    </p:extLst>
  </p:cSld>
  <p:clrMapOvr>
    <a:masterClrMapping/>
  </p:clrMapOvr>
  <mc:AlternateContent xmlns:mc="http://schemas.openxmlformats.org/markup-compatibility/2006">
    <mc:Choice xmlns:p14="http://schemas.microsoft.com/office/powerpoint/2010/main" Requires="p14">
      <p:transition spd="slow" p14:dur="1200">
        <p:zoom dir="in"/>
      </p:transition>
    </mc:Choice>
    <mc:Fallback>
      <p:transition spd="slow">
        <p:zoom dir="in"/>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needs to be studied</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24677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needs to be studied</a:t>
            </a:r>
            <a:endParaRPr lang="en-US" dirty="0"/>
          </a:p>
        </p:txBody>
      </p:sp>
      <p:sp>
        <p:nvSpPr>
          <p:cNvPr id="3" name="Content Placeholder 2"/>
          <p:cNvSpPr>
            <a:spLocks noGrp="1"/>
          </p:cNvSpPr>
          <p:nvPr>
            <p:ph idx="1"/>
          </p:nvPr>
        </p:nvSpPr>
        <p:spPr/>
        <p:txBody>
          <a:bodyPr/>
          <a:lstStyle/>
          <a:p>
            <a:r>
              <a:rPr lang="en-US" dirty="0" smtClean="0"/>
              <a:t>Over half of all marriages end in divorce.</a:t>
            </a:r>
          </a:p>
        </p:txBody>
      </p:sp>
      <p:pic>
        <p:nvPicPr>
          <p:cNvPr id="3074" name="Picture 2" descr="Divorce and Your 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3962400"/>
            <a:ext cx="3165231"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2054286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needs to be studied</a:t>
            </a:r>
            <a:endParaRPr lang="en-US" dirty="0"/>
          </a:p>
        </p:txBody>
      </p:sp>
      <p:sp>
        <p:nvSpPr>
          <p:cNvPr id="3" name="Content Placeholder 2"/>
          <p:cNvSpPr>
            <a:spLocks noGrp="1"/>
          </p:cNvSpPr>
          <p:nvPr>
            <p:ph idx="1"/>
          </p:nvPr>
        </p:nvSpPr>
        <p:spPr/>
        <p:txBody>
          <a:bodyPr/>
          <a:lstStyle/>
          <a:p>
            <a:r>
              <a:rPr lang="en-US" dirty="0" smtClean="0"/>
              <a:t>Over half of all marriages end in divorce.</a:t>
            </a:r>
          </a:p>
          <a:p>
            <a:r>
              <a:rPr lang="en-US" dirty="0" smtClean="0"/>
              <a:t>Less than 60% of all children live with both biological parents.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1096" y="3429000"/>
            <a:ext cx="4391429" cy="29241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4286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Subject needs to be studied</a:t>
            </a:r>
            <a:endParaRPr lang="en-US" dirty="0"/>
          </a:p>
        </p:txBody>
      </p:sp>
      <p:sp>
        <p:nvSpPr>
          <p:cNvPr id="3" name="Content Placeholder 2"/>
          <p:cNvSpPr>
            <a:spLocks noGrp="1"/>
          </p:cNvSpPr>
          <p:nvPr>
            <p:ph idx="1"/>
          </p:nvPr>
        </p:nvSpPr>
        <p:spPr/>
        <p:txBody>
          <a:bodyPr/>
          <a:lstStyle/>
          <a:p>
            <a:r>
              <a:rPr lang="en-US" dirty="0" smtClean="0"/>
              <a:t>Over half of all marriages end in divorce.</a:t>
            </a:r>
          </a:p>
          <a:p>
            <a:r>
              <a:rPr lang="en-US" dirty="0" smtClean="0"/>
              <a:t>Less than 60% of all children live with both biological parents.</a:t>
            </a:r>
          </a:p>
          <a:p>
            <a:r>
              <a:rPr lang="en-US" dirty="0" smtClean="0"/>
              <a:t>Half of all marriages                                                     today involve at least                                                  one party who has                                                           been married before.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3505200"/>
            <a:ext cx="3622386" cy="23907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4286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Subject has affected the Lord’s church</a:t>
            </a:r>
            <a:endParaRPr lang="en-US" dirty="0"/>
          </a:p>
        </p:txBody>
      </p:sp>
      <p:sp>
        <p:nvSpPr>
          <p:cNvPr id="3" name="Content Placeholder 2"/>
          <p:cNvSpPr>
            <a:spLocks noGrp="1"/>
          </p:cNvSpPr>
          <p:nvPr>
            <p:ph idx="1"/>
          </p:nvPr>
        </p:nvSpPr>
        <p:spPr/>
        <p:txBody>
          <a:bodyPr/>
          <a:lstStyle/>
          <a:p>
            <a:r>
              <a:rPr lang="en-US" dirty="0" smtClean="0"/>
              <a:t>Many prospects for the gospel are in adulterous marriages.</a:t>
            </a:r>
          </a:p>
          <a:p>
            <a:r>
              <a:rPr lang="en-US" dirty="0" smtClean="0"/>
              <a:t>Some preachers and churches teach error on the subject.</a:t>
            </a:r>
          </a:p>
          <a:p>
            <a:r>
              <a:rPr lang="en-US" dirty="0" smtClean="0"/>
              <a:t>Churches split over this issue.</a:t>
            </a:r>
          </a:p>
          <a:p>
            <a:r>
              <a:rPr lang="en-US" dirty="0" smtClean="0"/>
              <a:t>Souls will be lost over this issue.</a:t>
            </a:r>
            <a:endParaRPr lang="en-US" dirty="0"/>
          </a:p>
        </p:txBody>
      </p:sp>
    </p:spTree>
    <p:extLst>
      <p:ext uri="{BB962C8B-B14F-4D97-AF65-F5344CB8AC3E}">
        <p14:creationId xmlns:p14="http://schemas.microsoft.com/office/powerpoint/2010/main" val="239704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marL="0" indent="0">
              <a:buNone/>
            </a:pPr>
            <a:r>
              <a:rPr lang="en-US" sz="3600" b="1" dirty="0" smtClean="0"/>
              <a:t>1. </a:t>
            </a:r>
            <a:r>
              <a:rPr lang="en-US" sz="3600" b="1" dirty="0" smtClean="0"/>
              <a:t>Marriage as </a:t>
            </a:r>
            <a:r>
              <a:rPr lang="en-US" sz="3600" b="1" dirty="0" smtClean="0"/>
              <a:t>defined by </a:t>
            </a:r>
            <a:r>
              <a:rPr lang="en-US" sz="3600" b="1" dirty="0" smtClean="0"/>
              <a:t>God </a:t>
            </a:r>
            <a:r>
              <a:rPr lang="en-US" sz="3600" dirty="0" smtClean="0"/>
              <a:t>- </a:t>
            </a:r>
            <a:r>
              <a:rPr lang="en-US" sz="3600" dirty="0" smtClean="0"/>
              <a:t>vs. 4-5</a:t>
            </a:r>
          </a:p>
          <a:p>
            <a:pPr marL="0" indent="0">
              <a:buNone/>
            </a:pPr>
            <a:endParaRPr lang="en-US" sz="3600" dirty="0" smtClean="0"/>
          </a:p>
          <a:p>
            <a:pPr marL="0" indent="0">
              <a:buNone/>
            </a:pPr>
            <a:endParaRPr lang="en-US" sz="3600" dirty="0" smtClean="0"/>
          </a:p>
          <a:p>
            <a:pPr marL="0" indent="0">
              <a:buNone/>
            </a:pPr>
            <a:endParaRPr lang="en-US" sz="3600" dirty="0"/>
          </a:p>
          <a:p>
            <a:pPr marL="0" indent="0" algn="ctr">
              <a:buNone/>
            </a:pPr>
            <a:r>
              <a:rPr lang="en-US" sz="4000" i="1" dirty="0" smtClean="0"/>
              <a:t>“In the beginning…”</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62300" y="3962400"/>
            <a:ext cx="28575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48066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 has a law for marriage.</a:t>
            </a:r>
            <a:endParaRPr lang="en-US" b="1" dirty="0"/>
          </a:p>
        </p:txBody>
      </p:sp>
      <p:sp>
        <p:nvSpPr>
          <p:cNvPr id="3" name="Content Placeholder 2"/>
          <p:cNvSpPr>
            <a:spLocks noGrp="1"/>
          </p:cNvSpPr>
          <p:nvPr>
            <p:ph idx="1"/>
          </p:nvPr>
        </p:nvSpPr>
        <p:spPr/>
        <p:txBody>
          <a:bodyPr>
            <a:normAutofit fontScale="85000" lnSpcReduction="10000"/>
          </a:bodyPr>
          <a:lstStyle/>
          <a:p>
            <a:r>
              <a:rPr lang="en-US" dirty="0"/>
              <a:t>The legal status, condition, or relationship that results from a contract by which one man and one woman, who have the capacity to enter into such an agreement, mutually promise to live together in the relationship of husband and wife in law for life, or until the legal termination of the relationship</a:t>
            </a:r>
            <a:r>
              <a:rPr lang="en-US" dirty="0" smtClean="0"/>
              <a:t>.</a:t>
            </a:r>
            <a:endParaRPr lang="en-US" dirty="0"/>
          </a:p>
          <a:p>
            <a:r>
              <a:rPr lang="en-US" dirty="0"/>
              <a:t>Marriage is a legally sanctioned contract between a man and a woman. Entering into a marriage contract changes the legal status of both parties, giving husband and wife new rights and obligations</a:t>
            </a:r>
            <a:r>
              <a:rPr lang="en-US" dirty="0" smtClean="0"/>
              <a:t>.</a:t>
            </a:r>
            <a:endParaRPr lang="en-US" dirty="0"/>
          </a:p>
          <a:p>
            <a:r>
              <a:rPr lang="en-US" dirty="0"/>
              <a:t>http://legal-dictionary.thefreedictionary.com/marriage</a:t>
            </a:r>
          </a:p>
          <a:p>
            <a:endParaRPr lang="en-US" dirty="0"/>
          </a:p>
        </p:txBody>
      </p:sp>
    </p:spTree>
    <p:extLst>
      <p:ext uri="{BB962C8B-B14F-4D97-AF65-F5344CB8AC3E}">
        <p14:creationId xmlns:p14="http://schemas.microsoft.com/office/powerpoint/2010/main" val="35558671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793</Words>
  <Application>Microsoft Office PowerPoint</Application>
  <PresentationFormat>On-screen Show (4:3)</PresentationFormat>
  <Paragraphs>81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Marriage, Divorce, and Remarriage</vt:lpstr>
      <vt:lpstr>Subject needs to be studied</vt:lpstr>
      <vt:lpstr>Subject needs to be studied</vt:lpstr>
      <vt:lpstr>Subject needs to be studied</vt:lpstr>
      <vt:lpstr>Subject needs to be studied</vt:lpstr>
      <vt:lpstr>Subject has affected the Lord’s church</vt:lpstr>
      <vt:lpstr>PowerPoint Presentation</vt:lpstr>
      <vt:lpstr>Man has a law for marriage.</vt:lpstr>
      <vt:lpstr>God says marriage is a covenant.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Anticipated Objections</vt:lpstr>
      <vt:lpstr>Who has the right to get married?</vt:lpstr>
      <vt:lpstr>Who has the right to get married?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Divorce, and Remarriage</dc:title>
  <dc:creator>Heath</dc:creator>
  <cp:lastModifiedBy>Heath</cp:lastModifiedBy>
  <cp:revision>21</cp:revision>
  <dcterms:created xsi:type="dcterms:W3CDTF">2012-04-30T14:52:00Z</dcterms:created>
  <dcterms:modified xsi:type="dcterms:W3CDTF">2016-04-09T15:47:54Z</dcterms:modified>
</cp:coreProperties>
</file>