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  <p:sldId id="256" r:id="rId4"/>
    <p:sldId id="261" r:id="rId5"/>
    <p:sldId id="257" r:id="rId6"/>
    <p:sldId id="263" r:id="rId7"/>
    <p:sldId id="262" r:id="rId8"/>
    <p:sldId id="258" r:id="rId9"/>
    <p:sldId id="264" r:id="rId10"/>
    <p:sldId id="265" r:id="rId11"/>
    <p:sldId id="266" r:id="rId12"/>
    <p:sldId id="267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6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92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48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77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14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555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204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8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787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33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5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333D-3AEB-4B5D-80A5-743007877F2D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90F3F-6B40-42BA-922E-704D1F00E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2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85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Proper Source of Religious Authority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685800" y="1752600"/>
            <a:ext cx="7391400" cy="1143000"/>
          </a:xfrm>
          <a:prstGeom prst="down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85800" y="2971800"/>
            <a:ext cx="7391400" cy="1143000"/>
          </a:xfrm>
          <a:prstGeom prst="down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685800" y="4191000"/>
            <a:ext cx="7391400" cy="1143000"/>
          </a:xfrm>
          <a:prstGeom prst="down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840468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God has all authority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30480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Christ given all authority - Mt. 28:18; Heb. 1:1-2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427738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Apostles given Holy Spirit - John 16:12-13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5999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Proper Source of Religious Authority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685800" y="1752600"/>
            <a:ext cx="7391400" cy="1143000"/>
          </a:xfrm>
          <a:prstGeom prst="down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85800" y="2971800"/>
            <a:ext cx="7391400" cy="1143000"/>
          </a:xfrm>
          <a:prstGeom prst="down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685800" y="4191000"/>
            <a:ext cx="7391400" cy="1143000"/>
          </a:xfrm>
          <a:prstGeom prst="down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5486400"/>
            <a:ext cx="73914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1840468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God has all authority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30480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Christ given all authority - Mt. 28:18; Heb. 1:1-2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427738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Apostles given Holy Spirit - John 16:12-13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564898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Inspired men wrote the NT - 2 Tim. 3:16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5999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64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“By What Authority?”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Matthew 21:23-27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48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What is Authority?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“the power or right to give commands, enforce obedience, take action, or make final decisions” (Webster’s). </a:t>
            </a:r>
          </a:p>
          <a:p>
            <a:endParaRPr lang="en-US" sz="800" dirty="0"/>
          </a:p>
          <a:p>
            <a:r>
              <a:rPr lang="en-US" sz="2600" dirty="0" smtClean="0"/>
              <a:t>Authority is the right to tell one what to do, the right to expect them to do it, and the right to punish them if they don’t. </a:t>
            </a:r>
          </a:p>
          <a:p>
            <a:endParaRPr lang="en-US" sz="800" dirty="0"/>
          </a:p>
          <a:p>
            <a:r>
              <a:rPr lang="en-US" sz="2600" dirty="0" smtClean="0"/>
              <a:t>“For </a:t>
            </a:r>
            <a:r>
              <a:rPr lang="en-US" sz="2600" dirty="0"/>
              <a:t>I also am a man under authority, having soldiers under me. And I say to this one, </a:t>
            </a:r>
            <a:r>
              <a:rPr lang="en-US" sz="2600" dirty="0" smtClean="0"/>
              <a:t>‘Go,’ </a:t>
            </a:r>
            <a:r>
              <a:rPr lang="en-US" sz="2600" dirty="0"/>
              <a:t>and he goes; and to another, </a:t>
            </a:r>
            <a:r>
              <a:rPr lang="en-US" sz="2600" dirty="0" smtClean="0"/>
              <a:t>‘Come,’ </a:t>
            </a:r>
            <a:r>
              <a:rPr lang="en-US" sz="2600" dirty="0"/>
              <a:t>and he comes; and to my servant, </a:t>
            </a:r>
            <a:r>
              <a:rPr lang="en-US" sz="2600" dirty="0" smtClean="0"/>
              <a:t>‘Do </a:t>
            </a:r>
            <a:r>
              <a:rPr lang="en-US" sz="2600" dirty="0"/>
              <a:t>this</a:t>
            </a:r>
            <a:r>
              <a:rPr lang="en-US" sz="2600" dirty="0" smtClean="0"/>
              <a:t>,’ </a:t>
            </a:r>
            <a:r>
              <a:rPr lang="en-US" sz="2600" dirty="0"/>
              <a:t>and he does </a:t>
            </a:r>
            <a:r>
              <a:rPr lang="en-US" sz="2600" dirty="0" smtClean="0"/>
              <a:t>it” (</a:t>
            </a:r>
            <a:r>
              <a:rPr lang="en-US" sz="2600" dirty="0" smtClean="0">
                <a:solidFill>
                  <a:srgbClr val="0070C0"/>
                </a:solidFill>
              </a:rPr>
              <a:t>Matt. 8:9</a:t>
            </a:r>
            <a:r>
              <a:rPr lang="en-US" sz="2600" dirty="0" smtClean="0"/>
              <a:t>).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6677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Authority in Religion is Essential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The Nature of God Necessitates It</a:t>
            </a:r>
          </a:p>
          <a:p>
            <a:pPr lvl="1"/>
            <a:r>
              <a:rPr lang="en-US" sz="2400" b="1" dirty="0" smtClean="0">
                <a:solidFill>
                  <a:srgbClr val="0070C0"/>
                </a:solidFill>
              </a:rPr>
              <a:t>Gen. 1:1; Rom. 9:20-21</a:t>
            </a:r>
          </a:p>
          <a:p>
            <a:r>
              <a:rPr lang="en-US" sz="2800" b="1" dirty="0" smtClean="0"/>
              <a:t>The Nature of Man Requires It</a:t>
            </a:r>
          </a:p>
          <a:p>
            <a:pPr lvl="1"/>
            <a:r>
              <a:rPr lang="en-US" sz="2400" b="1" dirty="0" smtClean="0">
                <a:solidFill>
                  <a:srgbClr val="0070C0"/>
                </a:solidFill>
              </a:rPr>
              <a:t>Jer. 10:23; Prov. 14:12</a:t>
            </a:r>
          </a:p>
          <a:p>
            <a:r>
              <a:rPr lang="en-US" sz="2800" b="1" dirty="0" smtClean="0"/>
              <a:t>To Avoid Chaos</a:t>
            </a:r>
          </a:p>
          <a:p>
            <a:pPr lvl="1"/>
            <a:r>
              <a:rPr lang="en-US" sz="2400" b="1" dirty="0" smtClean="0">
                <a:solidFill>
                  <a:srgbClr val="0070C0"/>
                </a:solidFill>
              </a:rPr>
              <a:t>Judges 21:25</a:t>
            </a:r>
          </a:p>
          <a:p>
            <a:r>
              <a:rPr lang="en-US" sz="2800" b="1" dirty="0" smtClean="0"/>
              <a:t>For Our Salvation</a:t>
            </a:r>
          </a:p>
          <a:p>
            <a:pPr lvl="1"/>
            <a:r>
              <a:rPr lang="en-US" sz="2400" b="1" dirty="0" smtClean="0">
                <a:solidFill>
                  <a:srgbClr val="0070C0"/>
                </a:solidFill>
              </a:rPr>
              <a:t>Matt. 7:21; Heb. 5:8-9; Luke 6:46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3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Improper Sources of Authority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pPr marL="182880" lvl="1"/>
            <a:r>
              <a:rPr lang="en-US" sz="2800" b="1" dirty="0" smtClean="0"/>
              <a:t>Themselves </a:t>
            </a:r>
            <a:r>
              <a:rPr lang="en-US" sz="2400" b="1" dirty="0" smtClean="0"/>
              <a:t>- </a:t>
            </a:r>
            <a:r>
              <a:rPr lang="en-US" sz="2400" b="1" dirty="0">
                <a:solidFill>
                  <a:srgbClr val="0070C0"/>
                </a:solidFill>
              </a:rPr>
              <a:t>Jer. 10:23</a:t>
            </a:r>
            <a:r>
              <a:rPr lang="en-US" sz="2400" b="1" dirty="0" smtClean="0">
                <a:solidFill>
                  <a:srgbClr val="0070C0"/>
                </a:solidFill>
              </a:rPr>
              <a:t>; </a:t>
            </a:r>
            <a:r>
              <a:rPr lang="en-US" sz="2400" b="1" dirty="0">
                <a:solidFill>
                  <a:srgbClr val="0070C0"/>
                </a:solidFill>
              </a:rPr>
              <a:t>Judges 21:25</a:t>
            </a:r>
          </a:p>
          <a:p>
            <a:r>
              <a:rPr lang="en-US" sz="2800" b="1" dirty="0" smtClean="0"/>
              <a:t>Creeds of Men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0070C0"/>
                </a:solidFill>
              </a:rPr>
              <a:t>Matt. 15:9; Col. 2:20-22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/>
              <a:t>Desires of Congregation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0070C0"/>
                </a:solidFill>
              </a:rPr>
              <a:t>Rom. 3:4</a:t>
            </a:r>
          </a:p>
          <a:p>
            <a:r>
              <a:rPr lang="en-US" sz="2800" b="1" dirty="0" smtClean="0"/>
              <a:t>Old Testament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0070C0"/>
                </a:solidFill>
              </a:rPr>
              <a:t>Col. 2:14; Rom. 15:4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/>
              <a:t>What Preacher Says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0070C0"/>
                </a:solidFill>
              </a:rPr>
              <a:t>2 </a:t>
            </a:r>
            <a:r>
              <a:rPr lang="en-US" sz="2400" b="1" dirty="0" smtClean="0">
                <a:solidFill>
                  <a:srgbClr val="0070C0"/>
                </a:solidFill>
              </a:rPr>
              <a:t>Tim. 4:2; Acts 17:11</a:t>
            </a:r>
          </a:p>
          <a:p>
            <a:r>
              <a:rPr lang="en-US" sz="2800" b="1" dirty="0" smtClean="0"/>
              <a:t>What Elders Say </a:t>
            </a:r>
            <a:r>
              <a:rPr lang="en-US" b="1" dirty="0" smtClean="0"/>
              <a:t>- </a:t>
            </a:r>
            <a:r>
              <a:rPr lang="en-US" sz="2400" b="1" dirty="0" smtClean="0">
                <a:solidFill>
                  <a:srgbClr val="0070C0"/>
                </a:solidFill>
              </a:rPr>
              <a:t>Acts 20:28; 1 Pet. 5:2, 4</a:t>
            </a:r>
          </a:p>
          <a:p>
            <a:r>
              <a:rPr lang="en-US" sz="2800" b="1" dirty="0" smtClean="0"/>
              <a:t>Results Accomplished  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40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Improper Sources of Authority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pPr marL="182880" lvl="1"/>
            <a:r>
              <a:rPr lang="en-US" sz="2800" b="1" dirty="0" smtClean="0"/>
              <a:t>Themselves </a:t>
            </a:r>
            <a:r>
              <a:rPr lang="en-US" sz="2400" b="1" dirty="0" smtClean="0"/>
              <a:t>- </a:t>
            </a:r>
            <a:r>
              <a:rPr lang="en-US" sz="2400" b="1" dirty="0">
                <a:solidFill>
                  <a:srgbClr val="0070C0"/>
                </a:solidFill>
              </a:rPr>
              <a:t>Jer. 10:23</a:t>
            </a:r>
            <a:r>
              <a:rPr lang="en-US" sz="2400" b="1" dirty="0" smtClean="0">
                <a:solidFill>
                  <a:srgbClr val="0070C0"/>
                </a:solidFill>
              </a:rPr>
              <a:t>; </a:t>
            </a:r>
            <a:r>
              <a:rPr lang="en-US" sz="2400" b="1" dirty="0">
                <a:solidFill>
                  <a:srgbClr val="0070C0"/>
                </a:solidFill>
              </a:rPr>
              <a:t>Judges 21:25</a:t>
            </a:r>
          </a:p>
          <a:p>
            <a:r>
              <a:rPr lang="en-US" sz="2800" b="1" dirty="0" smtClean="0"/>
              <a:t>Creeds of Men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0070C0"/>
                </a:solidFill>
              </a:rPr>
              <a:t>Matt. 15:9; Col. 2:20-22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/>
              <a:t>Desires of Congregation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0070C0"/>
                </a:solidFill>
              </a:rPr>
              <a:t>Rom. 3:4</a:t>
            </a:r>
          </a:p>
          <a:p>
            <a:r>
              <a:rPr lang="en-US" sz="2800" b="1" dirty="0" smtClean="0"/>
              <a:t>Old Testament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0070C0"/>
                </a:solidFill>
              </a:rPr>
              <a:t>Col. 2:14; Rom. 15:4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/>
              <a:t>What Preacher Says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0070C0"/>
                </a:solidFill>
              </a:rPr>
              <a:t>2 </a:t>
            </a:r>
            <a:r>
              <a:rPr lang="en-US" sz="2400" b="1" dirty="0" smtClean="0">
                <a:solidFill>
                  <a:srgbClr val="0070C0"/>
                </a:solidFill>
              </a:rPr>
              <a:t>Tim. 4:2; Acts 17:11</a:t>
            </a:r>
          </a:p>
          <a:p>
            <a:r>
              <a:rPr lang="en-US" sz="2800" b="1" dirty="0" smtClean="0"/>
              <a:t>What Elders Say </a:t>
            </a:r>
            <a:r>
              <a:rPr lang="en-US" b="1" dirty="0" smtClean="0"/>
              <a:t>- </a:t>
            </a:r>
            <a:r>
              <a:rPr lang="en-US" sz="2400" b="1" dirty="0" smtClean="0">
                <a:solidFill>
                  <a:srgbClr val="0070C0"/>
                </a:solidFill>
              </a:rPr>
              <a:t>Acts 20:28; 1 Pet. 5:2, 4</a:t>
            </a:r>
          </a:p>
          <a:p>
            <a:r>
              <a:rPr lang="en-US" sz="2800" b="1" dirty="0" smtClean="0"/>
              <a:t>Results Accomplished 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" y="1600200"/>
            <a:ext cx="8458200" cy="32004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905000"/>
            <a:ext cx="7543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Right things can be done in a wrong (unauthorized) way:</a:t>
            </a: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Cain’s sacrifice (Gen. 4:3-5).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err="1" smtClean="0"/>
              <a:t>Nadab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Abihu’s</a:t>
            </a:r>
            <a:r>
              <a:rPr lang="en-US" sz="2400" b="1" dirty="0" smtClean="0"/>
              <a:t> fire (Lev. 10:1-2).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David moving the ark (2 Sam. 6:1-11).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King </a:t>
            </a:r>
            <a:r>
              <a:rPr lang="en-US" sz="2400" b="1" dirty="0" err="1" smtClean="0"/>
              <a:t>Uzzah</a:t>
            </a:r>
            <a:r>
              <a:rPr lang="en-US" sz="2400" b="1" dirty="0" smtClean="0"/>
              <a:t> burning incense (2 Chron. 26:16-20).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5108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Proper Source of Religious Authority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03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Proper Source of Religious Authority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685800" y="1752600"/>
            <a:ext cx="7391400" cy="1143000"/>
          </a:xfrm>
          <a:prstGeom prst="down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840468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God has all authority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5999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Proper Source of Religious Authority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685800" y="1752600"/>
            <a:ext cx="7391400" cy="1143000"/>
          </a:xfrm>
          <a:prstGeom prst="down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85800" y="2971800"/>
            <a:ext cx="7391400" cy="1143000"/>
          </a:xfrm>
          <a:prstGeom prst="down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840468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God has all authority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30480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Christ given all authority - Mt. 28:18; Heb. 1:1-2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5999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38</TotalTime>
  <Words>454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Clarity</vt:lpstr>
      <vt:lpstr>Office Theme</vt:lpstr>
      <vt:lpstr>PowerPoint Presentation</vt:lpstr>
      <vt:lpstr>“By What Authority?”</vt:lpstr>
      <vt:lpstr>What is Authority?</vt:lpstr>
      <vt:lpstr>Authority in Religion is Essential</vt:lpstr>
      <vt:lpstr>Improper Sources of Authority</vt:lpstr>
      <vt:lpstr>Improper Sources of Authority</vt:lpstr>
      <vt:lpstr>Proper Source of Religious Authority</vt:lpstr>
      <vt:lpstr>Proper Source of Religious Authority</vt:lpstr>
      <vt:lpstr>Proper Source of Religious Authority</vt:lpstr>
      <vt:lpstr>Proper Source of Religious Authority</vt:lpstr>
      <vt:lpstr>Proper Source of Religious Authority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“By What Authority?”</dc:title>
  <dc:creator>Heath</dc:creator>
  <cp:lastModifiedBy>Heath</cp:lastModifiedBy>
  <cp:revision>9</cp:revision>
  <dcterms:created xsi:type="dcterms:W3CDTF">2016-02-18T22:59:20Z</dcterms:created>
  <dcterms:modified xsi:type="dcterms:W3CDTF">2016-02-20T16:33:39Z</dcterms:modified>
</cp:coreProperties>
</file>