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4" r:id="rId4"/>
    <p:sldId id="272" r:id="rId5"/>
    <p:sldId id="266" r:id="rId6"/>
    <p:sldId id="273" r:id="rId7"/>
    <p:sldId id="274" r:id="rId8"/>
    <p:sldId id="275" r:id="rId9"/>
    <p:sldId id="276" r:id="rId10"/>
    <p:sldId id="277" r:id="rId11"/>
    <p:sldId id="279" r:id="rId12"/>
    <p:sldId id="280" r:id="rId13"/>
    <p:sldId id="278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0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0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2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4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3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2A05-7D36-46B0-A468-D5A238FB8297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7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5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Christian’s Peace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Matthew 6:25-34</a:t>
            </a:r>
          </a:p>
          <a:p>
            <a:endParaRPr lang="en-US" sz="800" b="1" dirty="0" smtClean="0"/>
          </a:p>
          <a:p>
            <a:r>
              <a:rPr lang="en-US" b="1" dirty="0"/>
              <a:t>Worry </a:t>
            </a:r>
            <a:r>
              <a:rPr lang="en-US" b="1" dirty="0" smtClean="0"/>
              <a:t>over </a:t>
            </a:r>
            <a:r>
              <a:rPr lang="en-US" b="1" dirty="0"/>
              <a:t>material things is a subtle but legitimate form of materialism. </a:t>
            </a:r>
          </a:p>
          <a:p>
            <a:pPr lvl="0"/>
            <a:r>
              <a:rPr lang="en-US" b="1" dirty="0"/>
              <a:t>Some people aspire to wealth, while others are in terror of poverty. Both individuals are equally governed by materialism. </a:t>
            </a:r>
          </a:p>
          <a:p>
            <a:pPr lvl="0"/>
            <a:r>
              <a:rPr lang="en-US" b="1" dirty="0"/>
              <a:t>Satan does not care whether we are consumed by greed or by worry – just so long as we are focused on material things and not on God. </a:t>
            </a:r>
          </a:p>
        </p:txBody>
      </p:sp>
    </p:spTree>
    <p:extLst>
      <p:ext uri="{BB962C8B-B14F-4D97-AF65-F5344CB8AC3E}">
        <p14:creationId xmlns:p14="http://schemas.microsoft.com/office/powerpoint/2010/main" val="306336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7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17" end="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3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93" end="2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17" end="3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217" end="3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cdn.paper4pc.com/images/field-of-wildflowers-wallpaper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6" r="87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438400" y="4724400"/>
            <a:ext cx="4343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0"/>
            <a:ext cx="8229600" cy="11430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“Do Not Worry”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837"/>
            <a:ext cx="8229600" cy="45259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gave us life; we can trust Him to sustain our life.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cares for the most humble of His creations, we are more valuable than birds and flowers.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Worrying is what the Gentiles do.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Worry is a thief.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17155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cdn.paper4pc.com/images/field-of-wildflowers-wallpaper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6" r="87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438400" y="4724400"/>
            <a:ext cx="4343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0"/>
            <a:ext cx="8229600" cy="11430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“Do Not Worry”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8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“But seek first the kingdom of God                     and His righteousness,                                            and all these things                                                        shall be added to you.”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3002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Bitter Fruits of Materialism</a:t>
            </a:r>
            <a:endParaRPr lang="en-US" sz="40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We wastefully invest our lives on things that will not last.</a:t>
            </a:r>
          </a:p>
          <a:p>
            <a:pPr lvl="0"/>
            <a:r>
              <a:rPr lang="en-US" b="1" dirty="0"/>
              <a:t>We are blinded to spiritual realities and priorities. </a:t>
            </a:r>
          </a:p>
          <a:p>
            <a:pPr lvl="0"/>
            <a:r>
              <a:rPr lang="en-US" b="1" dirty="0"/>
              <a:t>We are rendered incapable of properly serving God.</a:t>
            </a:r>
          </a:p>
          <a:p>
            <a:pPr lvl="0"/>
            <a:r>
              <a:rPr lang="en-US" b="1" dirty="0"/>
              <a:t>We are robbed of our peace; worrying about things we don’t have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54980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08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i.ytimg.com/vi/BYKZbAq5wR0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94079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Studies in the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Sermon on the Mount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59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cosphericblog.com/wp-content/uploads/2010/07/gre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952749"/>
            <a:ext cx="4762500" cy="321945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447800" y="1066800"/>
            <a:ext cx="6553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1219200"/>
            <a:ext cx="5486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  <a:cs typeface="Aharoni" panose="02010803020104030203" pitchFamily="2" charset="-79"/>
              </a:rPr>
              <a:t>Materialism</a:t>
            </a:r>
            <a:endParaRPr lang="en-US" sz="4400" b="1" dirty="0" smtClean="0">
              <a:latin typeface="+mj-lt"/>
              <a:cs typeface="Aharoni" panose="02010803020104030203" pitchFamily="2" charset="-79"/>
            </a:endParaRPr>
          </a:p>
          <a:p>
            <a:pPr algn="ctr"/>
            <a:r>
              <a:rPr lang="en-US" sz="3200" b="1" dirty="0" smtClean="0">
                <a:latin typeface="+mj-lt"/>
                <a:cs typeface="Aharoni" panose="02010803020104030203" pitchFamily="2" charset="-79"/>
              </a:rPr>
              <a:t>Matthew </a:t>
            </a:r>
            <a:r>
              <a:rPr lang="en-US" sz="3200" b="1" dirty="0" smtClean="0">
                <a:latin typeface="+mj-lt"/>
                <a:cs typeface="Aharoni" panose="02010803020104030203" pitchFamily="2" charset="-79"/>
              </a:rPr>
              <a:t>6:19-34</a:t>
            </a:r>
            <a:endParaRPr lang="en-US" sz="3200" b="1" dirty="0">
              <a:latin typeface="+mj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3258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Materialism?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/>
              <a:t>“an outlook on life leaving God out or making Him secondary to this material world. It casts man’s spiritual nature into second place and his physical desires into first” </a:t>
            </a:r>
            <a:r>
              <a:rPr lang="en-US" sz="2800" b="1" dirty="0"/>
              <a:t>(Randy </a:t>
            </a:r>
            <a:r>
              <a:rPr lang="en-US" sz="2800" b="1" dirty="0" err="1"/>
              <a:t>Blackaby</a:t>
            </a:r>
            <a:r>
              <a:rPr lang="en-US" sz="2800" b="1" dirty="0"/>
              <a:t>, “Blessed To Bless,” p. 53). </a:t>
            </a:r>
            <a:endParaRPr lang="en-US" b="1" dirty="0" smtClean="0"/>
          </a:p>
          <a:p>
            <a:pPr lvl="0"/>
            <a:r>
              <a:rPr lang="en-US" b="1" dirty="0"/>
              <a:t>A preoccupation or stress upon the material rather than the intellectual or spiritual. </a:t>
            </a:r>
          </a:p>
          <a:p>
            <a:pPr lvl="0"/>
            <a:r>
              <a:rPr lang="en-US" b="1" dirty="0"/>
              <a:t>The concept that life’s highest value is to be achieved in material pursuits and progress. </a:t>
            </a:r>
          </a:p>
        </p:txBody>
      </p:sp>
    </p:spTree>
    <p:extLst>
      <p:ext uri="{BB962C8B-B14F-4D97-AF65-F5344CB8AC3E}">
        <p14:creationId xmlns:p14="http://schemas.microsoft.com/office/powerpoint/2010/main" val="6579940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Christian’s Priorities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Matthew 6:19-21</a:t>
            </a:r>
          </a:p>
          <a:p>
            <a:endParaRPr lang="en-US" sz="800" b="1" dirty="0" smtClean="0"/>
          </a:p>
          <a:p>
            <a:r>
              <a:rPr lang="en-US" b="1" dirty="0" smtClean="0"/>
              <a:t>The </a:t>
            </a:r>
            <a:r>
              <a:rPr lang="en-US" b="1" i="1" dirty="0"/>
              <a:t>“treasure”</a:t>
            </a:r>
            <a:r>
              <a:rPr lang="en-US" b="1" dirty="0"/>
              <a:t> in this passage is that which we value above all other </a:t>
            </a:r>
            <a:r>
              <a:rPr lang="en-US" b="1" dirty="0" smtClean="0"/>
              <a:t>things; the </a:t>
            </a:r>
            <a:r>
              <a:rPr lang="en-US" b="1" dirty="0"/>
              <a:t>supreme focus of man’s </a:t>
            </a:r>
            <a:r>
              <a:rPr lang="en-US" b="1" dirty="0" smtClean="0"/>
              <a:t>heart. </a:t>
            </a:r>
          </a:p>
        </p:txBody>
      </p:sp>
    </p:spTree>
    <p:extLst>
      <p:ext uri="{BB962C8B-B14F-4D97-AF65-F5344CB8AC3E}">
        <p14:creationId xmlns:p14="http://schemas.microsoft.com/office/powerpoint/2010/main" val="2749767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Christian’s Priorities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Physical things are subject to theft and decay. </a:t>
            </a:r>
          </a:p>
          <a:p>
            <a:pPr lvl="0"/>
            <a:r>
              <a:rPr lang="en-US" b="1" dirty="0"/>
              <a:t>Material possessions can be taken from us (Prov. 23:4-5). </a:t>
            </a:r>
          </a:p>
          <a:p>
            <a:pPr lvl="0"/>
            <a:r>
              <a:rPr lang="en-US" b="1" dirty="0"/>
              <a:t>They bring no lasting satisfaction </a:t>
            </a:r>
            <a:r>
              <a:rPr lang="en-US" b="1" dirty="0" smtClean="0"/>
              <a:t>                      (</a:t>
            </a:r>
            <a:r>
              <a:rPr lang="en-US" b="1" dirty="0"/>
              <a:t>Eccl. 5:10-12).</a:t>
            </a:r>
          </a:p>
          <a:p>
            <a:pPr lvl="0"/>
            <a:r>
              <a:rPr lang="en-US" b="1" dirty="0"/>
              <a:t>We are </a:t>
            </a:r>
            <a:r>
              <a:rPr lang="en-US" b="1" u="sng" dirty="0"/>
              <a:t>not</a:t>
            </a:r>
            <a:r>
              <a:rPr lang="en-US" b="1" dirty="0"/>
              <a:t> to </a:t>
            </a:r>
            <a:r>
              <a:rPr lang="en-US" b="1" i="1" dirty="0"/>
              <a:t>trust in uncertain riches</a:t>
            </a:r>
            <a:r>
              <a:rPr lang="en-US" b="1" dirty="0"/>
              <a:t>, but in God (1 Tim. 6:17). </a:t>
            </a:r>
          </a:p>
        </p:txBody>
      </p:sp>
    </p:spTree>
    <p:extLst>
      <p:ext uri="{BB962C8B-B14F-4D97-AF65-F5344CB8AC3E}">
        <p14:creationId xmlns:p14="http://schemas.microsoft.com/office/powerpoint/2010/main" val="3378762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Christian’s Priorities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To </a:t>
            </a:r>
            <a:r>
              <a:rPr lang="en-US" b="1" i="1" dirty="0"/>
              <a:t>lay up treasures in </a:t>
            </a:r>
            <a:r>
              <a:rPr lang="en-US" b="1" i="1" dirty="0" smtClean="0"/>
              <a:t>heaven…</a:t>
            </a:r>
            <a:r>
              <a:rPr lang="en-US" b="1" dirty="0" smtClean="0"/>
              <a:t> 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r>
              <a:rPr lang="en-US" b="1" dirty="0" smtClean="0"/>
              <a:t>Is </a:t>
            </a:r>
            <a:r>
              <a:rPr lang="en-US" b="1" dirty="0"/>
              <a:t>to submit oneself completely to that which is in heaven – the rule and authority of God. </a:t>
            </a:r>
          </a:p>
          <a:p>
            <a:r>
              <a:rPr lang="en-US" b="1" dirty="0" smtClean="0"/>
              <a:t>It </a:t>
            </a:r>
            <a:r>
              <a:rPr lang="en-US" b="1" dirty="0"/>
              <a:t>is a life-long pursuit of spiritual things. </a:t>
            </a:r>
          </a:p>
        </p:txBody>
      </p:sp>
    </p:spTree>
    <p:extLst>
      <p:ext uri="{BB962C8B-B14F-4D97-AF65-F5344CB8AC3E}">
        <p14:creationId xmlns:p14="http://schemas.microsoft.com/office/powerpoint/2010/main" val="1858578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Christian’s Outlook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Matthew 6:22-23</a:t>
            </a:r>
          </a:p>
          <a:p>
            <a:endParaRPr lang="en-US" sz="800" b="1" dirty="0" smtClean="0"/>
          </a:p>
          <a:p>
            <a:r>
              <a:rPr lang="en-US" b="1" dirty="0"/>
              <a:t>Jesus warned against the </a:t>
            </a:r>
            <a:r>
              <a:rPr lang="en-US" b="1" i="1" dirty="0"/>
              <a:t>deceitfulness of riches</a:t>
            </a:r>
            <a:r>
              <a:rPr lang="en-US" b="1" dirty="0"/>
              <a:t> (Matt. 13:22). </a:t>
            </a:r>
            <a:endParaRPr lang="en-US" b="1" dirty="0" smtClean="0"/>
          </a:p>
          <a:p>
            <a:r>
              <a:rPr lang="en-US" b="1" dirty="0" smtClean="0"/>
              <a:t>Materialism gives one… </a:t>
            </a:r>
            <a:endParaRPr lang="en-US" b="1" dirty="0"/>
          </a:p>
          <a:p>
            <a:pPr lvl="1"/>
            <a:r>
              <a:rPr lang="en-US" b="1" dirty="0" smtClean="0"/>
              <a:t>A distorted </a:t>
            </a:r>
            <a:r>
              <a:rPr lang="en-US" b="1" dirty="0"/>
              <a:t>sense of worth and security.</a:t>
            </a:r>
          </a:p>
          <a:p>
            <a:pPr lvl="1"/>
            <a:r>
              <a:rPr lang="en-US" b="1" dirty="0"/>
              <a:t>A</a:t>
            </a:r>
            <a:r>
              <a:rPr lang="en-US" b="1" dirty="0" smtClean="0"/>
              <a:t> </a:t>
            </a:r>
            <a:r>
              <a:rPr lang="en-US" b="1" dirty="0"/>
              <a:t>distorted view of life – material things matter most. </a:t>
            </a:r>
          </a:p>
          <a:p>
            <a:pPr lvl="1"/>
            <a:r>
              <a:rPr lang="en-US" b="1" dirty="0" smtClean="0"/>
              <a:t>A </a:t>
            </a:r>
            <a:r>
              <a:rPr lang="en-US" b="1" dirty="0"/>
              <a:t>distorted view of people – their worth </a:t>
            </a:r>
            <a:r>
              <a:rPr lang="en-US" b="1" dirty="0" smtClean="0"/>
              <a:t>is determined </a:t>
            </a:r>
            <a:r>
              <a:rPr lang="en-US" b="1" dirty="0"/>
              <a:t>by their wealth.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465759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Christian’s Loyalty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Matthew 6:24</a:t>
            </a:r>
          </a:p>
          <a:p>
            <a:endParaRPr lang="en-US" sz="800" b="1" dirty="0" smtClean="0"/>
          </a:p>
          <a:p>
            <a:r>
              <a:rPr lang="en-US" b="1" dirty="0"/>
              <a:t>The word for </a:t>
            </a:r>
            <a:r>
              <a:rPr lang="en-US" b="1" i="1" dirty="0"/>
              <a:t>“serve”</a:t>
            </a:r>
            <a:r>
              <a:rPr lang="en-US" b="1" dirty="0"/>
              <a:t> comes from the Greek term for “slave.”</a:t>
            </a:r>
          </a:p>
          <a:p>
            <a:r>
              <a:rPr lang="en-US" b="1" i="1" dirty="0"/>
              <a:t>“Mammon”</a:t>
            </a:r>
            <a:r>
              <a:rPr lang="en-US" b="1" dirty="0"/>
              <a:t> was the common Aramaic word for wealth. </a:t>
            </a:r>
          </a:p>
          <a:p>
            <a:r>
              <a:rPr lang="en-US" b="1" dirty="0" smtClean="0"/>
              <a:t>No </a:t>
            </a:r>
            <a:r>
              <a:rPr lang="en-US" b="1" dirty="0"/>
              <a:t>man can be a slave to two owners. Total loyalty cannot be divided between two </a:t>
            </a:r>
            <a:r>
              <a:rPr lang="en-US" b="1" dirty="0" smtClean="0"/>
              <a:t>masters</a:t>
            </a:r>
            <a:r>
              <a:rPr lang="en-US" b="1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6336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4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14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4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charRg st="74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24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charRg st="124" end="2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507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What is Materialism?</vt:lpstr>
      <vt:lpstr>The Christian’s Priorities</vt:lpstr>
      <vt:lpstr>The Christian’s Priorities</vt:lpstr>
      <vt:lpstr>The Christian’s Priorities</vt:lpstr>
      <vt:lpstr>The Christian’s Outlook</vt:lpstr>
      <vt:lpstr>The Christian’s Loyalty</vt:lpstr>
      <vt:lpstr>The Christian’s Peace</vt:lpstr>
      <vt:lpstr>“Do Not Worry”</vt:lpstr>
      <vt:lpstr>“Do Not Worry”</vt:lpstr>
      <vt:lpstr>The Bitter Fruits of Materialism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25</cp:revision>
  <dcterms:created xsi:type="dcterms:W3CDTF">2015-12-31T21:24:57Z</dcterms:created>
  <dcterms:modified xsi:type="dcterms:W3CDTF">2016-02-13T13:37:00Z</dcterms:modified>
</cp:coreProperties>
</file>