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8" r:id="rId2"/>
  </p:sldMasterIdLst>
  <p:notesMasterIdLst>
    <p:notesMasterId r:id="rId49"/>
  </p:notesMasterIdLst>
  <p:sldIdLst>
    <p:sldId id="269" r:id="rId3"/>
    <p:sldId id="272" r:id="rId4"/>
    <p:sldId id="273" r:id="rId5"/>
    <p:sldId id="271" r:id="rId6"/>
    <p:sldId id="270" r:id="rId7"/>
    <p:sldId id="285" r:id="rId8"/>
    <p:sldId id="256" r:id="rId9"/>
    <p:sldId id="260" r:id="rId10"/>
    <p:sldId id="259" r:id="rId11"/>
    <p:sldId id="281" r:id="rId12"/>
    <p:sldId id="282" r:id="rId13"/>
    <p:sldId id="277" r:id="rId14"/>
    <p:sldId id="278" r:id="rId15"/>
    <p:sldId id="274" r:id="rId16"/>
    <p:sldId id="279" r:id="rId17"/>
    <p:sldId id="280" r:id="rId18"/>
    <p:sldId id="261" r:id="rId19"/>
    <p:sldId id="264" r:id="rId20"/>
    <p:sldId id="283" r:id="rId21"/>
    <p:sldId id="284" r:id="rId22"/>
    <p:sldId id="263" r:id="rId23"/>
    <p:sldId id="265" r:id="rId24"/>
    <p:sldId id="286" r:id="rId25"/>
    <p:sldId id="287" r:id="rId26"/>
    <p:sldId id="288" r:id="rId27"/>
    <p:sldId id="289" r:id="rId28"/>
    <p:sldId id="308" r:id="rId29"/>
    <p:sldId id="309" r:id="rId30"/>
    <p:sldId id="310" r:id="rId31"/>
    <p:sldId id="311" r:id="rId32"/>
    <p:sldId id="307" r:id="rId33"/>
    <p:sldId id="262" r:id="rId34"/>
    <p:sldId id="266" r:id="rId35"/>
    <p:sldId id="312" r:id="rId36"/>
    <p:sldId id="313" r:id="rId37"/>
    <p:sldId id="314" r:id="rId38"/>
    <p:sldId id="315" r:id="rId39"/>
    <p:sldId id="322" r:id="rId40"/>
    <p:sldId id="316" r:id="rId41"/>
    <p:sldId id="317" r:id="rId42"/>
    <p:sldId id="318" r:id="rId43"/>
    <p:sldId id="319" r:id="rId44"/>
    <p:sldId id="320" r:id="rId45"/>
    <p:sldId id="321" r:id="rId46"/>
    <p:sldId id="267" r:id="rId47"/>
    <p:sldId id="268" r:id="rId48"/>
  </p:sldIdLst>
  <p:sldSz cx="9144000" cy="6858000" type="screen4x3"/>
  <p:notesSz cx="6858000" cy="9144000"/>
  <p:embeddedFontLst>
    <p:embeddedFont>
      <p:font typeface="Baskerville Old Face" pitchFamily="18" charset="0"/>
      <p:regular r:id="rId50"/>
    </p:embeddedFont>
    <p:embeddedFont>
      <p:font typeface="Arial Narrow" pitchFamily="34" charset="0"/>
      <p:regular r:id="rId51"/>
      <p:bold r:id="rId52"/>
      <p:italic r:id="rId53"/>
      <p:boldItalic r:id="rId54"/>
    </p:embeddedFont>
    <p:embeddedFont>
      <p:font typeface="Calibri" pitchFamily="34" charset="0"/>
      <p:regular r:id="rId55"/>
      <p:bold r:id="rId56"/>
      <p:italic r:id="rId57"/>
      <p:boldItalic r:id="rId58"/>
    </p:embeddedFont>
    <p:embeddedFont>
      <p:font typeface="Tahoma" pitchFamily="34" charset="0"/>
      <p:regular r:id="rId59"/>
      <p:bold r:id="rId60"/>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FFF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10" autoAdjust="0"/>
  </p:normalViewPr>
  <p:slideViewPr>
    <p:cSldViewPr>
      <p:cViewPr varScale="1">
        <p:scale>
          <a:sx n="78" d="100"/>
          <a:sy n="78" d="100"/>
        </p:scale>
        <p:origin x="-198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66A0F-9AED-47F7-8930-830350AAB37E}" type="datetimeFigureOut">
              <a:rPr lang="en-US" smtClean="0"/>
              <a:pPr/>
              <a:t>1/30/2016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D2F7E-F4E0-4797-8B0F-2C50E539E131}" type="slidenum">
              <a:rPr lang="en-US" smtClean="0"/>
              <a:pPr/>
              <a:t>‹#›</a:t>
            </a:fld>
            <a:endParaRPr lang="en-US"/>
          </a:p>
        </p:txBody>
      </p:sp>
    </p:spTree>
    <p:extLst>
      <p:ext uri="{BB962C8B-B14F-4D97-AF65-F5344CB8AC3E}">
        <p14:creationId xmlns:p14="http://schemas.microsoft.com/office/powerpoint/2010/main" xmlns="" val="33157816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a:t>
            </a:r>
            <a:r>
              <a:rPr lang="en-US" baseline="0" dirty="0" smtClean="0"/>
              <a:t> boy – been the church on Sunday – went to bed he prayed:</a:t>
            </a:r>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2</a:t>
            </a:fld>
            <a:endParaRPr lang="en-US"/>
          </a:p>
        </p:txBody>
      </p:sp>
    </p:spTree>
    <p:extLst>
      <p:ext uri="{BB962C8B-B14F-4D97-AF65-F5344CB8AC3E}">
        <p14:creationId xmlns:p14="http://schemas.microsoft.com/office/powerpoint/2010/main" xmlns="" val="402577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Servants of God in OT and NT devoted TIME to worship!!</a:t>
            </a:r>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20</a:t>
            </a:fld>
            <a:endParaRPr lang="en-US"/>
          </a:p>
        </p:txBody>
      </p:sp>
    </p:spTree>
    <p:extLst>
      <p:ext uri="{BB962C8B-B14F-4D97-AF65-F5344CB8AC3E}">
        <p14:creationId xmlns:p14="http://schemas.microsoft.com/office/powerpoint/2010/main" xmlns="" val="276122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Rom 2:28-29</a:t>
            </a:r>
          </a:p>
          <a:p>
            <a:r>
              <a:rPr lang="en-US" dirty="0" smtClean="0"/>
              <a:t>28 For he is not a Jew who is one outwardly, nor is circumcision that which is outward in the flesh; </a:t>
            </a:r>
          </a:p>
          <a:p>
            <a:endParaRPr lang="en-US" dirty="0" smtClean="0"/>
          </a:p>
          <a:p>
            <a:r>
              <a:rPr lang="en-US" dirty="0" smtClean="0"/>
              <a:t>29 but he is a Jew who is one </a:t>
            </a:r>
            <a:r>
              <a:rPr lang="en-US" b="1" u="sng" dirty="0" smtClean="0"/>
              <a:t>inwardly</a:t>
            </a:r>
            <a:r>
              <a:rPr lang="en-US" dirty="0" smtClean="0"/>
              <a:t>; and circumcision is that </a:t>
            </a:r>
            <a:r>
              <a:rPr lang="en-US" b="1" u="sng" dirty="0" smtClean="0"/>
              <a:t>of the heart</a:t>
            </a:r>
            <a:r>
              <a:rPr lang="en-US" dirty="0" smtClean="0"/>
              <a:t>, </a:t>
            </a:r>
            <a:r>
              <a:rPr lang="en-US" u="sng" dirty="0" smtClean="0">
                <a:solidFill>
                  <a:srgbClr val="0070C0"/>
                </a:solidFill>
              </a:rPr>
              <a:t>in the Spirit</a:t>
            </a:r>
            <a:r>
              <a:rPr lang="en-US" dirty="0" smtClean="0"/>
              <a:t>, not in the letter; whose praise is not from men but from God.</a:t>
            </a:r>
          </a:p>
          <a:p>
            <a:endParaRPr lang="en-US" dirty="0" smtClean="0"/>
          </a:p>
        </p:txBody>
      </p:sp>
      <p:sp>
        <p:nvSpPr>
          <p:cNvPr id="4" name="Slide Number Placeholder 3"/>
          <p:cNvSpPr>
            <a:spLocks noGrp="1"/>
          </p:cNvSpPr>
          <p:nvPr>
            <p:ph type="sldNum" sz="quarter" idx="10"/>
          </p:nvPr>
        </p:nvSpPr>
        <p:spPr/>
        <p:txBody>
          <a:bodyPr/>
          <a:lstStyle/>
          <a:p>
            <a:fld id="{257D2F7E-F4E0-4797-8B0F-2C50E539E131}" type="slidenum">
              <a:rPr lang="en-US" smtClean="0"/>
              <a:pPr/>
              <a:t>23</a:t>
            </a:fld>
            <a:endParaRPr lang="en-US"/>
          </a:p>
        </p:txBody>
      </p:sp>
    </p:spTree>
    <p:extLst>
      <p:ext uri="{BB962C8B-B14F-4D97-AF65-F5344CB8AC3E}">
        <p14:creationId xmlns:p14="http://schemas.microsoft.com/office/powerpoint/2010/main" xmlns="" val="57409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Mayor of New York City</a:t>
            </a:r>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25</a:t>
            </a:fld>
            <a:endParaRPr lang="en-US"/>
          </a:p>
        </p:txBody>
      </p:sp>
    </p:spTree>
    <p:extLst>
      <p:ext uri="{BB962C8B-B14F-4D97-AF65-F5344CB8AC3E}">
        <p14:creationId xmlns:p14="http://schemas.microsoft.com/office/powerpoint/2010/main" xmlns="" val="405011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most others</a:t>
            </a:r>
            <a:r>
              <a:rPr lang="en-US" baseline="0" dirty="0" smtClean="0"/>
              <a:t> – worshipped and assembled in spite of persecution!</a:t>
            </a:r>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30</a:t>
            </a:fld>
            <a:endParaRPr lang="en-US"/>
          </a:p>
        </p:txBody>
      </p:sp>
    </p:spTree>
    <p:extLst>
      <p:ext uri="{BB962C8B-B14F-4D97-AF65-F5344CB8AC3E}">
        <p14:creationId xmlns:p14="http://schemas.microsoft.com/office/powerpoint/2010/main" xmlns="" val="380779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 19:7</a:t>
            </a:r>
          </a:p>
          <a:p>
            <a:r>
              <a:rPr lang="en-US" dirty="0" smtClean="0"/>
              <a:t>Let us be glad and rejoice and give Him glory, for the marriage of the Lamb has come, and His wife has made herself ready." </a:t>
            </a:r>
          </a:p>
        </p:txBody>
      </p:sp>
      <p:sp>
        <p:nvSpPr>
          <p:cNvPr id="4" name="Slide Number Placeholder 3"/>
          <p:cNvSpPr>
            <a:spLocks noGrp="1"/>
          </p:cNvSpPr>
          <p:nvPr>
            <p:ph type="sldNum" sz="quarter" idx="10"/>
          </p:nvPr>
        </p:nvSpPr>
        <p:spPr/>
        <p:txBody>
          <a:bodyPr/>
          <a:lstStyle/>
          <a:p>
            <a:fld id="{257D2F7E-F4E0-4797-8B0F-2C50E539E131}" type="slidenum">
              <a:rPr lang="en-US" smtClean="0"/>
              <a:pPr/>
              <a:t>39</a:t>
            </a:fld>
            <a:endParaRPr lang="en-US"/>
          </a:p>
        </p:txBody>
      </p:sp>
    </p:spTree>
    <p:extLst>
      <p:ext uri="{BB962C8B-B14F-4D97-AF65-F5344CB8AC3E}">
        <p14:creationId xmlns:p14="http://schemas.microsoft.com/office/powerpoint/2010/main" xmlns="" val="260967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have invitation song at the end of our service – now focus on making </a:t>
            </a:r>
            <a:r>
              <a:rPr lang="en-US" baseline="0" smtClean="0"/>
              <a:t>our worship to God best….</a:t>
            </a:r>
            <a:endParaRPr lang="en-US"/>
          </a:p>
        </p:txBody>
      </p:sp>
      <p:sp>
        <p:nvSpPr>
          <p:cNvPr id="4" name="Slide Number Placeholder 3"/>
          <p:cNvSpPr>
            <a:spLocks noGrp="1"/>
          </p:cNvSpPr>
          <p:nvPr>
            <p:ph type="sldNum" sz="quarter" idx="10"/>
          </p:nvPr>
        </p:nvSpPr>
        <p:spPr/>
        <p:txBody>
          <a:bodyPr/>
          <a:lstStyle/>
          <a:p>
            <a:fld id="{257D2F7E-F4E0-4797-8B0F-2C50E539E131}" type="slidenum">
              <a:rPr lang="en-US" smtClean="0"/>
              <a:pPr/>
              <a:t>45</a:t>
            </a:fld>
            <a:endParaRPr lang="en-US"/>
          </a:p>
        </p:txBody>
      </p:sp>
    </p:spTree>
    <p:extLst>
      <p:ext uri="{BB962C8B-B14F-4D97-AF65-F5344CB8AC3E}">
        <p14:creationId xmlns:p14="http://schemas.microsoft.com/office/powerpoint/2010/main" xmlns="" val="330962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3</a:t>
            </a:fld>
            <a:endParaRPr lang="en-US"/>
          </a:p>
        </p:txBody>
      </p:sp>
    </p:spTree>
    <p:extLst>
      <p:ext uri="{BB962C8B-B14F-4D97-AF65-F5344CB8AC3E}">
        <p14:creationId xmlns:p14="http://schemas.microsoft.com/office/powerpoint/2010/main" xmlns="" val="98609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Dictionary.com</a:t>
            </a:r>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5</a:t>
            </a:fld>
            <a:endParaRPr lang="en-US"/>
          </a:p>
        </p:txBody>
      </p:sp>
    </p:spTree>
    <p:extLst>
      <p:ext uri="{BB962C8B-B14F-4D97-AF65-F5344CB8AC3E}">
        <p14:creationId xmlns:p14="http://schemas.microsoft.com/office/powerpoint/2010/main" xmlns="" val="7755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Ps 33:6-9</a:t>
            </a:r>
          </a:p>
          <a:p>
            <a:r>
              <a:rPr lang="en-US" dirty="0" smtClean="0"/>
              <a:t>6 By the word of the LORD the heavens were made, And all the host of them by the breath of His mouth. </a:t>
            </a:r>
          </a:p>
          <a:p>
            <a:r>
              <a:rPr lang="en-US" dirty="0" smtClean="0"/>
              <a:t>7 He gathers the waters of the sea together as a heap; He lays up the deep in storehouses. </a:t>
            </a:r>
          </a:p>
          <a:p>
            <a:r>
              <a:rPr lang="en-US" dirty="0" smtClean="0"/>
              <a:t>8 Let all the earth fear the LORD; Let all the inhabitants of the world stand in awe of Him. </a:t>
            </a:r>
          </a:p>
          <a:p>
            <a:r>
              <a:rPr lang="en-US" dirty="0" smtClean="0"/>
              <a:t>9 For He spoke, and it was done; He commanded, and it stood fast. </a:t>
            </a:r>
          </a:p>
          <a:p>
            <a:endParaRPr lang="en-US" dirty="0" smtClean="0"/>
          </a:p>
          <a:p>
            <a:r>
              <a:rPr lang="en-US" b="1" u="sng" dirty="0" smtClean="0"/>
              <a:t>Rev 4:11</a:t>
            </a:r>
          </a:p>
          <a:p>
            <a:r>
              <a:rPr lang="en-US" dirty="0" smtClean="0"/>
              <a:t>11 "You are worthy, O Lord, To receive glory and honor and power; For You created all things, And by Your will they exist and were created."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9</a:t>
            </a:fld>
            <a:endParaRPr lang="en-US"/>
          </a:p>
        </p:txBody>
      </p:sp>
    </p:spTree>
    <p:extLst>
      <p:ext uri="{BB962C8B-B14F-4D97-AF65-F5344CB8AC3E}">
        <p14:creationId xmlns:p14="http://schemas.microsoft.com/office/powerpoint/2010/main" xmlns="" val="106605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Isa 40:12-17</a:t>
            </a:r>
          </a:p>
          <a:p>
            <a:r>
              <a:rPr lang="en-US" dirty="0" smtClean="0"/>
              <a:t>12 Who has measured the waters in the hollow of His hand, Measured heaven with a span And calculated the dust of the earth in a measure? Weighed the mountains in scales And the hills in a balance? </a:t>
            </a:r>
          </a:p>
          <a:p>
            <a:endParaRPr lang="en-US" dirty="0" smtClean="0"/>
          </a:p>
          <a:p>
            <a:r>
              <a:rPr lang="en-US" dirty="0" smtClean="0"/>
              <a:t>13 Who has directed the Spirit of the LORD, Or as His counselor has taught Him? </a:t>
            </a:r>
          </a:p>
          <a:p>
            <a:endParaRPr lang="en-US" dirty="0" smtClean="0"/>
          </a:p>
          <a:p>
            <a:r>
              <a:rPr lang="en-US" dirty="0" smtClean="0"/>
              <a:t>14 With whom did He take counsel, and who instructed Him, And taught Him in the path of justice? Who taught Him knowledge, And showed Him the way of understanding? </a:t>
            </a:r>
          </a:p>
          <a:p>
            <a:endParaRPr lang="en-US" dirty="0" smtClean="0"/>
          </a:p>
          <a:p>
            <a:r>
              <a:rPr lang="en-US" dirty="0" smtClean="0"/>
              <a:t>15 Behold, the nations are as a drop in a bucket, And are counted as the small dust on the scales; Look, He lifts up the isles as a very little thing. </a:t>
            </a:r>
          </a:p>
          <a:p>
            <a:endParaRPr lang="en-US" dirty="0" smtClean="0"/>
          </a:p>
          <a:p>
            <a:r>
              <a:rPr lang="en-US" dirty="0" smtClean="0"/>
              <a:t>16 And Lebanon is not sufficient to burn, Nor its beasts sufficient for a burnt offering. </a:t>
            </a:r>
          </a:p>
          <a:p>
            <a:endParaRPr lang="en-US" dirty="0" smtClean="0"/>
          </a:p>
          <a:p>
            <a:r>
              <a:rPr lang="en-US" dirty="0" smtClean="0"/>
              <a:t>17 All nations before Him are as nothing, And they are counted by Him less than nothing and worthless. </a:t>
            </a:r>
          </a:p>
          <a:p>
            <a:endParaRPr lang="en-US" dirty="0" smtClean="0"/>
          </a:p>
        </p:txBody>
      </p:sp>
      <p:sp>
        <p:nvSpPr>
          <p:cNvPr id="4" name="Slide Number Placeholder 3"/>
          <p:cNvSpPr>
            <a:spLocks noGrp="1"/>
          </p:cNvSpPr>
          <p:nvPr>
            <p:ph type="sldNum" sz="quarter" idx="10"/>
          </p:nvPr>
        </p:nvSpPr>
        <p:spPr/>
        <p:txBody>
          <a:bodyPr/>
          <a:lstStyle/>
          <a:p>
            <a:fld id="{257D2F7E-F4E0-4797-8B0F-2C50E539E131}" type="slidenum">
              <a:rPr lang="en-US" smtClean="0"/>
              <a:pPr/>
              <a:t>11</a:t>
            </a:fld>
            <a:endParaRPr lang="en-US"/>
          </a:p>
        </p:txBody>
      </p:sp>
    </p:spTree>
    <p:extLst>
      <p:ext uri="{BB962C8B-B14F-4D97-AF65-F5344CB8AC3E}">
        <p14:creationId xmlns:p14="http://schemas.microsoft.com/office/powerpoint/2010/main" xmlns="" val="279606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1 </a:t>
            </a:r>
            <a:r>
              <a:rPr lang="en-US" b="1" u="sng" dirty="0" err="1" smtClean="0"/>
              <a:t>Cor</a:t>
            </a:r>
            <a:r>
              <a:rPr lang="en-US" b="1" u="sng" dirty="0" smtClean="0"/>
              <a:t> 10:31</a:t>
            </a:r>
          </a:p>
          <a:p>
            <a:r>
              <a:rPr lang="en-US" dirty="0" smtClean="0"/>
              <a:t>31 Therefore, whether you eat or drink, or whatever you do, do all to the glory of God. </a:t>
            </a:r>
          </a:p>
        </p:txBody>
      </p:sp>
      <p:sp>
        <p:nvSpPr>
          <p:cNvPr id="4" name="Slide Number Placeholder 3"/>
          <p:cNvSpPr>
            <a:spLocks noGrp="1"/>
          </p:cNvSpPr>
          <p:nvPr>
            <p:ph type="sldNum" sz="quarter" idx="10"/>
          </p:nvPr>
        </p:nvSpPr>
        <p:spPr/>
        <p:txBody>
          <a:bodyPr/>
          <a:lstStyle/>
          <a:p>
            <a:fld id="{257D2F7E-F4E0-4797-8B0F-2C50E539E131}" type="slidenum">
              <a:rPr lang="en-US" smtClean="0"/>
              <a:pPr/>
              <a:t>12</a:t>
            </a:fld>
            <a:endParaRPr lang="en-US"/>
          </a:p>
        </p:txBody>
      </p:sp>
    </p:spTree>
    <p:extLst>
      <p:ext uri="{BB962C8B-B14F-4D97-AF65-F5344CB8AC3E}">
        <p14:creationId xmlns:p14="http://schemas.microsoft.com/office/powerpoint/2010/main" xmlns="" val="15117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15</a:t>
            </a:fld>
            <a:endParaRPr lang="en-US"/>
          </a:p>
        </p:txBody>
      </p:sp>
    </p:spTree>
    <p:extLst>
      <p:ext uri="{BB962C8B-B14F-4D97-AF65-F5344CB8AC3E}">
        <p14:creationId xmlns:p14="http://schemas.microsoft.com/office/powerpoint/2010/main" xmlns="" val="28477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Mal 1:7-8</a:t>
            </a:r>
          </a:p>
          <a:p>
            <a:r>
              <a:rPr lang="en-US" dirty="0" smtClean="0"/>
              <a:t>7 "You offer defiled food on My altar. But say, 'In what way have we defiled You?' By saying, 'The table of the LORD is contemptible.' </a:t>
            </a:r>
          </a:p>
          <a:p>
            <a:endParaRPr lang="en-US" dirty="0" smtClean="0"/>
          </a:p>
          <a:p>
            <a:r>
              <a:rPr lang="en-US" dirty="0" smtClean="0"/>
              <a:t>8 And when you offer the blind as a sacrifice, Is it not evil? And when you offer the lame and sick, Is it not evil? Offer it then to your governor! Would he be pleased with you? Would he accept you favorably?" Says the LORD of hosts.</a:t>
            </a:r>
          </a:p>
          <a:p>
            <a:endParaRPr lang="en-US" dirty="0" smtClean="0"/>
          </a:p>
        </p:txBody>
      </p:sp>
      <p:sp>
        <p:nvSpPr>
          <p:cNvPr id="4" name="Slide Number Placeholder 3"/>
          <p:cNvSpPr>
            <a:spLocks noGrp="1"/>
          </p:cNvSpPr>
          <p:nvPr>
            <p:ph type="sldNum" sz="quarter" idx="10"/>
          </p:nvPr>
        </p:nvSpPr>
        <p:spPr/>
        <p:txBody>
          <a:bodyPr/>
          <a:lstStyle/>
          <a:p>
            <a:fld id="{257D2F7E-F4E0-4797-8B0F-2C50E539E131}" type="slidenum">
              <a:rPr lang="en-US" smtClean="0"/>
              <a:pPr/>
              <a:t>16</a:t>
            </a:fld>
            <a:endParaRPr lang="en-US"/>
          </a:p>
        </p:txBody>
      </p:sp>
    </p:spTree>
    <p:extLst>
      <p:ext uri="{BB962C8B-B14F-4D97-AF65-F5344CB8AC3E}">
        <p14:creationId xmlns:p14="http://schemas.microsoft.com/office/powerpoint/2010/main" xmlns="" val="61374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Hobbies – Sports – </a:t>
            </a:r>
          </a:p>
          <a:p>
            <a:r>
              <a:rPr lang="en-US" dirty="0" smtClean="0"/>
              <a:t>Hunting – Fishing – Golfing – Gardening – Woodworking – Horseback riding, etc.</a:t>
            </a:r>
          </a:p>
          <a:p>
            <a:r>
              <a:rPr lang="en-US" dirty="0" smtClean="0"/>
              <a:t>Music – Watching sports / going to games</a:t>
            </a:r>
            <a:endParaRPr lang="en-US" dirty="0"/>
          </a:p>
        </p:txBody>
      </p:sp>
      <p:sp>
        <p:nvSpPr>
          <p:cNvPr id="4" name="Slide Number Placeholder 3"/>
          <p:cNvSpPr>
            <a:spLocks noGrp="1"/>
          </p:cNvSpPr>
          <p:nvPr>
            <p:ph type="sldNum" sz="quarter" idx="10"/>
          </p:nvPr>
        </p:nvSpPr>
        <p:spPr/>
        <p:txBody>
          <a:bodyPr/>
          <a:lstStyle/>
          <a:p>
            <a:fld id="{257D2F7E-F4E0-4797-8B0F-2C50E539E131}" type="slidenum">
              <a:rPr lang="en-US" smtClean="0"/>
              <a:pPr/>
              <a:t>18</a:t>
            </a:fld>
            <a:endParaRPr lang="en-US"/>
          </a:p>
        </p:txBody>
      </p:sp>
    </p:spTree>
    <p:extLst>
      <p:ext uri="{BB962C8B-B14F-4D97-AF65-F5344CB8AC3E}">
        <p14:creationId xmlns:p14="http://schemas.microsoft.com/office/powerpoint/2010/main" xmlns="" val="270667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9ABFE6-C462-45C3-A954-AE0D42B8A1BF}"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8B209-5A6F-4686-9296-0D28BBCCA0C6}" type="slidenum">
              <a:rPr lang="en-US" smtClean="0"/>
              <a:pPr/>
              <a:t>‹#›</a:t>
            </a:fld>
            <a:endParaRPr lang="en-US"/>
          </a:p>
        </p:txBody>
      </p:sp>
    </p:spTree>
    <p:extLst>
      <p:ext uri="{BB962C8B-B14F-4D97-AF65-F5344CB8AC3E}">
        <p14:creationId xmlns:p14="http://schemas.microsoft.com/office/powerpoint/2010/main" xmlns="" val="212914725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570104"/>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0967580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31405421"/>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2492208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23240743"/>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950307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3480198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 Templateswise.co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9ABFE6-C462-45C3-A954-AE0D42B8A1BF}"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8B209-5A6F-4686-9296-0D28BBCCA0C6}" type="slidenum">
              <a:rPr lang="en-US" smtClean="0"/>
              <a:pPr/>
              <a:t>‹#›</a:t>
            </a:fld>
            <a:endParaRPr lang="en-US"/>
          </a:p>
        </p:txBody>
      </p:sp>
    </p:spTree>
    <p:extLst>
      <p:ext uri="{BB962C8B-B14F-4D97-AF65-F5344CB8AC3E}">
        <p14:creationId xmlns:p14="http://schemas.microsoft.com/office/powerpoint/2010/main" xmlns="" val="2871120583"/>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0B61-CB6B-4920-AC09-33EEE5E51970}" type="datetimeFigureOut">
              <a:rPr lang="en-US" smtClean="0"/>
              <a:pPr/>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C2F9F-6B15-442C-A5E8-20B2C7776ACB}" type="slidenum">
              <a:rPr lang="en-US" smtClean="0"/>
              <a:pPr/>
              <a:t>‹#›</a:t>
            </a:fld>
            <a:endParaRPr lang="en-US"/>
          </a:p>
        </p:txBody>
      </p:sp>
    </p:spTree>
    <p:extLst>
      <p:ext uri="{BB962C8B-B14F-4D97-AF65-F5344CB8AC3E}">
        <p14:creationId xmlns:p14="http://schemas.microsoft.com/office/powerpoint/2010/main" xmlns="" val="715368090"/>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3087410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133162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50714823"/>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50897904"/>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0ACC7-3908-4E49-80D3-73D7F0FDBFDE}" type="datetimeFigureOut">
              <a:rPr lang="en-US" smtClean="0">
                <a:solidFill>
                  <a:prstClr val="black">
                    <a:tint val="75000"/>
                  </a:prstClr>
                </a:solidFill>
              </a:rPr>
              <a:pPr/>
              <a:t>1/30/2016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8099304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ABFE6-C462-45C3-A954-AE0D42B8A1BF}" type="datetimeFigureOut">
              <a:rPr lang="en-US" smtClean="0"/>
              <a:pPr/>
              <a:t>1/30/2016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8B209-5A6F-4686-9296-0D28BBCCA0C6}" type="slidenum">
              <a:rPr lang="en-US" smtClean="0"/>
              <a:pPr/>
              <a:t>‹#›</a:t>
            </a:fld>
            <a:endParaRPr lang="en-US"/>
          </a:p>
        </p:txBody>
      </p:sp>
    </p:spTree>
    <p:extLst>
      <p:ext uri="{BB962C8B-B14F-4D97-AF65-F5344CB8AC3E}">
        <p14:creationId xmlns:p14="http://schemas.microsoft.com/office/powerpoint/2010/main" xmlns="" val="2179369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80" r:id="rId4"/>
  </p:sldLayoutIdLst>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350ACC7-3908-4E49-80D3-73D7F0FDBFDE}" type="datetimeFigureOut">
              <a:rPr lang="en-US" smtClean="0">
                <a:solidFill>
                  <a:prstClr val="black">
                    <a:tint val="75000"/>
                  </a:prstClr>
                </a:solidFill>
                <a:cs typeface="Arial" charset="0"/>
              </a:rPr>
              <a:pPr defTabSz="914400"/>
              <a:t>1/30/2016</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82FA3C6-7C60-430F-B028-42B5104B86BE}" type="slidenum">
              <a:rPr lang="en-US" smtClean="0">
                <a:solidFill>
                  <a:prstClr val="black">
                    <a:tint val="75000"/>
                  </a:prstClr>
                </a:solidFill>
                <a:cs typeface="Arial" charset="0"/>
              </a:rPr>
              <a:pPr defTabSz="914400"/>
              <a:t>‹#›</a:t>
            </a:fld>
            <a:endParaRPr lang="en-US" dirty="0">
              <a:solidFill>
                <a:prstClr val="black">
                  <a:tint val="75000"/>
                </a:prstClr>
              </a:solidFill>
              <a:cs typeface="Arial" charset="0"/>
            </a:endParaRPr>
          </a:p>
        </p:txBody>
      </p:sp>
      <p:pic>
        <p:nvPicPr>
          <p:cNvPr id="7" name="Picture 2" descr="http://2.bp.blogspot.com/_ppYFwyNQfbs/TLyLW9icdfI/AAAAAAAABVU/r8iatg5pvDU/s1600/happy-marriage.jpg"/>
          <p:cNvPicPr>
            <a:picLocks noChangeAspect="1" noChangeArrowheads="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96893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dictionary.reference.com/browse/-ism" TargetMode="External"/><Relationship Id="rId4" Type="http://schemas.openxmlformats.org/officeDocument/2006/relationships/hyperlink" Target="http://dictionary.reference.com/browse/e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639842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381000"/>
            <a:ext cx="6781800" cy="5509200"/>
          </a:xfrm>
          <a:prstGeom prst="rect">
            <a:avLst/>
          </a:prstGeom>
          <a:noFill/>
        </p:spPr>
        <p:txBody>
          <a:bodyPr wrap="square" rtlCol="0">
            <a:spAutoFit/>
          </a:bodyPr>
          <a:lstStyle/>
          <a:p>
            <a:pPr eaLnBrk="0" hangingPunct="0"/>
            <a:r>
              <a:rPr lang="en-US" altLang="en-US" sz="3200" dirty="0">
                <a:latin typeface="Times New Roman" panose="02020603050405020304" pitchFamily="18" charset="0"/>
                <a:cs typeface="Times New Roman" panose="02020603050405020304" pitchFamily="18" charset="0"/>
              </a:rPr>
              <a:t>8 The four living creatures, each having six wings, were full of eyes around and within. And they do not rest day or night, saying: "Holy, holy, holy, Lord God Almighty, Who was and is and is to come!" </a:t>
            </a:r>
          </a:p>
          <a:p>
            <a:pPr eaLnBrk="0" hangingPunct="0"/>
            <a:endParaRPr lang="en-US" altLang="en-US" sz="3200" dirty="0">
              <a:latin typeface="Times New Roman" panose="02020603050405020304" pitchFamily="18" charset="0"/>
              <a:cs typeface="Times New Roman" panose="02020603050405020304" pitchFamily="18" charset="0"/>
            </a:endParaRPr>
          </a:p>
          <a:p>
            <a:pPr eaLnBrk="0" hangingPunct="0"/>
            <a:r>
              <a:rPr lang="en-US" altLang="en-US" sz="3200" dirty="0">
                <a:latin typeface="Times New Roman" panose="02020603050405020304" pitchFamily="18" charset="0"/>
                <a:cs typeface="Times New Roman" panose="02020603050405020304" pitchFamily="18" charset="0"/>
              </a:rPr>
              <a:t>11 "You are worthy, O Lord, To receive glory and honor and power; For You created all things, And by Your will they exist and were created</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762000"/>
            <a:ext cx="1905000" cy="1200329"/>
          </a:xfrm>
          <a:prstGeom prst="rect">
            <a:avLst/>
          </a:prstGeom>
          <a:noFill/>
        </p:spPr>
        <p:txBody>
          <a:bodyPr wrap="square" rtlCol="0">
            <a:spAutoFit/>
          </a:bodyPr>
          <a:lstStyle/>
          <a:p>
            <a:pPr algn="ctr"/>
            <a:r>
              <a:rPr lang="en-US" sz="3600" b="1" dirty="0" smtClean="0"/>
              <a:t>Rev. </a:t>
            </a:r>
          </a:p>
          <a:p>
            <a:pPr algn="ctr"/>
            <a:r>
              <a:rPr lang="en-US" sz="3600" b="1" dirty="0" smtClean="0"/>
              <a:t>4:8, 11</a:t>
            </a:r>
            <a:endParaRPr lang="en-US" sz="3600" b="1" dirty="0"/>
          </a:p>
        </p:txBody>
      </p:sp>
    </p:spTree>
    <p:extLst>
      <p:ext uri="{BB962C8B-B14F-4D97-AF65-F5344CB8AC3E}">
        <p14:creationId xmlns:p14="http://schemas.microsoft.com/office/powerpoint/2010/main" xmlns="" val="2909648871"/>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2" name="TextBox 1"/>
          <p:cNvSpPr txBox="1"/>
          <p:nvPr/>
        </p:nvSpPr>
        <p:spPr>
          <a:xfrm>
            <a:off x="439760" y="1905000"/>
            <a:ext cx="8170839" cy="523220"/>
          </a:xfrm>
          <a:prstGeom prst="rect">
            <a:avLst/>
          </a:prstGeom>
          <a:noFill/>
        </p:spPr>
        <p:txBody>
          <a:bodyPr wrap="square" rtlCol="0">
            <a:spAutoFit/>
          </a:bodyPr>
          <a:lstStyle/>
          <a:p>
            <a:pPr marL="457200" indent="-457200">
              <a:buFont typeface="+mj-lt"/>
              <a:buAutoNum type="alphaUcPeriod"/>
            </a:pPr>
            <a:r>
              <a:rPr lang="en-US" sz="2800" b="1" dirty="0" smtClean="0">
                <a:solidFill>
                  <a:prstClr val="black"/>
                </a:solidFill>
              </a:rPr>
              <a:t>The God We Worship</a:t>
            </a:r>
            <a:endParaRPr lang="en-US" sz="2800" b="1" dirty="0">
              <a:solidFill>
                <a:prstClr val="black"/>
              </a:solidFill>
            </a:endParaRPr>
          </a:p>
        </p:txBody>
      </p:sp>
      <p:sp>
        <p:nvSpPr>
          <p:cNvPr id="5" name="Text Box 3"/>
          <p:cNvSpPr txBox="1">
            <a:spLocks noChangeArrowheads="1"/>
          </p:cNvSpPr>
          <p:nvPr/>
        </p:nvSpPr>
        <p:spPr bwMode="auto">
          <a:xfrm>
            <a:off x="914400" y="2428220"/>
            <a:ext cx="80010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buFontTx/>
              <a:buChar char="•"/>
            </a:pPr>
            <a:r>
              <a:rPr lang="en-US" altLang="en-US" dirty="0">
                <a:latin typeface="Arial Narrow" panose="020B0606020202030204" pitchFamily="34" charset="0"/>
              </a:rPr>
              <a:t>  Creator </a:t>
            </a:r>
            <a:r>
              <a:rPr lang="en-US" altLang="en-US" dirty="0">
                <a:solidFill>
                  <a:srgbClr val="C00000"/>
                </a:solidFill>
                <a:latin typeface="Arial Narrow" panose="020B0606020202030204" pitchFamily="34" charset="0"/>
              </a:rPr>
              <a:t>(Psa. 33:6-9; Gen. 1:1; Rev. 4:11)</a:t>
            </a:r>
          </a:p>
          <a:p>
            <a:pPr eaLnBrk="0" hangingPunct="0">
              <a:buFontTx/>
              <a:buChar char="•"/>
            </a:pPr>
            <a:r>
              <a:rPr lang="en-US" altLang="en-US" dirty="0">
                <a:latin typeface="Arial Narrow" panose="020B0606020202030204" pitchFamily="34" charset="0"/>
              </a:rPr>
              <a:t>  Almighty </a:t>
            </a:r>
            <a:r>
              <a:rPr lang="en-US" altLang="en-US" dirty="0">
                <a:solidFill>
                  <a:srgbClr val="C00000"/>
                </a:solidFill>
                <a:latin typeface="Arial Narrow" panose="020B0606020202030204" pitchFamily="34" charset="0"/>
              </a:rPr>
              <a:t>(Rev. 4:8, 11)</a:t>
            </a:r>
          </a:p>
          <a:p>
            <a:pPr eaLnBrk="0" hangingPunct="0">
              <a:buFontTx/>
              <a:buChar char="•"/>
            </a:pPr>
            <a:r>
              <a:rPr lang="en-US" altLang="en-US" dirty="0">
                <a:latin typeface="Arial Narrow" panose="020B0606020202030204" pitchFamily="34" charset="0"/>
              </a:rPr>
              <a:t>  Great &amp; Awesome </a:t>
            </a:r>
            <a:r>
              <a:rPr lang="en-US" altLang="en-US" dirty="0">
                <a:solidFill>
                  <a:srgbClr val="C00000"/>
                </a:solidFill>
                <a:latin typeface="Arial Narrow" panose="020B0606020202030204" pitchFamily="34" charset="0"/>
              </a:rPr>
              <a:t>(Neh. 1:5; 4:14)</a:t>
            </a:r>
          </a:p>
          <a:p>
            <a:pPr eaLnBrk="0" hangingPunct="0">
              <a:buFontTx/>
              <a:buChar char="•"/>
            </a:pPr>
            <a:r>
              <a:rPr lang="en-US" altLang="en-US" dirty="0">
                <a:latin typeface="Arial Narrow" panose="020B0606020202030204" pitchFamily="34" charset="0"/>
              </a:rPr>
              <a:t>  Holds world in hands </a:t>
            </a:r>
            <a:r>
              <a:rPr lang="en-US" altLang="en-US" dirty="0">
                <a:solidFill>
                  <a:srgbClr val="C00000"/>
                </a:solidFill>
                <a:latin typeface="Arial Narrow" panose="020B0606020202030204" pitchFamily="34" charset="0"/>
              </a:rPr>
              <a:t>(Isa. 40:12-17)</a:t>
            </a:r>
          </a:p>
          <a:p>
            <a:pPr eaLnBrk="0" hangingPunct="0">
              <a:buFontTx/>
              <a:buChar char="•"/>
            </a:pPr>
            <a:r>
              <a:rPr lang="en-US" altLang="en-US" dirty="0">
                <a:latin typeface="Arial Narrow" panose="020B0606020202030204" pitchFamily="34" charset="0"/>
              </a:rPr>
              <a:t>  Eternal </a:t>
            </a:r>
            <a:r>
              <a:rPr lang="en-US" altLang="en-US" dirty="0">
                <a:solidFill>
                  <a:srgbClr val="C00000"/>
                </a:solidFill>
                <a:latin typeface="Arial Narrow" panose="020B0606020202030204" pitchFamily="34" charset="0"/>
              </a:rPr>
              <a:t>(</a:t>
            </a:r>
            <a:r>
              <a:rPr lang="en-US" altLang="en-US" dirty="0" err="1">
                <a:solidFill>
                  <a:srgbClr val="C00000"/>
                </a:solidFill>
                <a:latin typeface="Arial Narrow" panose="020B0606020202030204" pitchFamily="34" charset="0"/>
              </a:rPr>
              <a:t>Exo</a:t>
            </a:r>
            <a:r>
              <a:rPr lang="en-US" altLang="en-US" dirty="0">
                <a:solidFill>
                  <a:srgbClr val="C00000"/>
                </a:solidFill>
                <a:latin typeface="Arial Narrow" panose="020B0606020202030204" pitchFamily="34" charset="0"/>
              </a:rPr>
              <a:t>. 3:14)</a:t>
            </a:r>
          </a:p>
          <a:p>
            <a:pPr eaLnBrk="0" hangingPunct="0">
              <a:buFontTx/>
              <a:buChar char="•"/>
            </a:pPr>
            <a:r>
              <a:rPr lang="en-US" altLang="en-US" dirty="0">
                <a:latin typeface="Arial Narrow" panose="020B0606020202030204" pitchFamily="34" charset="0"/>
              </a:rPr>
              <a:t>  Knows all &amp; sees all </a:t>
            </a:r>
            <a:r>
              <a:rPr lang="en-US" altLang="en-US" dirty="0" smtClean="0">
                <a:solidFill>
                  <a:srgbClr val="C00000"/>
                </a:solidFill>
                <a:latin typeface="Arial Narrow" panose="020B0606020202030204" pitchFamily="34" charset="0"/>
              </a:rPr>
              <a:t>(Psa. 139, Heb</a:t>
            </a:r>
            <a:r>
              <a:rPr lang="en-US" altLang="en-US" dirty="0">
                <a:solidFill>
                  <a:srgbClr val="C00000"/>
                </a:solidFill>
                <a:latin typeface="Arial Narrow" panose="020B0606020202030204" pitchFamily="34" charset="0"/>
              </a:rPr>
              <a:t>. 4:13)</a:t>
            </a:r>
          </a:p>
          <a:p>
            <a:pPr eaLnBrk="0" hangingPunct="0">
              <a:buFontTx/>
              <a:buChar char="•"/>
            </a:pPr>
            <a:r>
              <a:rPr lang="en-US" altLang="en-US" dirty="0">
                <a:latin typeface="Arial Narrow" panose="020B0606020202030204" pitchFamily="34" charset="0"/>
              </a:rPr>
              <a:t>  With whom all things are possible </a:t>
            </a:r>
            <a:r>
              <a:rPr lang="en-US" altLang="en-US" dirty="0">
                <a:solidFill>
                  <a:srgbClr val="C00000"/>
                </a:solidFill>
                <a:latin typeface="Arial Narrow" panose="020B0606020202030204" pitchFamily="34" charset="0"/>
              </a:rPr>
              <a:t>(Jer. 32:17)</a:t>
            </a:r>
          </a:p>
          <a:p>
            <a:pPr eaLnBrk="0" hangingPunct="0">
              <a:buFontTx/>
              <a:buChar char="•"/>
            </a:pPr>
            <a:r>
              <a:rPr lang="en-US" altLang="en-US" dirty="0">
                <a:latin typeface="Arial Narrow" panose="020B0606020202030204" pitchFamily="34" charset="0"/>
              </a:rPr>
              <a:t>  Saved us from torment by his grace </a:t>
            </a:r>
            <a:r>
              <a:rPr lang="en-US" altLang="en-US" dirty="0">
                <a:solidFill>
                  <a:srgbClr val="C00000"/>
                </a:solidFill>
                <a:latin typeface="Arial Narrow" panose="020B0606020202030204" pitchFamily="34" charset="0"/>
              </a:rPr>
              <a:t>(Eph. 2:4)</a:t>
            </a:r>
          </a:p>
        </p:txBody>
      </p:sp>
    </p:spTree>
    <p:extLst>
      <p:ext uri="{BB962C8B-B14F-4D97-AF65-F5344CB8AC3E}">
        <p14:creationId xmlns:p14="http://schemas.microsoft.com/office/powerpoint/2010/main" xmlns="" val="362511559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1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2" name="TextBox 1"/>
          <p:cNvSpPr txBox="1"/>
          <p:nvPr/>
        </p:nvSpPr>
        <p:spPr>
          <a:xfrm>
            <a:off x="439760" y="1905000"/>
            <a:ext cx="8170839" cy="954107"/>
          </a:xfrm>
          <a:prstGeom prst="rect">
            <a:avLst/>
          </a:prstGeom>
          <a:noFill/>
        </p:spPr>
        <p:txBody>
          <a:bodyPr wrap="square" rtlCol="0">
            <a:spAutoFit/>
          </a:bodyPr>
          <a:lstStyle/>
          <a:p>
            <a:pPr marL="457200" indent="-457200">
              <a:buFont typeface="+mj-lt"/>
              <a:buAutoNum type="alphaUcPeriod"/>
            </a:pPr>
            <a:r>
              <a:rPr lang="en-US" sz="2800" b="1" dirty="0" smtClean="0"/>
              <a:t>The God We Worship</a:t>
            </a:r>
          </a:p>
          <a:p>
            <a:pPr marL="457200" indent="-457200">
              <a:buFont typeface="+mj-lt"/>
              <a:buAutoNum type="alphaUcPeriod"/>
            </a:pPr>
            <a:r>
              <a:rPr lang="en-US" sz="2800" b="1" dirty="0" smtClean="0"/>
              <a:t>The Purpose We Have</a:t>
            </a:r>
          </a:p>
        </p:txBody>
      </p:sp>
      <p:sp>
        <p:nvSpPr>
          <p:cNvPr id="3" name="TextBox 2"/>
          <p:cNvSpPr txBox="1"/>
          <p:nvPr/>
        </p:nvSpPr>
        <p:spPr>
          <a:xfrm>
            <a:off x="838200" y="2859107"/>
            <a:ext cx="7061200" cy="1938992"/>
          </a:xfrm>
          <a:prstGeom prst="rect">
            <a:avLst/>
          </a:prstGeom>
          <a:noFill/>
        </p:spPr>
        <p:txBody>
          <a:bodyPr wrap="square" rtlCol="0">
            <a:spAutoFit/>
          </a:bodyPr>
          <a:lstStyle/>
          <a:p>
            <a:pPr marL="457200" indent="-457200">
              <a:buFont typeface="+mj-lt"/>
              <a:buAutoNum type="arabicPeriod"/>
            </a:pPr>
            <a:r>
              <a:rPr lang="en-US" dirty="0" smtClean="0">
                <a:latin typeface="Arial Narrow" panose="020B0606020202030204" pitchFamily="34" charset="0"/>
              </a:rPr>
              <a:t>Matt. 4:10</a:t>
            </a:r>
          </a:p>
          <a:p>
            <a:pPr marL="457200" indent="-457200">
              <a:buFont typeface="+mj-lt"/>
              <a:buAutoNum type="arabicPeriod"/>
            </a:pPr>
            <a:r>
              <a:rPr lang="en-US" dirty="0" smtClean="0">
                <a:latin typeface="Arial Narrow" panose="020B0606020202030204" pitchFamily="34" charset="0"/>
              </a:rPr>
              <a:t>Rev. 22:9</a:t>
            </a:r>
          </a:p>
          <a:p>
            <a:pPr marL="457200" indent="-457200">
              <a:buFont typeface="+mj-lt"/>
              <a:buAutoNum type="arabicPeriod"/>
            </a:pPr>
            <a:r>
              <a:rPr lang="en-US" dirty="0" smtClean="0">
                <a:latin typeface="Arial Narrow" panose="020B0606020202030204" pitchFamily="34" charset="0"/>
              </a:rPr>
              <a:t>1 Cor. 10:31</a:t>
            </a:r>
          </a:p>
          <a:p>
            <a:pPr marL="457200" indent="-457200">
              <a:buFont typeface="+mj-lt"/>
              <a:buAutoNum type="arabicPeriod"/>
            </a:pPr>
            <a:r>
              <a:rPr lang="en-US" dirty="0" smtClean="0">
                <a:latin typeface="Arial Narrow" panose="020B0606020202030204" pitchFamily="34" charset="0"/>
              </a:rPr>
              <a:t>More than a duty – it is a grand privilege!</a:t>
            </a:r>
          </a:p>
          <a:p>
            <a:pPr marL="457200" indent="-457200">
              <a:buFont typeface="+mj-lt"/>
              <a:buAutoNum type="arabicPeriod"/>
            </a:pPr>
            <a:r>
              <a:rPr lang="en-US" dirty="0" smtClean="0">
                <a:latin typeface="Arial Narrow" panose="020B0606020202030204" pitchFamily="34" charset="0"/>
              </a:rPr>
              <a:t>Mindset should be – we are here to glorify God! </a:t>
            </a:r>
            <a:endParaRPr lang="en-US" dirty="0">
              <a:latin typeface="Arial Narrow" panose="020B0606020202030204" pitchFamily="34" charset="0"/>
            </a:endParaRPr>
          </a:p>
        </p:txBody>
      </p:sp>
    </p:spTree>
    <p:extLst>
      <p:ext uri="{BB962C8B-B14F-4D97-AF65-F5344CB8AC3E}">
        <p14:creationId xmlns:p14="http://schemas.microsoft.com/office/powerpoint/2010/main" xmlns="" val="381175569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800600" y="2667000"/>
            <a:ext cx="1066800" cy="2226587"/>
            <a:chOff x="3987800" y="2701014"/>
            <a:chExt cx="1066800" cy="2226587"/>
          </a:xfrm>
        </p:grpSpPr>
        <p:sp>
          <p:nvSpPr>
            <p:cNvPr id="7" name="Right Arrow 6"/>
            <p:cNvSpPr/>
            <p:nvPr/>
          </p:nvSpPr>
          <p:spPr>
            <a:xfrm rot="16200000">
              <a:off x="4005618" y="4140201"/>
              <a:ext cx="1041400" cy="533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87800" y="2701014"/>
              <a:ext cx="1066800" cy="1092199"/>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rgbClr val="FFFF00"/>
                  </a:solidFill>
                  <a:effectLst>
                    <a:outerShdw blurRad="38100" dist="38100" dir="2700000" algn="tl">
                      <a:srgbClr val="000000">
                        <a:alpha val="43137"/>
                      </a:srgbClr>
                    </a:outerShdw>
                  </a:effectLst>
                </a:rPr>
                <a:t>God</a:t>
              </a:r>
              <a:endParaRPr lang="en-US" b="1" u="sng" dirty="0">
                <a:solidFill>
                  <a:srgbClr val="FFFF00"/>
                </a:solidFill>
                <a:effectLst>
                  <a:outerShdw blurRad="38100" dist="38100" dir="2700000" algn="tl">
                    <a:srgbClr val="000000">
                      <a:alpha val="43137"/>
                    </a:srgbClr>
                  </a:outerShdw>
                </a:effectLst>
              </a:endParaRPr>
            </a:p>
          </p:txBody>
        </p:sp>
      </p:grpSp>
      <p:grpSp>
        <p:nvGrpSpPr>
          <p:cNvPr id="15" name="Group 14"/>
          <p:cNvGrpSpPr/>
          <p:nvPr/>
        </p:nvGrpSpPr>
        <p:grpSpPr>
          <a:xfrm>
            <a:off x="1651000" y="4925219"/>
            <a:ext cx="2590800" cy="1092199"/>
            <a:chOff x="838200" y="4925219"/>
            <a:chExt cx="2590800" cy="1092199"/>
          </a:xfrm>
        </p:grpSpPr>
        <p:sp>
          <p:nvSpPr>
            <p:cNvPr id="6" name="Right Arrow 5"/>
            <p:cNvSpPr/>
            <p:nvPr/>
          </p:nvSpPr>
          <p:spPr>
            <a:xfrm flipH="1">
              <a:off x="2387600" y="5204619"/>
              <a:ext cx="1041400" cy="533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8200" y="4925219"/>
              <a:ext cx="1447800" cy="1092199"/>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Others</a:t>
              </a:r>
              <a:endParaRPr lang="en-US" dirty="0">
                <a:solidFill>
                  <a:srgbClr val="FFFF00"/>
                </a:solidFill>
                <a:effectLst>
                  <a:outerShdw blurRad="38100" dist="38100" dir="2700000" algn="tl">
                    <a:srgbClr val="000000">
                      <a:alpha val="43137"/>
                    </a:srgbClr>
                  </a:outerShdw>
                </a:effectLst>
              </a:endParaRPr>
            </a:p>
          </p:txBody>
        </p:sp>
      </p:grpSp>
      <p:grpSp>
        <p:nvGrpSpPr>
          <p:cNvPr id="14" name="Group 13"/>
          <p:cNvGrpSpPr/>
          <p:nvPr/>
        </p:nvGrpSpPr>
        <p:grpSpPr>
          <a:xfrm>
            <a:off x="6375400" y="4925219"/>
            <a:ext cx="2616200" cy="1092199"/>
            <a:chOff x="5562600" y="4925219"/>
            <a:chExt cx="2616200" cy="1092199"/>
          </a:xfrm>
        </p:grpSpPr>
        <p:sp>
          <p:nvSpPr>
            <p:cNvPr id="3" name="Right Arrow 2"/>
            <p:cNvSpPr/>
            <p:nvPr/>
          </p:nvSpPr>
          <p:spPr>
            <a:xfrm>
              <a:off x="5562600" y="5204619"/>
              <a:ext cx="1041400" cy="533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599" y="4925219"/>
              <a:ext cx="1473201" cy="1092199"/>
            </a:xfrm>
            <a:prstGeom prst="ellipse">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effectLst>
                    <a:outerShdw blurRad="38100" dist="38100" dir="2700000" algn="tl">
                      <a:srgbClr val="000000">
                        <a:alpha val="43137"/>
                      </a:srgbClr>
                    </a:outerShdw>
                  </a:effectLst>
                </a:rPr>
                <a:t>Self</a:t>
              </a:r>
              <a:endParaRPr lang="en-US" dirty="0">
                <a:solidFill>
                  <a:srgbClr val="FFFF00"/>
                </a:solidFill>
                <a:effectLst>
                  <a:outerShdw blurRad="38100" dist="38100" dir="2700000" algn="tl">
                    <a:srgbClr val="000000">
                      <a:alpha val="43137"/>
                    </a:srgbClr>
                  </a:outerShdw>
                </a:effectLst>
              </a:endParaRPr>
            </a:p>
          </p:txBody>
        </p:sp>
      </p:grpSp>
      <p:sp>
        <p:nvSpPr>
          <p:cNvPr id="9" name="Rounded Rectangle 8"/>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2" name="TextBox 1"/>
          <p:cNvSpPr txBox="1"/>
          <p:nvPr/>
        </p:nvSpPr>
        <p:spPr>
          <a:xfrm>
            <a:off x="439760" y="1905000"/>
            <a:ext cx="8170839" cy="1384995"/>
          </a:xfrm>
          <a:prstGeom prst="rect">
            <a:avLst/>
          </a:prstGeom>
          <a:noFill/>
        </p:spPr>
        <p:txBody>
          <a:bodyPr wrap="square" rtlCol="0">
            <a:spAutoFit/>
          </a:bodyPr>
          <a:lstStyle/>
          <a:p>
            <a:pPr marL="457200" indent="-457200">
              <a:buFont typeface="+mj-lt"/>
              <a:buAutoNum type="alphaUcPeriod"/>
            </a:pPr>
            <a:r>
              <a:rPr lang="en-US" sz="2800" b="1" dirty="0" smtClean="0"/>
              <a:t>The God We Worship</a:t>
            </a:r>
          </a:p>
          <a:p>
            <a:pPr marL="457200" indent="-457200">
              <a:buFont typeface="+mj-lt"/>
              <a:buAutoNum type="alphaUcPeriod"/>
            </a:pPr>
            <a:r>
              <a:rPr lang="en-US" sz="2800" b="1" dirty="0" smtClean="0"/>
              <a:t>The Purpose We Have</a:t>
            </a:r>
          </a:p>
          <a:p>
            <a:pPr marL="457200" indent="-457200">
              <a:buFont typeface="+mj-lt"/>
              <a:buAutoNum type="alphaUcPeriod"/>
            </a:pPr>
            <a:r>
              <a:rPr lang="en-US" sz="2800" b="1" dirty="0" smtClean="0"/>
              <a:t>The Focus of the Service</a:t>
            </a:r>
            <a:endParaRPr lang="en-US" sz="2800" b="1" dirty="0"/>
          </a:p>
        </p:txBody>
      </p:sp>
      <p:pic>
        <p:nvPicPr>
          <p:cNvPr id="4" name="Picture 4" descr="j02893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4495800"/>
            <a:ext cx="3048000" cy="19510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cxnSp>
        <p:nvCxnSpPr>
          <p:cNvPr id="10" name="Straight Connector 9"/>
          <p:cNvCxnSpPr/>
          <p:nvPr/>
        </p:nvCxnSpPr>
        <p:spPr>
          <a:xfrm flipH="1">
            <a:off x="7877828" y="5085167"/>
            <a:ext cx="754342" cy="77230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97729" y="5056436"/>
            <a:ext cx="754342" cy="77230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30487661"/>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304800"/>
            <a:ext cx="6553200" cy="6283259"/>
          </a:xfrm>
          <a:prstGeom prst="rect">
            <a:avLst/>
          </a:prstGeom>
          <a:noFill/>
        </p:spPr>
        <p:txBody>
          <a:bodyPr wrap="square" rtlCol="0">
            <a:spAutoFit/>
          </a:bodyPr>
          <a:lstStyle/>
          <a:p>
            <a:pPr>
              <a:lnSpc>
                <a:spcPct val="90000"/>
              </a:lnSpc>
            </a:pPr>
            <a:r>
              <a:rPr lang="en-US" dirty="0">
                <a:latin typeface="Times New Roman" pitchFamily="18" charset="0"/>
                <a:cs typeface="Times New Roman" pitchFamily="18" charset="0"/>
              </a:rPr>
              <a:t>1 Oh come, let us sing to the LORD! Let us shout joyfully to the Rock of our salvation.</a:t>
            </a:r>
          </a:p>
          <a:p>
            <a:pPr>
              <a:lnSpc>
                <a:spcPct val="90000"/>
              </a:lnSpc>
            </a:pPr>
            <a:endParaRPr lang="en-US" sz="1050"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2 Let us come before His presence with thanksgiving; Let us shout joyfully to Him with psalms. </a:t>
            </a:r>
          </a:p>
          <a:p>
            <a:pPr>
              <a:lnSpc>
                <a:spcPct val="90000"/>
              </a:lnSpc>
            </a:pPr>
            <a:endParaRPr lang="en-US" sz="1050"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3 For the LORD is the great God, And the great King above all gods.</a:t>
            </a:r>
          </a:p>
          <a:p>
            <a:pPr>
              <a:lnSpc>
                <a:spcPct val="90000"/>
              </a:lnSpc>
            </a:pPr>
            <a:endParaRPr lang="en-US" sz="1050"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4 In His hand are the deep places of the earth; The heights of the hills are His also. </a:t>
            </a:r>
          </a:p>
          <a:p>
            <a:pPr>
              <a:lnSpc>
                <a:spcPct val="90000"/>
              </a:lnSpc>
            </a:pPr>
            <a:endParaRPr lang="en-US" sz="1050"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5 The sea is His, for He made it; And His hands formed the dry land.</a:t>
            </a:r>
          </a:p>
          <a:p>
            <a:pPr>
              <a:lnSpc>
                <a:spcPct val="90000"/>
              </a:lnSpc>
            </a:pPr>
            <a:endParaRPr lang="en-US" sz="1050"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6 Oh come, let us worship and bow down; Let us kneel before the LORD our Maker. </a:t>
            </a:r>
          </a:p>
          <a:p>
            <a:pPr>
              <a:lnSpc>
                <a:spcPct val="90000"/>
              </a:lnSpc>
            </a:pPr>
            <a:endParaRPr lang="en-US" sz="1050"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7 For He is our God, And we are the people of His pasture, And the sheep of His hand. Today, if you will hear His voice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TextBox 5"/>
          <p:cNvSpPr txBox="1"/>
          <p:nvPr/>
        </p:nvSpPr>
        <p:spPr>
          <a:xfrm>
            <a:off x="0" y="762000"/>
            <a:ext cx="1905000" cy="1200329"/>
          </a:xfrm>
          <a:prstGeom prst="rect">
            <a:avLst/>
          </a:prstGeom>
          <a:noFill/>
        </p:spPr>
        <p:txBody>
          <a:bodyPr wrap="square" rtlCol="0">
            <a:spAutoFit/>
          </a:bodyPr>
          <a:lstStyle/>
          <a:p>
            <a:pPr algn="ctr"/>
            <a:r>
              <a:rPr lang="en-US" sz="3600" b="1" dirty="0" smtClean="0"/>
              <a:t>Psalm</a:t>
            </a:r>
          </a:p>
          <a:p>
            <a:pPr algn="ctr"/>
            <a:r>
              <a:rPr lang="en-US" sz="3600" b="1" dirty="0" smtClean="0"/>
              <a:t>95:1-7</a:t>
            </a:r>
            <a:endParaRPr lang="en-US" sz="3600" b="1" dirty="0"/>
          </a:p>
        </p:txBody>
      </p:sp>
    </p:spTree>
    <p:extLst>
      <p:ext uri="{BB962C8B-B14F-4D97-AF65-F5344CB8AC3E}">
        <p14:creationId xmlns:p14="http://schemas.microsoft.com/office/powerpoint/2010/main" xmlns="" val="3357143051"/>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2" name="TextBox 1"/>
          <p:cNvSpPr txBox="1"/>
          <p:nvPr/>
        </p:nvSpPr>
        <p:spPr>
          <a:xfrm>
            <a:off x="439760" y="1905000"/>
            <a:ext cx="8170839" cy="1815882"/>
          </a:xfrm>
          <a:prstGeom prst="rect">
            <a:avLst/>
          </a:prstGeom>
          <a:noFill/>
        </p:spPr>
        <p:txBody>
          <a:bodyPr wrap="square" rtlCol="0">
            <a:spAutoFit/>
          </a:bodyPr>
          <a:lstStyle/>
          <a:p>
            <a:pPr marL="457200" indent="-457200">
              <a:buFont typeface="+mj-lt"/>
              <a:buAutoNum type="alphaUcPeriod"/>
            </a:pPr>
            <a:r>
              <a:rPr lang="en-US" sz="2800" b="1" dirty="0" smtClean="0"/>
              <a:t>The God We Worship</a:t>
            </a:r>
          </a:p>
          <a:p>
            <a:pPr marL="457200" indent="-457200">
              <a:buFont typeface="+mj-lt"/>
              <a:buAutoNum type="alphaUcPeriod"/>
            </a:pPr>
            <a:r>
              <a:rPr lang="en-US" sz="2800" b="1" dirty="0" smtClean="0"/>
              <a:t>The Purpose We Have</a:t>
            </a:r>
          </a:p>
          <a:p>
            <a:pPr marL="457200" indent="-457200">
              <a:buFont typeface="+mj-lt"/>
              <a:buAutoNum type="alphaUcPeriod"/>
            </a:pPr>
            <a:r>
              <a:rPr lang="en-US" sz="2800" b="1" dirty="0" smtClean="0"/>
              <a:t>The Focus of the Service</a:t>
            </a:r>
          </a:p>
          <a:p>
            <a:pPr marL="457200" indent="-457200">
              <a:buFont typeface="+mj-lt"/>
              <a:buAutoNum type="alphaUcPeriod"/>
            </a:pPr>
            <a:r>
              <a:rPr lang="en-US" sz="2800" b="1" dirty="0" smtClean="0"/>
              <a:t>The Day is God’s</a:t>
            </a:r>
            <a:endParaRPr lang="en-US" sz="2800" b="1" dirty="0"/>
          </a:p>
        </p:txBody>
      </p:sp>
      <p:sp>
        <p:nvSpPr>
          <p:cNvPr id="3" name="TextBox 2"/>
          <p:cNvSpPr txBox="1"/>
          <p:nvPr/>
        </p:nvSpPr>
        <p:spPr>
          <a:xfrm>
            <a:off x="914401" y="3699808"/>
            <a:ext cx="7619999" cy="2677656"/>
          </a:xfrm>
          <a:prstGeom prst="rect">
            <a:avLst/>
          </a:prstGeom>
          <a:noFill/>
        </p:spPr>
        <p:txBody>
          <a:bodyPr wrap="square" rtlCol="0">
            <a:spAutoFit/>
          </a:bodyPr>
          <a:lstStyle/>
          <a:p>
            <a:pPr marL="457200" indent="-457200">
              <a:buFont typeface="+mj-lt"/>
              <a:buAutoNum type="arabicPeriod"/>
            </a:pPr>
            <a:r>
              <a:rPr lang="en-US" dirty="0" smtClean="0">
                <a:latin typeface="Arial Narrow" panose="020B0606020202030204" pitchFamily="34" charset="0"/>
              </a:rPr>
              <a:t>Rev. 1:10 – This is the Lord’s day</a:t>
            </a:r>
          </a:p>
          <a:p>
            <a:pPr marL="457200" indent="-457200">
              <a:buFont typeface="+mj-lt"/>
              <a:buAutoNum type="arabicPeriod"/>
            </a:pPr>
            <a:r>
              <a:rPr lang="en-US" dirty="0" smtClean="0">
                <a:latin typeface="Arial Narrow" panose="020B0606020202030204" pitchFamily="34" charset="0"/>
              </a:rPr>
              <a:t>Why then:</a:t>
            </a:r>
          </a:p>
          <a:p>
            <a:pPr marL="1066785" lvl="1" indent="-457200">
              <a:buFont typeface="+mj-lt"/>
              <a:buAutoNum type="alphaLcPeriod"/>
            </a:pPr>
            <a:r>
              <a:rPr lang="en-US" i="1" dirty="0" smtClean="0">
                <a:latin typeface="Arial Narrow" panose="020B0606020202030204" pitchFamily="34" charset="0"/>
              </a:rPr>
              <a:t>Treat it like any other day?</a:t>
            </a:r>
          </a:p>
          <a:p>
            <a:pPr marL="1066785" lvl="1" indent="-457200">
              <a:buFont typeface="+mj-lt"/>
              <a:buAutoNum type="alphaLcPeriod"/>
            </a:pPr>
            <a:r>
              <a:rPr lang="en-US" i="1" dirty="0" smtClean="0">
                <a:latin typeface="Arial Narrow" panose="020B0606020202030204" pitchFamily="34" charset="0"/>
              </a:rPr>
              <a:t>Treat it like it is merely the Lord’s hour?</a:t>
            </a:r>
          </a:p>
          <a:p>
            <a:pPr marL="1066785" lvl="1" indent="-457200">
              <a:buFont typeface="+mj-lt"/>
              <a:buAutoNum type="alphaLcPeriod"/>
            </a:pPr>
            <a:r>
              <a:rPr lang="en-US" i="1" dirty="0" smtClean="0">
                <a:latin typeface="Arial Narrow" panose="020B0606020202030204" pitchFamily="34" charset="0"/>
              </a:rPr>
              <a:t>Treat it like we are making great sacrifice to worship?</a:t>
            </a:r>
          </a:p>
          <a:p>
            <a:pPr marL="457200" indent="-457200">
              <a:buFont typeface="+mj-lt"/>
              <a:buAutoNum type="arabicPeriod"/>
            </a:pPr>
            <a:r>
              <a:rPr lang="en-US" dirty="0" smtClean="0">
                <a:latin typeface="Arial Narrow" panose="020B0606020202030204" pitchFamily="34" charset="0"/>
              </a:rPr>
              <a:t>How would you feel about a day that is your day? – Yet little focus is on you?</a:t>
            </a:r>
            <a:endParaRPr lang="en-US" dirty="0">
              <a:latin typeface="Arial Narrow" panose="020B0606020202030204" pitchFamily="34" charset="0"/>
            </a:endParaRPr>
          </a:p>
        </p:txBody>
      </p:sp>
    </p:spTree>
    <p:extLst>
      <p:ext uri="{BB962C8B-B14F-4D97-AF65-F5344CB8AC3E}">
        <p14:creationId xmlns:p14="http://schemas.microsoft.com/office/powerpoint/2010/main" xmlns="" val="111478635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2" name="TextBox 1"/>
          <p:cNvSpPr txBox="1"/>
          <p:nvPr/>
        </p:nvSpPr>
        <p:spPr>
          <a:xfrm>
            <a:off x="439760" y="1905000"/>
            <a:ext cx="8170839" cy="2246769"/>
          </a:xfrm>
          <a:prstGeom prst="rect">
            <a:avLst/>
          </a:prstGeom>
          <a:noFill/>
        </p:spPr>
        <p:txBody>
          <a:bodyPr wrap="square" rtlCol="0">
            <a:spAutoFit/>
          </a:bodyPr>
          <a:lstStyle/>
          <a:p>
            <a:pPr marL="457200" indent="-457200">
              <a:buFont typeface="+mj-lt"/>
              <a:buAutoNum type="alphaUcPeriod"/>
            </a:pPr>
            <a:r>
              <a:rPr lang="en-US" sz="2800" b="1" dirty="0" smtClean="0"/>
              <a:t>The God We Worship</a:t>
            </a:r>
          </a:p>
          <a:p>
            <a:pPr marL="457200" indent="-457200">
              <a:buFont typeface="+mj-lt"/>
              <a:buAutoNum type="alphaUcPeriod"/>
            </a:pPr>
            <a:r>
              <a:rPr lang="en-US" sz="2800" b="1" dirty="0" smtClean="0"/>
              <a:t>The Purpose We Have</a:t>
            </a:r>
          </a:p>
          <a:p>
            <a:pPr marL="457200" indent="-457200">
              <a:buFont typeface="+mj-lt"/>
              <a:buAutoNum type="alphaUcPeriod"/>
            </a:pPr>
            <a:r>
              <a:rPr lang="en-US" sz="2800" b="1" dirty="0" smtClean="0"/>
              <a:t>The Focus of the Service</a:t>
            </a:r>
          </a:p>
          <a:p>
            <a:pPr marL="457200" indent="-457200">
              <a:buFont typeface="+mj-lt"/>
              <a:buAutoNum type="alphaUcPeriod"/>
            </a:pPr>
            <a:r>
              <a:rPr lang="en-US" sz="2800" b="1" dirty="0" smtClean="0"/>
              <a:t>The Day is God’s</a:t>
            </a:r>
          </a:p>
          <a:p>
            <a:pPr marL="457200" indent="-457200">
              <a:buFont typeface="+mj-lt"/>
              <a:buAutoNum type="alphaUcPeriod"/>
            </a:pPr>
            <a:r>
              <a:rPr lang="en-US" sz="2800" b="1" dirty="0" smtClean="0"/>
              <a:t>The Effort He Deserves</a:t>
            </a:r>
            <a:endParaRPr lang="en-US" sz="2800" b="1" dirty="0"/>
          </a:p>
        </p:txBody>
      </p:sp>
      <p:sp>
        <p:nvSpPr>
          <p:cNvPr id="4" name="TextBox 3"/>
          <p:cNvSpPr txBox="1"/>
          <p:nvPr/>
        </p:nvSpPr>
        <p:spPr>
          <a:xfrm>
            <a:off x="939800" y="4151769"/>
            <a:ext cx="7162800" cy="2308324"/>
          </a:xfrm>
          <a:prstGeom prst="rect">
            <a:avLst/>
          </a:prstGeom>
          <a:noFill/>
        </p:spPr>
        <p:txBody>
          <a:bodyPr wrap="square" rtlCol="0">
            <a:spAutoFit/>
          </a:bodyPr>
          <a:lstStyle/>
          <a:p>
            <a:pPr marL="457200" indent="-457200">
              <a:buFont typeface="+mj-lt"/>
              <a:buAutoNum type="arabicPeriod"/>
            </a:pPr>
            <a:r>
              <a:rPr lang="en-US" dirty="0" smtClean="0">
                <a:latin typeface="Arial Narrow" panose="020B0606020202030204" pitchFamily="34" charset="0"/>
              </a:rPr>
              <a:t>The best we can offer – this is GOD we are worshipping!</a:t>
            </a:r>
          </a:p>
          <a:p>
            <a:pPr marL="457200" indent="-457200">
              <a:buFont typeface="+mj-lt"/>
              <a:buAutoNum type="arabicPeriod"/>
            </a:pPr>
            <a:r>
              <a:rPr lang="en-US" dirty="0" smtClean="0">
                <a:latin typeface="Arial Narrow" panose="020B0606020202030204" pitchFamily="34" charset="0"/>
              </a:rPr>
              <a:t>Abel gave of the firstborn of his flock (Gen. 4:4)</a:t>
            </a:r>
          </a:p>
          <a:p>
            <a:pPr marL="457200" indent="-457200">
              <a:buFont typeface="+mj-lt"/>
              <a:buAutoNum type="arabicPeriod"/>
            </a:pPr>
            <a:r>
              <a:rPr lang="en-US" dirty="0" smtClean="0">
                <a:latin typeface="Arial Narrow" panose="020B0606020202030204" pitchFamily="34" charset="0"/>
              </a:rPr>
              <a:t>Inferior animals were not acceptable (Mal. 1:7-8)</a:t>
            </a:r>
          </a:p>
          <a:p>
            <a:pPr marL="457200" indent="-457200">
              <a:buFont typeface="+mj-lt"/>
              <a:buAutoNum type="arabicPeriod"/>
            </a:pPr>
            <a:r>
              <a:rPr lang="en-US" dirty="0" smtClean="0">
                <a:latin typeface="Arial Narrow" panose="020B0606020202030204" pitchFamily="34" charset="0"/>
              </a:rPr>
              <a:t>Our effort &amp; participation should be our best!</a:t>
            </a:r>
          </a:p>
          <a:p>
            <a:pPr marL="457200" indent="-457200">
              <a:buFont typeface="+mj-lt"/>
              <a:buAutoNum type="arabicPeriod"/>
            </a:pPr>
            <a:r>
              <a:rPr lang="en-US" dirty="0" smtClean="0">
                <a:latin typeface="Arial Narrow" panose="020B0606020202030204" pitchFamily="34" charset="0"/>
              </a:rPr>
              <a:t>Approach should not be casual (attitude, attire, attention)</a:t>
            </a:r>
          </a:p>
          <a:p>
            <a:pPr marL="457200" indent="-457200">
              <a:buFont typeface="+mj-lt"/>
              <a:buAutoNum type="arabicPeriod"/>
            </a:pPr>
            <a:r>
              <a:rPr lang="en-US" dirty="0" smtClean="0">
                <a:latin typeface="Arial Narrow" panose="020B0606020202030204" pitchFamily="34" charset="0"/>
              </a:rPr>
              <a:t>Deserves more than a quick hit &amp; rush!</a:t>
            </a:r>
            <a:endParaRPr lang="en-US" dirty="0">
              <a:latin typeface="Arial Narrow" panose="020B0606020202030204" pitchFamily="34" charset="0"/>
            </a:endParaRPr>
          </a:p>
        </p:txBody>
      </p:sp>
    </p:spTree>
    <p:extLst>
      <p:ext uri="{BB962C8B-B14F-4D97-AF65-F5344CB8AC3E}">
        <p14:creationId xmlns:p14="http://schemas.microsoft.com/office/powerpoint/2010/main" xmlns="" val="97713640"/>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7721600" cy="2062103"/>
          </a:xfrm>
          <a:prstGeom prst="rect">
            <a:avLst/>
          </a:prstGeom>
          <a:noFill/>
        </p:spPr>
        <p:txBody>
          <a:bodyPr wrap="square" rtlCol="0">
            <a:spAutoFit/>
          </a:bodyPr>
          <a:lstStyle/>
          <a:p>
            <a:pPr algn="ctr"/>
            <a:r>
              <a:rPr lang="en-US" sz="6400" dirty="0">
                <a:solidFill>
                  <a:srgbClr val="002060"/>
                </a:solidFill>
                <a:latin typeface="Baskerville Old Face" panose="02020602080505020303" pitchFamily="18" charset="0"/>
              </a:rPr>
              <a:t>Restoring Our Passion For Worship</a:t>
            </a:r>
          </a:p>
        </p:txBody>
      </p:sp>
      <p:sp>
        <p:nvSpPr>
          <p:cNvPr id="5" name="Rounded Rectangle 4"/>
          <p:cNvSpPr/>
          <p:nvPr/>
        </p:nvSpPr>
        <p:spPr>
          <a:xfrm>
            <a:off x="609600" y="2514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9" name="Rounded Rectangle 8"/>
          <p:cNvSpPr/>
          <p:nvPr/>
        </p:nvSpPr>
        <p:spPr>
          <a:xfrm>
            <a:off x="609600" y="3530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2"/>
            </a:pPr>
            <a:r>
              <a:rPr lang="en-US" sz="2667" dirty="0">
                <a:solidFill>
                  <a:srgbClr val="002060"/>
                </a:solidFill>
                <a:latin typeface="Baskerville Old Face" panose="02020602080505020303" pitchFamily="18" charset="0"/>
              </a:rPr>
              <a:t>When We Devote Time to Worship</a:t>
            </a:r>
          </a:p>
        </p:txBody>
      </p:sp>
    </p:spTree>
    <p:extLst>
      <p:ext uri="{BB962C8B-B14F-4D97-AF65-F5344CB8AC3E}">
        <p14:creationId xmlns:p14="http://schemas.microsoft.com/office/powerpoint/2010/main" xmlns="" val="292477589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2"/>
            </a:pPr>
            <a:r>
              <a:rPr lang="en-US" sz="2667" dirty="0">
                <a:solidFill>
                  <a:srgbClr val="002060"/>
                </a:solidFill>
                <a:latin typeface="Baskerville Old Face" panose="02020602080505020303" pitchFamily="18" charset="0"/>
              </a:rPr>
              <a:t>When We Devote Time to Worship</a:t>
            </a:r>
          </a:p>
        </p:txBody>
      </p:sp>
      <p:sp>
        <p:nvSpPr>
          <p:cNvPr id="3" name="TextBox 2"/>
          <p:cNvSpPr txBox="1"/>
          <p:nvPr/>
        </p:nvSpPr>
        <p:spPr>
          <a:xfrm>
            <a:off x="439760" y="1905000"/>
            <a:ext cx="8170839" cy="523220"/>
          </a:xfrm>
          <a:prstGeom prst="rect">
            <a:avLst/>
          </a:prstGeom>
          <a:noFill/>
        </p:spPr>
        <p:txBody>
          <a:bodyPr wrap="square" rtlCol="0">
            <a:spAutoFit/>
          </a:bodyPr>
          <a:lstStyle/>
          <a:p>
            <a:pPr marL="457200" indent="-457200">
              <a:buFont typeface="+mj-lt"/>
              <a:buAutoNum type="alphaUcPeriod"/>
            </a:pPr>
            <a:r>
              <a:rPr lang="en-US" sz="2800" b="1" dirty="0" smtClean="0"/>
              <a:t>Length of Time is Proportional to Level of Interest</a:t>
            </a:r>
          </a:p>
        </p:txBody>
      </p:sp>
      <p:grpSp>
        <p:nvGrpSpPr>
          <p:cNvPr id="4" name="Group 12"/>
          <p:cNvGrpSpPr>
            <a:grpSpLocks/>
          </p:cNvGrpSpPr>
          <p:nvPr/>
        </p:nvGrpSpPr>
        <p:grpSpPr bwMode="auto">
          <a:xfrm>
            <a:off x="889000" y="2733020"/>
            <a:ext cx="7264400" cy="3140075"/>
            <a:chOff x="384" y="1296"/>
            <a:chExt cx="4896" cy="1978"/>
          </a:xfrm>
        </p:grpSpPr>
        <p:pic>
          <p:nvPicPr>
            <p:cNvPr id="5" name="Picture 10" descr="cloc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 y="1632"/>
              <a:ext cx="2160" cy="162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11"/>
            <p:cNvSpPr txBox="1">
              <a:spLocks noChangeArrowheads="1"/>
            </p:cNvSpPr>
            <p:nvPr/>
          </p:nvSpPr>
          <p:spPr bwMode="auto">
            <a:xfrm>
              <a:off x="2784" y="1296"/>
              <a:ext cx="2496" cy="1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t>We spend </a:t>
              </a:r>
            </a:p>
            <a:p>
              <a:pPr algn="ctr">
                <a:spcBef>
                  <a:spcPct val="50000"/>
                </a:spcBef>
              </a:pPr>
              <a:r>
                <a:rPr lang="en-US" altLang="en-US" sz="3600" b="1" dirty="0">
                  <a:solidFill>
                    <a:srgbClr val="C00000"/>
                  </a:solidFill>
                </a:rPr>
                <a:t>more time </a:t>
              </a:r>
            </a:p>
            <a:p>
              <a:pPr algn="ctr">
                <a:spcBef>
                  <a:spcPct val="50000"/>
                </a:spcBef>
              </a:pPr>
              <a:r>
                <a:rPr lang="en-US" altLang="en-US" sz="3600" b="1" dirty="0"/>
                <a:t>on things we are </a:t>
              </a:r>
            </a:p>
            <a:p>
              <a:pPr algn="ctr">
                <a:spcBef>
                  <a:spcPct val="50000"/>
                </a:spcBef>
              </a:pPr>
              <a:r>
                <a:rPr lang="en-US" altLang="en-US" sz="3600" b="1" dirty="0">
                  <a:solidFill>
                    <a:srgbClr val="C00000"/>
                  </a:solidFill>
                </a:rPr>
                <a:t>most interested </a:t>
              </a:r>
              <a:r>
                <a:rPr lang="en-US" altLang="en-US" sz="3600" b="1" dirty="0"/>
                <a:t>in</a:t>
              </a:r>
            </a:p>
          </p:txBody>
        </p:sp>
      </p:grpSp>
    </p:spTree>
    <p:extLst>
      <p:ext uri="{BB962C8B-B14F-4D97-AF65-F5344CB8AC3E}">
        <p14:creationId xmlns:p14="http://schemas.microsoft.com/office/powerpoint/2010/main" xmlns="" val="576732600"/>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2"/>
            </a:pPr>
            <a:r>
              <a:rPr lang="en-US" sz="2667" dirty="0">
                <a:solidFill>
                  <a:srgbClr val="002060"/>
                </a:solidFill>
                <a:latin typeface="Baskerville Old Face" panose="02020602080505020303" pitchFamily="18" charset="0"/>
              </a:rPr>
              <a:t>When We Devote Time to Worship</a:t>
            </a:r>
          </a:p>
        </p:txBody>
      </p:sp>
      <p:sp>
        <p:nvSpPr>
          <p:cNvPr id="3" name="TextBox 2"/>
          <p:cNvSpPr txBox="1"/>
          <p:nvPr/>
        </p:nvSpPr>
        <p:spPr>
          <a:xfrm>
            <a:off x="439760" y="1905000"/>
            <a:ext cx="8170839" cy="523220"/>
          </a:xfrm>
          <a:prstGeom prst="rect">
            <a:avLst/>
          </a:prstGeom>
          <a:noFill/>
        </p:spPr>
        <p:txBody>
          <a:bodyPr wrap="square" rtlCol="0">
            <a:spAutoFit/>
          </a:bodyPr>
          <a:lstStyle/>
          <a:p>
            <a:pPr marL="457200" indent="-457200">
              <a:buFont typeface="+mj-lt"/>
              <a:buAutoNum type="alphaUcPeriod"/>
            </a:pPr>
            <a:r>
              <a:rPr lang="en-US" sz="2800" b="1" dirty="0" smtClean="0"/>
              <a:t>Length of Time is Proportional to Level of Interest</a:t>
            </a:r>
          </a:p>
        </p:txBody>
      </p:sp>
      <p:sp>
        <p:nvSpPr>
          <p:cNvPr id="7" name="Rectangle 3"/>
          <p:cNvSpPr txBox="1">
            <a:spLocks noChangeArrowheads="1"/>
          </p:cNvSpPr>
          <p:nvPr/>
        </p:nvSpPr>
        <p:spPr>
          <a:xfrm>
            <a:off x="711200" y="2514600"/>
            <a:ext cx="8229600" cy="3124200"/>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buFont typeface="+mj-lt"/>
              <a:buAutoNum type="arabicPeriod"/>
            </a:pPr>
            <a:r>
              <a:rPr lang="en-US" altLang="en-US" sz="2400" dirty="0" smtClean="0">
                <a:latin typeface="Arial Narrow" panose="020B0606020202030204" pitchFamily="34" charset="0"/>
              </a:rPr>
              <a:t>Do you spend a long time at sporting events, or school functions?</a:t>
            </a:r>
          </a:p>
          <a:p>
            <a:pPr marL="457200" indent="-457200">
              <a:lnSpc>
                <a:spcPct val="90000"/>
              </a:lnSpc>
              <a:buFont typeface="+mj-lt"/>
              <a:buAutoNum type="arabicPeriod"/>
            </a:pPr>
            <a:r>
              <a:rPr lang="en-US" altLang="en-US" sz="2400" dirty="0" smtClean="0">
                <a:latin typeface="Arial Narrow" panose="020B0606020202030204" pitchFamily="34" charset="0"/>
              </a:rPr>
              <a:t>Do you spend a long time going hunting, fishing, boating, golfing etc.?</a:t>
            </a:r>
          </a:p>
          <a:p>
            <a:pPr marL="457200" indent="-457200">
              <a:lnSpc>
                <a:spcPct val="90000"/>
              </a:lnSpc>
              <a:buFont typeface="+mj-lt"/>
              <a:buAutoNum type="arabicPeriod"/>
            </a:pPr>
            <a:r>
              <a:rPr lang="en-US" altLang="en-US" sz="2400" dirty="0" smtClean="0">
                <a:latin typeface="Arial Narrow" panose="020B0606020202030204" pitchFamily="34" charset="0"/>
              </a:rPr>
              <a:t>Do you spend a long time playing video games or board games, cards, etc.?</a:t>
            </a:r>
          </a:p>
          <a:p>
            <a:pPr marL="457200" indent="-457200">
              <a:lnSpc>
                <a:spcPct val="90000"/>
              </a:lnSpc>
              <a:buFont typeface="+mj-lt"/>
              <a:buAutoNum type="arabicPeriod"/>
            </a:pPr>
            <a:r>
              <a:rPr lang="en-US" altLang="en-US" sz="2400" dirty="0" smtClean="0">
                <a:latin typeface="Arial Narrow" panose="020B0606020202030204" pitchFamily="34" charset="0"/>
              </a:rPr>
              <a:t>Do you spend a long time watching T.V. or movies?</a:t>
            </a:r>
          </a:p>
          <a:p>
            <a:pPr marL="457200" indent="-457200">
              <a:lnSpc>
                <a:spcPct val="90000"/>
              </a:lnSpc>
              <a:buFont typeface="+mj-lt"/>
              <a:buAutoNum type="arabicPeriod"/>
            </a:pPr>
            <a:r>
              <a:rPr lang="en-US" altLang="en-US" sz="2400" dirty="0" smtClean="0">
                <a:solidFill>
                  <a:srgbClr val="C00000"/>
                </a:solidFill>
                <a:latin typeface="Arial Narrow" panose="020B0606020202030204" pitchFamily="34" charset="0"/>
              </a:rPr>
              <a:t>What about your time spent worshipping God?</a:t>
            </a:r>
            <a:endParaRPr lang="en-US" altLang="en-US" sz="24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xmlns="" val="73328534"/>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ldren pra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28" y="482600"/>
            <a:ext cx="1828800" cy="26564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41600" y="787400"/>
            <a:ext cx="5892800" cy="5109091"/>
          </a:xfrm>
          <a:prstGeom prst="rect">
            <a:avLst/>
          </a:prstGeom>
          <a:noFill/>
        </p:spPr>
        <p:txBody>
          <a:bodyPr wrap="square" rtlCol="0">
            <a:spAutoFit/>
          </a:bodyPr>
          <a:lstStyle/>
          <a:p>
            <a:r>
              <a:rPr lang="en-US" sz="3200" dirty="0">
                <a:latin typeface="Baskerville Old Face" panose="02020602080505020303" pitchFamily="18" charset="0"/>
              </a:rPr>
              <a:t>“Dear God,</a:t>
            </a:r>
          </a:p>
          <a:p>
            <a:endParaRPr lang="en-US" sz="1400" dirty="0">
              <a:latin typeface="Baskerville Old Face" panose="02020602080505020303" pitchFamily="18" charset="0"/>
            </a:endParaRPr>
          </a:p>
          <a:p>
            <a:r>
              <a:rPr lang="en-US" sz="3200" dirty="0">
                <a:latin typeface="Baskerville Old Face" panose="02020602080505020303" pitchFamily="18" charset="0"/>
              </a:rPr>
              <a:t>Thank you for letting us go to church today.</a:t>
            </a:r>
          </a:p>
          <a:p>
            <a:endParaRPr lang="en-US" sz="1400" dirty="0">
              <a:latin typeface="Baskerville Old Face" panose="02020602080505020303" pitchFamily="18" charset="0"/>
            </a:endParaRPr>
          </a:p>
          <a:p>
            <a:r>
              <a:rPr lang="en-US" sz="3200" dirty="0">
                <a:latin typeface="Baskerville Old Face" panose="02020602080505020303" pitchFamily="18" charset="0"/>
              </a:rPr>
              <a:t>I had a good class. I liked to sing when we the whole church sings.</a:t>
            </a:r>
          </a:p>
          <a:p>
            <a:endParaRPr lang="en-US" sz="1400" dirty="0">
              <a:latin typeface="Baskerville Old Face" panose="02020602080505020303" pitchFamily="18" charset="0"/>
            </a:endParaRPr>
          </a:p>
          <a:p>
            <a:r>
              <a:rPr lang="en-US" sz="3200" dirty="0">
                <a:latin typeface="Baskerville Old Face" panose="02020602080505020303" pitchFamily="18" charset="0"/>
              </a:rPr>
              <a:t>It was so much fun.</a:t>
            </a:r>
          </a:p>
          <a:p>
            <a:endParaRPr lang="en-US" sz="1400" dirty="0">
              <a:latin typeface="Baskerville Old Face" panose="02020602080505020303" pitchFamily="18" charset="0"/>
            </a:endParaRPr>
          </a:p>
          <a:p>
            <a:r>
              <a:rPr lang="en-US" sz="3200" dirty="0">
                <a:latin typeface="Baskerville Old Face" panose="02020602080505020303" pitchFamily="18" charset="0"/>
              </a:rPr>
              <a:t>I wish you had been there.</a:t>
            </a:r>
          </a:p>
          <a:p>
            <a:endParaRPr lang="en-US" sz="1400" dirty="0">
              <a:latin typeface="Baskerville Old Face" panose="02020602080505020303" pitchFamily="18" charset="0"/>
            </a:endParaRPr>
          </a:p>
          <a:p>
            <a:r>
              <a:rPr lang="en-US" sz="3200" dirty="0">
                <a:latin typeface="Baskerville Old Face" panose="02020602080505020303" pitchFamily="18" charset="0"/>
              </a:rPr>
              <a:t>Amen.”</a:t>
            </a:r>
          </a:p>
        </p:txBody>
      </p:sp>
    </p:spTree>
    <p:extLst>
      <p:ext uri="{BB962C8B-B14F-4D97-AF65-F5344CB8AC3E}">
        <p14:creationId xmlns:p14="http://schemas.microsoft.com/office/powerpoint/2010/main" xmlns="" val="350999411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 calcmode="lin" valueType="num">
                                      <p:cBhvr additive="base">
                                        <p:cTn id="29"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2"/>
            </a:pPr>
            <a:r>
              <a:rPr lang="en-US" sz="2667" dirty="0">
                <a:solidFill>
                  <a:srgbClr val="002060"/>
                </a:solidFill>
                <a:latin typeface="Baskerville Old Face" panose="02020602080505020303" pitchFamily="18" charset="0"/>
              </a:rPr>
              <a:t>When We Devote Time to Worship</a:t>
            </a:r>
          </a:p>
        </p:txBody>
      </p:sp>
      <p:sp>
        <p:nvSpPr>
          <p:cNvPr id="3" name="TextBox 2"/>
          <p:cNvSpPr txBox="1"/>
          <p:nvPr/>
        </p:nvSpPr>
        <p:spPr>
          <a:xfrm>
            <a:off x="439760" y="1905000"/>
            <a:ext cx="8170839" cy="954107"/>
          </a:xfrm>
          <a:prstGeom prst="rect">
            <a:avLst/>
          </a:prstGeom>
          <a:noFill/>
        </p:spPr>
        <p:txBody>
          <a:bodyPr wrap="square" rtlCol="0">
            <a:spAutoFit/>
          </a:bodyPr>
          <a:lstStyle/>
          <a:p>
            <a:pPr marL="457200" indent="-457200">
              <a:buFont typeface="+mj-lt"/>
              <a:buAutoNum type="alphaUcPeriod"/>
            </a:pPr>
            <a:r>
              <a:rPr lang="en-US" sz="2800" b="1" dirty="0" smtClean="0"/>
              <a:t>Length of Time is Proportional to Level of Interest</a:t>
            </a:r>
          </a:p>
          <a:p>
            <a:pPr marL="457200" indent="-457200">
              <a:buFont typeface="+mj-lt"/>
              <a:buAutoNum type="alphaUcPeriod"/>
            </a:pPr>
            <a:r>
              <a:rPr lang="en-US" sz="2800" b="1" dirty="0" smtClean="0"/>
              <a:t>Time Spent in Worship is Time Well Spent</a:t>
            </a:r>
          </a:p>
        </p:txBody>
      </p:sp>
      <p:sp>
        <p:nvSpPr>
          <p:cNvPr id="5" name="Rectangle 3"/>
          <p:cNvSpPr txBox="1">
            <a:spLocks noChangeArrowheads="1"/>
          </p:cNvSpPr>
          <p:nvPr/>
        </p:nvSpPr>
        <p:spPr>
          <a:xfrm>
            <a:off x="177800" y="2865931"/>
            <a:ext cx="8686800" cy="3822700"/>
          </a:xfrm>
          <a:prstGeom prst="rect">
            <a:avLst/>
          </a:prstGeom>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altLang="en-US" sz="2400" dirty="0" smtClean="0">
                <a:latin typeface="Arial Narrow" panose="020B0606020202030204" pitchFamily="34" charset="0"/>
              </a:rPr>
              <a:t> </a:t>
            </a:r>
            <a:r>
              <a:rPr lang="en-US" altLang="en-US" sz="2400" u="sng" dirty="0" smtClean="0">
                <a:solidFill>
                  <a:srgbClr val="0070C0"/>
                </a:solidFill>
                <a:latin typeface="Arial Narrow" panose="020B0606020202030204" pitchFamily="34" charset="0"/>
              </a:rPr>
              <a:t>Deuteronomy 31:9-13</a:t>
            </a:r>
            <a:r>
              <a:rPr lang="en-US" altLang="en-US" sz="2400" dirty="0" smtClean="0">
                <a:solidFill>
                  <a:srgbClr val="0070C0"/>
                </a:solidFill>
                <a:latin typeface="Arial Narrow" panose="020B0606020202030204" pitchFamily="34" charset="0"/>
              </a:rPr>
              <a:t> </a:t>
            </a:r>
            <a:r>
              <a:rPr lang="en-US" altLang="en-US" sz="2400" dirty="0" smtClean="0">
                <a:latin typeface="Arial Narrow" panose="020B0606020202030204" pitchFamily="34" charset="0"/>
              </a:rPr>
              <a:t>– “thou shalt read this law before Israel in their hearing…”</a:t>
            </a:r>
          </a:p>
          <a:p>
            <a:pPr>
              <a:lnSpc>
                <a:spcPct val="90000"/>
              </a:lnSpc>
            </a:pPr>
            <a:r>
              <a:rPr lang="en-US" altLang="en-US" sz="2400" dirty="0" smtClean="0">
                <a:latin typeface="Arial Narrow" panose="020B0606020202030204" pitchFamily="34" charset="0"/>
              </a:rPr>
              <a:t> </a:t>
            </a:r>
            <a:r>
              <a:rPr lang="en-US" altLang="en-US" sz="2400" u="sng" dirty="0" smtClean="0">
                <a:solidFill>
                  <a:srgbClr val="0070C0"/>
                </a:solidFill>
                <a:latin typeface="Arial Narrow" panose="020B0606020202030204" pitchFamily="34" charset="0"/>
              </a:rPr>
              <a:t>Nehemiah 8:3,18</a:t>
            </a:r>
            <a:r>
              <a:rPr lang="en-US" altLang="en-US" sz="2400" dirty="0" smtClean="0">
                <a:solidFill>
                  <a:srgbClr val="0070C0"/>
                </a:solidFill>
                <a:latin typeface="Arial Narrow" panose="020B0606020202030204" pitchFamily="34" charset="0"/>
              </a:rPr>
              <a:t> </a:t>
            </a:r>
            <a:r>
              <a:rPr lang="en-US" altLang="en-US" sz="2400" dirty="0" smtClean="0">
                <a:latin typeface="Arial Narrow" panose="020B0606020202030204" pitchFamily="34" charset="0"/>
              </a:rPr>
              <a:t>– “And he read … from early morning until midday … Also day by day … he read in the book of the law…”</a:t>
            </a:r>
          </a:p>
          <a:p>
            <a:pPr>
              <a:lnSpc>
                <a:spcPct val="90000"/>
              </a:lnSpc>
            </a:pPr>
            <a:r>
              <a:rPr lang="en-US" altLang="en-US" sz="2400" dirty="0" smtClean="0">
                <a:latin typeface="Arial Narrow" panose="020B0606020202030204" pitchFamily="34" charset="0"/>
              </a:rPr>
              <a:t> </a:t>
            </a:r>
            <a:r>
              <a:rPr lang="en-US" altLang="en-US" sz="2400" u="sng" dirty="0" smtClean="0">
                <a:solidFill>
                  <a:srgbClr val="0070C0"/>
                </a:solidFill>
                <a:latin typeface="Arial Narrow" panose="020B0606020202030204" pitchFamily="34" charset="0"/>
              </a:rPr>
              <a:t>Mark 6:34-35</a:t>
            </a:r>
            <a:r>
              <a:rPr lang="en-US" altLang="en-US" sz="2400" dirty="0" smtClean="0">
                <a:solidFill>
                  <a:srgbClr val="0070C0"/>
                </a:solidFill>
                <a:latin typeface="Arial Narrow" panose="020B0606020202030204" pitchFamily="34" charset="0"/>
              </a:rPr>
              <a:t> </a:t>
            </a:r>
            <a:r>
              <a:rPr lang="en-US" altLang="en-US" sz="2400" dirty="0" smtClean="0">
                <a:latin typeface="Arial Narrow" panose="020B0606020202030204" pitchFamily="34" charset="0"/>
              </a:rPr>
              <a:t>– “And he began to teach them many things. And when the day was now far spent…”</a:t>
            </a:r>
          </a:p>
          <a:p>
            <a:pPr>
              <a:lnSpc>
                <a:spcPct val="90000"/>
              </a:lnSpc>
            </a:pPr>
            <a:r>
              <a:rPr lang="en-US" altLang="en-US" sz="2400" dirty="0" smtClean="0">
                <a:latin typeface="Arial Narrow" panose="020B0606020202030204" pitchFamily="34" charset="0"/>
              </a:rPr>
              <a:t> </a:t>
            </a:r>
            <a:r>
              <a:rPr lang="en-US" altLang="en-US" sz="2400" u="sng" dirty="0" smtClean="0">
                <a:solidFill>
                  <a:srgbClr val="0070C0"/>
                </a:solidFill>
                <a:latin typeface="Arial Narrow" panose="020B0606020202030204" pitchFamily="34" charset="0"/>
              </a:rPr>
              <a:t>Acts 2:41,46</a:t>
            </a:r>
            <a:r>
              <a:rPr lang="en-US" altLang="en-US" sz="2400" dirty="0" smtClean="0">
                <a:latin typeface="Arial Narrow" panose="020B0606020202030204" pitchFamily="34" charset="0"/>
              </a:rPr>
              <a:t> – “And with many other words he testified and exhorted them saying … And day by day … with one accord in the temple…”</a:t>
            </a:r>
          </a:p>
          <a:p>
            <a:pPr>
              <a:lnSpc>
                <a:spcPct val="90000"/>
              </a:lnSpc>
            </a:pPr>
            <a:r>
              <a:rPr lang="en-US" altLang="en-US" sz="2400" dirty="0" smtClean="0">
                <a:latin typeface="Arial Narrow" panose="020B0606020202030204" pitchFamily="34" charset="0"/>
              </a:rPr>
              <a:t> </a:t>
            </a:r>
            <a:r>
              <a:rPr lang="en-US" altLang="en-US" sz="2400" u="sng" dirty="0" smtClean="0">
                <a:solidFill>
                  <a:srgbClr val="0070C0"/>
                </a:solidFill>
                <a:latin typeface="Arial Narrow" panose="020B0606020202030204" pitchFamily="34" charset="0"/>
              </a:rPr>
              <a:t>Acts 20:7-11</a:t>
            </a:r>
            <a:r>
              <a:rPr lang="en-US" altLang="en-US" sz="2400" dirty="0" smtClean="0">
                <a:latin typeface="Arial Narrow" panose="020B0606020202030204" pitchFamily="34" charset="0"/>
              </a:rPr>
              <a:t> – “and continued his message until midnight … Paul continued speaking … talked a long while…”</a:t>
            </a:r>
            <a:endParaRPr lang="en-US" altLang="en-US" sz="2400" dirty="0">
              <a:latin typeface="Arial Narrow" panose="020B0606020202030204" pitchFamily="34" charset="0"/>
            </a:endParaRPr>
          </a:p>
        </p:txBody>
      </p:sp>
    </p:spTree>
    <p:extLst>
      <p:ext uri="{BB962C8B-B14F-4D97-AF65-F5344CB8AC3E}">
        <p14:creationId xmlns:p14="http://schemas.microsoft.com/office/powerpoint/2010/main" xmlns="" val="1887141870"/>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7721600" cy="2062103"/>
          </a:xfrm>
          <a:prstGeom prst="rect">
            <a:avLst/>
          </a:prstGeom>
          <a:noFill/>
        </p:spPr>
        <p:txBody>
          <a:bodyPr wrap="square" rtlCol="0">
            <a:spAutoFit/>
          </a:bodyPr>
          <a:lstStyle/>
          <a:p>
            <a:pPr algn="ctr"/>
            <a:r>
              <a:rPr lang="en-US" sz="6400" dirty="0">
                <a:solidFill>
                  <a:srgbClr val="002060"/>
                </a:solidFill>
                <a:latin typeface="Baskerville Old Face" panose="02020602080505020303" pitchFamily="18" charset="0"/>
              </a:rPr>
              <a:t>Restoring Our Passion For Worship</a:t>
            </a:r>
          </a:p>
        </p:txBody>
      </p:sp>
      <p:sp>
        <p:nvSpPr>
          <p:cNvPr id="5" name="Rounded Rectangle 4"/>
          <p:cNvSpPr/>
          <p:nvPr/>
        </p:nvSpPr>
        <p:spPr>
          <a:xfrm>
            <a:off x="609600" y="2514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9" name="Rounded Rectangle 8"/>
          <p:cNvSpPr/>
          <p:nvPr/>
        </p:nvSpPr>
        <p:spPr>
          <a:xfrm>
            <a:off x="609600" y="3530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2"/>
            </a:pPr>
            <a:r>
              <a:rPr lang="en-US" sz="2667" dirty="0">
                <a:solidFill>
                  <a:srgbClr val="002060"/>
                </a:solidFill>
                <a:latin typeface="Baskerville Old Face" panose="02020602080505020303" pitchFamily="18" charset="0"/>
              </a:rPr>
              <a:t>When We Devote Time to Worship</a:t>
            </a:r>
          </a:p>
        </p:txBody>
      </p:sp>
      <p:sp>
        <p:nvSpPr>
          <p:cNvPr id="10" name="Rounded Rectangle 9"/>
          <p:cNvSpPr/>
          <p:nvPr/>
        </p:nvSpPr>
        <p:spPr>
          <a:xfrm>
            <a:off x="609600" y="4546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3"/>
            </a:pPr>
            <a:r>
              <a:rPr lang="en-US" sz="2667" dirty="0">
                <a:solidFill>
                  <a:srgbClr val="002060"/>
                </a:solidFill>
                <a:latin typeface="Baskerville Old Face" panose="02020602080505020303" pitchFamily="18" charset="0"/>
              </a:rPr>
              <a:t>When We Pour Our Hearts into Worship</a:t>
            </a:r>
          </a:p>
        </p:txBody>
      </p:sp>
    </p:spTree>
    <p:extLst>
      <p:ext uri="{BB962C8B-B14F-4D97-AF65-F5344CB8AC3E}">
        <p14:creationId xmlns:p14="http://schemas.microsoft.com/office/powerpoint/2010/main" xmlns="" val="3153597435"/>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3"/>
            </a:pPr>
            <a:r>
              <a:rPr lang="en-US" sz="2667" dirty="0">
                <a:solidFill>
                  <a:srgbClr val="002060"/>
                </a:solidFill>
                <a:latin typeface="Baskerville Old Face" panose="02020602080505020303" pitchFamily="18" charset="0"/>
              </a:rPr>
              <a:t>When We Pour Our Hearts into Worship</a:t>
            </a:r>
          </a:p>
        </p:txBody>
      </p:sp>
      <p:sp>
        <p:nvSpPr>
          <p:cNvPr id="3" name="TextBox 2"/>
          <p:cNvSpPr txBox="1"/>
          <p:nvPr/>
        </p:nvSpPr>
        <p:spPr>
          <a:xfrm>
            <a:off x="439760" y="1905000"/>
            <a:ext cx="8170839" cy="954107"/>
          </a:xfrm>
          <a:prstGeom prst="rect">
            <a:avLst/>
          </a:prstGeom>
          <a:noFill/>
        </p:spPr>
        <p:txBody>
          <a:bodyPr wrap="square" rtlCol="0">
            <a:spAutoFit/>
          </a:bodyPr>
          <a:lstStyle/>
          <a:p>
            <a:pPr marL="457200" indent="-457200">
              <a:buFont typeface="+mj-lt"/>
              <a:buAutoNum type="alphaUcPeriod"/>
            </a:pPr>
            <a:r>
              <a:rPr lang="en-US" sz="2800" b="1" dirty="0" smtClean="0"/>
              <a:t>Worship is Not a Ritual – But Comes From the Heart</a:t>
            </a:r>
          </a:p>
        </p:txBody>
      </p:sp>
      <p:sp>
        <p:nvSpPr>
          <p:cNvPr id="4" name="TextBox 3"/>
          <p:cNvSpPr txBox="1"/>
          <p:nvPr/>
        </p:nvSpPr>
        <p:spPr>
          <a:xfrm>
            <a:off x="939800" y="2824988"/>
            <a:ext cx="7162800" cy="461665"/>
          </a:xfrm>
          <a:prstGeom prst="rect">
            <a:avLst/>
          </a:prstGeom>
          <a:noFill/>
        </p:spPr>
        <p:txBody>
          <a:bodyPr wrap="square" rtlCol="0">
            <a:spAutoFit/>
          </a:bodyPr>
          <a:lstStyle/>
          <a:p>
            <a:pPr marL="457200" indent="-457200">
              <a:buFont typeface="+mj-lt"/>
              <a:buAutoNum type="arabicPeriod"/>
            </a:pPr>
            <a:r>
              <a:rPr lang="en-US" dirty="0" smtClean="0">
                <a:latin typeface="Arial Narrow" panose="020B0606020202030204" pitchFamily="34" charset="0"/>
              </a:rPr>
              <a:t>John 4:24 – in spirit</a:t>
            </a:r>
            <a:endParaRPr lang="en-US" dirty="0">
              <a:latin typeface="Arial Narrow" panose="020B0606020202030204" pitchFamily="34" charset="0"/>
            </a:endParaRPr>
          </a:p>
        </p:txBody>
      </p:sp>
    </p:spTree>
    <p:extLst>
      <p:ext uri="{BB962C8B-B14F-4D97-AF65-F5344CB8AC3E}">
        <p14:creationId xmlns:p14="http://schemas.microsoft.com/office/powerpoint/2010/main" xmlns="" val="105376385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ChangeArrowheads="1"/>
          </p:cNvSpPr>
          <p:nvPr/>
        </p:nvSpPr>
        <p:spPr bwMode="auto">
          <a:xfrm>
            <a:off x="762000" y="2209800"/>
            <a:ext cx="2895600" cy="4038600"/>
          </a:xfrm>
          <a:prstGeom prst="rect">
            <a:avLst/>
          </a:prstGeom>
          <a:solidFill>
            <a:srgbClr val="CFF66E"/>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4400" b="1" u="sng" dirty="0">
                <a:solidFill>
                  <a:srgbClr val="000000"/>
                </a:solidFill>
              </a:rPr>
              <a:t>In Truth</a:t>
            </a:r>
          </a:p>
          <a:p>
            <a:pPr algn="ctr"/>
            <a:endParaRPr lang="en-US" sz="4400" b="1" u="sng" dirty="0">
              <a:solidFill>
                <a:srgbClr val="000000"/>
              </a:solidFill>
            </a:endParaRPr>
          </a:p>
          <a:p>
            <a:pPr algn="ctr"/>
            <a:r>
              <a:rPr lang="en-US" sz="2800" dirty="0">
                <a:solidFill>
                  <a:srgbClr val="000000"/>
                </a:solidFill>
              </a:rPr>
              <a:t>Every Act</a:t>
            </a:r>
          </a:p>
          <a:p>
            <a:pPr algn="ctr"/>
            <a:r>
              <a:rPr lang="en-US" sz="2800" dirty="0">
                <a:solidFill>
                  <a:srgbClr val="000000"/>
                </a:solidFill>
              </a:rPr>
              <a:t>is Authorized</a:t>
            </a:r>
          </a:p>
          <a:p>
            <a:pPr algn="ctr"/>
            <a:endParaRPr lang="en-US" sz="2800" dirty="0">
              <a:solidFill>
                <a:srgbClr val="000000"/>
              </a:solidFill>
            </a:endParaRPr>
          </a:p>
          <a:p>
            <a:pPr algn="ctr"/>
            <a:r>
              <a:rPr lang="en-US" sz="2800" dirty="0">
                <a:solidFill>
                  <a:srgbClr val="000000"/>
                </a:solidFill>
              </a:rPr>
              <a:t>Do all God says</a:t>
            </a:r>
          </a:p>
          <a:p>
            <a:pPr algn="ctr"/>
            <a:r>
              <a:rPr lang="en-US" sz="2800" dirty="0">
                <a:solidFill>
                  <a:srgbClr val="000000"/>
                </a:solidFill>
              </a:rPr>
              <a:t>Nothing more</a:t>
            </a:r>
          </a:p>
          <a:p>
            <a:pPr algn="ctr"/>
            <a:r>
              <a:rPr lang="en-US" sz="2800" dirty="0">
                <a:solidFill>
                  <a:srgbClr val="000000"/>
                </a:solidFill>
              </a:rPr>
              <a:t>Nothing less</a:t>
            </a:r>
          </a:p>
        </p:txBody>
      </p:sp>
      <p:sp>
        <p:nvSpPr>
          <p:cNvPr id="37894" name="Rectangle 6"/>
          <p:cNvSpPr>
            <a:spLocks noChangeArrowheads="1"/>
          </p:cNvSpPr>
          <p:nvPr/>
        </p:nvSpPr>
        <p:spPr bwMode="auto">
          <a:xfrm>
            <a:off x="5486400" y="2209800"/>
            <a:ext cx="2895600" cy="4038600"/>
          </a:xfrm>
          <a:prstGeom prst="rect">
            <a:avLst/>
          </a:prstGeom>
          <a:solidFill>
            <a:srgbClr val="CFF66E"/>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10000"/>
              </a:lnSpc>
            </a:pPr>
            <a:r>
              <a:rPr lang="en-US" sz="4400" b="1" u="sng" dirty="0">
                <a:solidFill>
                  <a:srgbClr val="000000"/>
                </a:solidFill>
              </a:rPr>
              <a:t>In Spirit</a:t>
            </a:r>
          </a:p>
          <a:p>
            <a:pPr algn="ctr">
              <a:lnSpc>
                <a:spcPct val="110000"/>
              </a:lnSpc>
            </a:pPr>
            <a:endParaRPr lang="en-US" sz="4400" b="1" u="sng" dirty="0">
              <a:solidFill>
                <a:srgbClr val="000000"/>
              </a:solidFill>
            </a:endParaRPr>
          </a:p>
          <a:p>
            <a:pPr algn="ctr">
              <a:lnSpc>
                <a:spcPct val="110000"/>
              </a:lnSpc>
            </a:pPr>
            <a:r>
              <a:rPr lang="en-US" sz="2800" dirty="0">
                <a:solidFill>
                  <a:srgbClr val="000000"/>
                </a:solidFill>
              </a:rPr>
              <a:t>From the heart</a:t>
            </a:r>
          </a:p>
          <a:p>
            <a:pPr algn="ctr">
              <a:lnSpc>
                <a:spcPct val="110000"/>
              </a:lnSpc>
            </a:pPr>
            <a:r>
              <a:rPr lang="en-US" sz="2800" dirty="0">
                <a:solidFill>
                  <a:srgbClr val="000000"/>
                </a:solidFill>
              </a:rPr>
              <a:t>Focus</a:t>
            </a:r>
          </a:p>
          <a:p>
            <a:pPr algn="ctr">
              <a:lnSpc>
                <a:spcPct val="110000"/>
              </a:lnSpc>
            </a:pPr>
            <a:r>
              <a:rPr lang="en-US" sz="2800" dirty="0">
                <a:solidFill>
                  <a:srgbClr val="000000"/>
                </a:solidFill>
              </a:rPr>
              <a:t>With Joy</a:t>
            </a:r>
          </a:p>
          <a:p>
            <a:pPr algn="ctr">
              <a:lnSpc>
                <a:spcPct val="110000"/>
              </a:lnSpc>
            </a:pPr>
            <a:r>
              <a:rPr lang="en-US" sz="2800" dirty="0">
                <a:solidFill>
                  <a:srgbClr val="000000"/>
                </a:solidFill>
              </a:rPr>
              <a:t>With Life</a:t>
            </a:r>
          </a:p>
          <a:p>
            <a:pPr algn="ctr">
              <a:lnSpc>
                <a:spcPct val="110000"/>
              </a:lnSpc>
            </a:pPr>
            <a:endParaRPr lang="en-US" sz="2800" dirty="0">
              <a:solidFill>
                <a:srgbClr val="000000"/>
              </a:solidFill>
            </a:endParaRPr>
          </a:p>
        </p:txBody>
      </p:sp>
      <p:sp>
        <p:nvSpPr>
          <p:cNvPr id="37895" name="Rectangle 7"/>
          <p:cNvSpPr>
            <a:spLocks noChangeArrowheads="1"/>
          </p:cNvSpPr>
          <p:nvPr/>
        </p:nvSpPr>
        <p:spPr bwMode="auto">
          <a:xfrm rot="20548652">
            <a:off x="0" y="3048000"/>
            <a:ext cx="4267200" cy="838200"/>
          </a:xfrm>
          <a:prstGeom prst="rect">
            <a:avLst/>
          </a:prstGeom>
          <a:solidFill>
            <a:srgbClr val="CC0000">
              <a:alpha val="69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4000" b="1" dirty="0">
                <a:solidFill>
                  <a:schemeClr val="bg1"/>
                </a:solidFill>
                <a:effectLst>
                  <a:outerShdw blurRad="38100" dist="38100" dir="2700000" algn="tl">
                    <a:srgbClr val="000000">
                      <a:alpha val="43137"/>
                    </a:srgbClr>
                  </a:outerShdw>
                </a:effectLst>
              </a:rPr>
              <a:t>Easy</a:t>
            </a:r>
          </a:p>
        </p:txBody>
      </p:sp>
      <p:sp>
        <p:nvSpPr>
          <p:cNvPr id="37896" name="Rectangle 8"/>
          <p:cNvSpPr>
            <a:spLocks noChangeArrowheads="1"/>
          </p:cNvSpPr>
          <p:nvPr/>
        </p:nvSpPr>
        <p:spPr bwMode="auto">
          <a:xfrm rot="22468975">
            <a:off x="4876800" y="3200400"/>
            <a:ext cx="4267200" cy="838200"/>
          </a:xfrm>
          <a:prstGeom prst="rect">
            <a:avLst/>
          </a:prstGeom>
          <a:solidFill>
            <a:srgbClr val="CC0000">
              <a:alpha val="69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4000" b="1" dirty="0">
                <a:solidFill>
                  <a:schemeClr val="bg1"/>
                </a:solidFill>
                <a:effectLst>
                  <a:outerShdw blurRad="38100" dist="38100" dir="2700000" algn="tl">
                    <a:srgbClr val="000000">
                      <a:alpha val="43137"/>
                    </a:srgbClr>
                  </a:outerShdw>
                </a:effectLst>
              </a:rPr>
              <a:t>Hard</a:t>
            </a:r>
          </a:p>
        </p:txBody>
      </p:sp>
      <p:sp>
        <p:nvSpPr>
          <p:cNvPr id="7" name="Oval 5"/>
          <p:cNvSpPr>
            <a:spLocks noChangeArrowheads="1"/>
          </p:cNvSpPr>
          <p:nvPr/>
        </p:nvSpPr>
        <p:spPr bwMode="auto">
          <a:xfrm>
            <a:off x="2438400" y="457200"/>
            <a:ext cx="44196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4400" b="1" dirty="0">
                <a:solidFill>
                  <a:srgbClr val="FFFF66"/>
                </a:solidFill>
                <a:effectLst>
                  <a:outerShdw blurRad="38100" dist="38100" dir="2700000" algn="tl">
                    <a:srgbClr val="000000"/>
                  </a:outerShdw>
                </a:effectLst>
              </a:rPr>
              <a:t>John 4:24</a:t>
            </a:r>
          </a:p>
        </p:txBody>
      </p:sp>
    </p:spTree>
    <p:extLst>
      <p:ext uri="{BB962C8B-B14F-4D97-AF65-F5344CB8AC3E}">
        <p14:creationId xmlns:p14="http://schemas.microsoft.com/office/powerpoint/2010/main" xmlns="" val="88563998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Scale>
                                      <p:cBhvr>
                                        <p:cTn id="7" dur="1000" decel="50000" fill="hold">
                                          <p:stCondLst>
                                            <p:cond delay="0"/>
                                          </p:stCondLst>
                                        </p:cTn>
                                        <p:tgtEl>
                                          <p:spTgt spid="378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93"/>
                                        </p:tgtEl>
                                        <p:attrNameLst>
                                          <p:attrName>ppt_x</p:attrName>
                                          <p:attrName>ppt_y</p:attrName>
                                        </p:attrNameLst>
                                      </p:cBhvr>
                                    </p:animMotion>
                                    <p:animEffect transition="in" filter="fade">
                                      <p:cBhvr>
                                        <p:cTn id="9" dur="1000"/>
                                        <p:tgtEl>
                                          <p:spTgt spid="3789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7894"/>
                                        </p:tgtEl>
                                        <p:attrNameLst>
                                          <p:attrName>style.visibility</p:attrName>
                                        </p:attrNameLst>
                                      </p:cBhvr>
                                      <p:to>
                                        <p:strVal val="visible"/>
                                      </p:to>
                                    </p:set>
                                    <p:animScale>
                                      <p:cBhvr>
                                        <p:cTn id="14" dur="1000" decel="50000" fill="hold">
                                          <p:stCondLst>
                                            <p:cond delay="0"/>
                                          </p:stCondLst>
                                        </p:cTn>
                                        <p:tgtEl>
                                          <p:spTgt spid="378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894"/>
                                        </p:tgtEl>
                                        <p:attrNameLst>
                                          <p:attrName>ppt_x</p:attrName>
                                          <p:attrName>ppt_y</p:attrName>
                                        </p:attrNameLst>
                                      </p:cBhvr>
                                    </p:animMotion>
                                    <p:animEffect transition="in" filter="fade">
                                      <p:cBhvr>
                                        <p:cTn id="16" dur="1000"/>
                                        <p:tgtEl>
                                          <p:spTgt spid="378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7895"/>
                                        </p:tgtEl>
                                        <p:attrNameLst>
                                          <p:attrName>style.visibility</p:attrName>
                                        </p:attrNameLst>
                                      </p:cBhvr>
                                      <p:to>
                                        <p:strVal val="visible"/>
                                      </p:to>
                                    </p:set>
                                    <p:animEffect transition="in" filter="wipe(down)">
                                      <p:cBhvr>
                                        <p:cTn id="21" dur="500"/>
                                        <p:tgtEl>
                                          <p:spTgt spid="378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896"/>
                                        </p:tgtEl>
                                        <p:attrNameLst>
                                          <p:attrName>style.visibility</p:attrName>
                                        </p:attrNameLst>
                                      </p:cBhvr>
                                      <p:to>
                                        <p:strVal val="visible"/>
                                      </p:to>
                                    </p:set>
                                    <p:animEffect transition="in" filter="wipe(down)">
                                      <p:cBhvr>
                                        <p:cTn id="26"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3"/>
            </a:pPr>
            <a:r>
              <a:rPr lang="en-US" sz="2667" dirty="0">
                <a:solidFill>
                  <a:srgbClr val="002060"/>
                </a:solidFill>
                <a:latin typeface="Baskerville Old Face" panose="02020602080505020303" pitchFamily="18" charset="0"/>
              </a:rPr>
              <a:t>When We Pour Our Hearts into Worship</a:t>
            </a:r>
          </a:p>
        </p:txBody>
      </p:sp>
      <p:sp>
        <p:nvSpPr>
          <p:cNvPr id="3" name="TextBox 2"/>
          <p:cNvSpPr txBox="1"/>
          <p:nvPr/>
        </p:nvSpPr>
        <p:spPr>
          <a:xfrm>
            <a:off x="439760" y="1905000"/>
            <a:ext cx="8170839" cy="954107"/>
          </a:xfrm>
          <a:prstGeom prst="rect">
            <a:avLst/>
          </a:prstGeom>
          <a:noFill/>
        </p:spPr>
        <p:txBody>
          <a:bodyPr wrap="square" rtlCol="0">
            <a:spAutoFit/>
          </a:bodyPr>
          <a:lstStyle/>
          <a:p>
            <a:pPr marL="457200" indent="-457200">
              <a:buFont typeface="+mj-lt"/>
              <a:buAutoNum type="alphaUcPeriod"/>
            </a:pPr>
            <a:r>
              <a:rPr lang="en-US" sz="2800" b="1" dirty="0" smtClean="0">
                <a:solidFill>
                  <a:prstClr val="black"/>
                </a:solidFill>
              </a:rPr>
              <a:t>Worship is Not a Ritual – But Comes From the Heart</a:t>
            </a:r>
          </a:p>
        </p:txBody>
      </p:sp>
      <p:sp>
        <p:nvSpPr>
          <p:cNvPr id="4" name="TextBox 3"/>
          <p:cNvSpPr txBox="1"/>
          <p:nvPr/>
        </p:nvSpPr>
        <p:spPr>
          <a:xfrm>
            <a:off x="939800" y="2810742"/>
            <a:ext cx="7162800" cy="830997"/>
          </a:xfrm>
          <a:prstGeom prst="rect">
            <a:avLst/>
          </a:prstGeom>
          <a:noFill/>
        </p:spPr>
        <p:txBody>
          <a:bodyPr wrap="square" rtlCol="0">
            <a:spAutoFit/>
          </a:bodyPr>
          <a:lstStyle/>
          <a:p>
            <a:pPr marL="457200" indent="-457200">
              <a:buFont typeface="+mj-lt"/>
              <a:buAutoNum type="arabicPeriod"/>
            </a:pPr>
            <a:r>
              <a:rPr lang="en-US" dirty="0" smtClean="0">
                <a:solidFill>
                  <a:prstClr val="black"/>
                </a:solidFill>
                <a:latin typeface="Arial Narrow" panose="020B0606020202030204" pitchFamily="34" charset="0"/>
              </a:rPr>
              <a:t>John 4:24 – in spirit</a:t>
            </a:r>
          </a:p>
          <a:p>
            <a:pPr marL="457200" indent="-457200">
              <a:buFont typeface="+mj-lt"/>
              <a:buAutoNum type="arabicPeriod"/>
            </a:pPr>
            <a:r>
              <a:rPr lang="en-US" dirty="0" smtClean="0">
                <a:solidFill>
                  <a:prstClr val="black"/>
                </a:solidFill>
                <a:latin typeface="Arial Narrow" panose="020B0606020202030204" pitchFamily="34" charset="0"/>
              </a:rPr>
              <a:t>Careful thinking while we worship</a:t>
            </a:r>
            <a:endParaRPr lang="en-US" dirty="0">
              <a:solidFill>
                <a:prstClr val="black"/>
              </a:solidFill>
              <a:latin typeface="Arial Narrow" panose="020B0606020202030204" pitchFamily="34" charset="0"/>
            </a:endParaRPr>
          </a:p>
        </p:txBody>
      </p:sp>
      <p:grpSp>
        <p:nvGrpSpPr>
          <p:cNvPr id="5" name="Group 4"/>
          <p:cNvGrpSpPr/>
          <p:nvPr/>
        </p:nvGrpSpPr>
        <p:grpSpPr>
          <a:xfrm>
            <a:off x="477671" y="3998655"/>
            <a:ext cx="8229600" cy="2554545"/>
            <a:chOff x="630071" y="3484172"/>
            <a:chExt cx="8229600" cy="2554545"/>
          </a:xfrm>
        </p:grpSpPr>
        <p:sp>
          <p:nvSpPr>
            <p:cNvPr id="6" name="TextBox 5"/>
            <p:cNvSpPr txBox="1"/>
            <p:nvPr/>
          </p:nvSpPr>
          <p:spPr>
            <a:xfrm>
              <a:off x="630071" y="3484172"/>
              <a:ext cx="8229600" cy="2554545"/>
            </a:xfrm>
            <a:prstGeom prst="rect">
              <a:avLst/>
            </a:prstGeom>
            <a:solidFill>
              <a:schemeClr val="bg1"/>
            </a:solidFill>
            <a:ln>
              <a:solidFill>
                <a:srgbClr val="00B0F0"/>
              </a:solidFill>
            </a:ln>
          </p:spPr>
          <p:txBody>
            <a:bodyPr wrap="square" rtlCol="0">
              <a:spAutoFit/>
            </a:bodyPr>
            <a:lstStyle/>
            <a:p>
              <a:pPr marL="342900" indent="-342900">
                <a:buFont typeface="Arial" pitchFamily="34" charset="0"/>
                <a:buChar char="•"/>
              </a:pPr>
              <a:r>
                <a:rPr lang="en-US" sz="3200" dirty="0" smtClean="0">
                  <a:latin typeface="Arial Narrow" pitchFamily="34" charset="0"/>
                </a:rPr>
                <a:t>Lord’s Supper (1 Cor. 11:24-29)</a:t>
              </a:r>
            </a:p>
            <a:p>
              <a:pPr marL="342900" indent="-342900">
                <a:buFont typeface="Arial" pitchFamily="34" charset="0"/>
                <a:buChar char="•"/>
              </a:pPr>
              <a:r>
                <a:rPr lang="en-US" sz="3200" dirty="0" smtClean="0">
                  <a:latin typeface="Arial Narrow" pitchFamily="34" charset="0"/>
                </a:rPr>
                <a:t>Giving (2 Cor. 9:6-7)</a:t>
              </a:r>
            </a:p>
            <a:p>
              <a:pPr marL="342900" indent="-342900">
                <a:buFont typeface="Arial" pitchFamily="34" charset="0"/>
                <a:buChar char="•"/>
              </a:pPr>
              <a:r>
                <a:rPr lang="en-US" sz="3200" dirty="0" smtClean="0">
                  <a:latin typeface="Arial Narrow" pitchFamily="34" charset="0"/>
                </a:rPr>
                <a:t>Singing (Eph. 5:19)</a:t>
              </a:r>
            </a:p>
            <a:p>
              <a:pPr marL="342900" indent="-342900">
                <a:buFont typeface="Arial" pitchFamily="34" charset="0"/>
                <a:buChar char="•"/>
              </a:pPr>
              <a:r>
                <a:rPr lang="en-US" sz="3200" dirty="0" smtClean="0">
                  <a:latin typeface="Arial Narrow" pitchFamily="34" charset="0"/>
                </a:rPr>
                <a:t>Prayer (Jas. 5:16)</a:t>
              </a:r>
            </a:p>
            <a:p>
              <a:pPr marL="342900" indent="-342900">
                <a:buFont typeface="Arial" pitchFamily="34" charset="0"/>
                <a:buChar char="•"/>
              </a:pPr>
              <a:r>
                <a:rPr lang="en-US" sz="3200" dirty="0" smtClean="0">
                  <a:latin typeface="Arial Narrow" pitchFamily="34" charset="0"/>
                </a:rPr>
                <a:t>Study of Word (Acts 20:7)</a:t>
              </a:r>
            </a:p>
          </p:txBody>
        </p:sp>
        <p:pic>
          <p:nvPicPr>
            <p:cNvPr id="7" name="Picture 2" descr="http://library.geneseo.edu/~kdhoffman/Critical_Think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2315" y="3527048"/>
              <a:ext cx="3126885" cy="24165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6858000" y="3905117"/>
              <a:ext cx="838200" cy="8600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Narrow" pitchFamily="34" charset="0"/>
                </a:rPr>
                <a:t>?</a:t>
              </a:r>
              <a:endParaRPr lang="en-US" sz="4800" b="1" dirty="0">
                <a:solidFill>
                  <a:schemeClr val="tx1"/>
                </a:solidFill>
                <a:latin typeface="Arial Narrow" pitchFamily="34" charset="0"/>
              </a:endParaRPr>
            </a:p>
          </p:txBody>
        </p:sp>
      </p:grpSp>
    </p:spTree>
    <p:extLst>
      <p:ext uri="{BB962C8B-B14F-4D97-AF65-F5344CB8AC3E}">
        <p14:creationId xmlns:p14="http://schemas.microsoft.com/office/powerpoint/2010/main" xmlns="" val="3961436195"/>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4050" y="23884"/>
            <a:ext cx="7219950" cy="15620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a:off x="0" y="23884"/>
            <a:ext cx="1924050" cy="1847850"/>
          </a:xfrm>
          <a:prstGeom prst="rect">
            <a:avLst/>
          </a:prstGeom>
        </p:spPr>
      </p:pic>
      <p:pic>
        <p:nvPicPr>
          <p:cNvPr id="2054" name="Picture 6" descr="http://www.bloomberg.com/now/content/uploads/sites/2/2013/02/Ed-Koch-Photo.jpe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59141"/>
            <a:ext cx="2700740" cy="151916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924050" y="450955"/>
            <a:ext cx="4476750" cy="769441"/>
          </a:xfrm>
          <a:prstGeom prst="rect">
            <a:avLst/>
          </a:prstGeom>
          <a:noFill/>
        </p:spPr>
        <p:txBody>
          <a:bodyPr wrap="square" rtlCol="0">
            <a:spAutoFit/>
          </a:bodyPr>
          <a:lstStyle/>
          <a:p>
            <a:pPr algn="ctr"/>
            <a:r>
              <a:rPr lang="en-US" sz="4400" i="1" dirty="0" smtClean="0">
                <a:solidFill>
                  <a:srgbClr val="FFFF00"/>
                </a:solidFill>
              </a:rPr>
              <a:t>“</a:t>
            </a:r>
            <a:r>
              <a:rPr lang="en-US" sz="4400" i="1" dirty="0" err="1" smtClean="0">
                <a:solidFill>
                  <a:srgbClr val="FFFF00"/>
                </a:solidFill>
              </a:rPr>
              <a:t>How’m</a:t>
            </a:r>
            <a:r>
              <a:rPr lang="en-US" sz="4400" i="1" dirty="0" smtClean="0">
                <a:solidFill>
                  <a:srgbClr val="FFFF00"/>
                </a:solidFill>
              </a:rPr>
              <a:t> I </a:t>
            </a:r>
            <a:r>
              <a:rPr lang="en-US" sz="4400" i="1" dirty="0" err="1" smtClean="0">
                <a:solidFill>
                  <a:srgbClr val="FFFF00"/>
                </a:solidFill>
              </a:rPr>
              <a:t>Doin</a:t>
            </a:r>
            <a:r>
              <a:rPr lang="en-US" sz="4400" i="1" dirty="0" smtClean="0">
                <a:solidFill>
                  <a:srgbClr val="FFFF00"/>
                </a:solidFill>
              </a:rPr>
              <a:t>’?”</a:t>
            </a:r>
            <a:endParaRPr lang="en-US" sz="4400" i="1" dirty="0">
              <a:solidFill>
                <a:srgbClr val="FFFF00"/>
              </a:solidFill>
            </a:endParaRPr>
          </a:p>
        </p:txBody>
      </p:sp>
      <p:sp>
        <p:nvSpPr>
          <p:cNvPr id="8" name="TextBox 7"/>
          <p:cNvSpPr txBox="1"/>
          <p:nvPr/>
        </p:nvSpPr>
        <p:spPr>
          <a:xfrm>
            <a:off x="2438400" y="1946237"/>
            <a:ext cx="6705600" cy="3416320"/>
          </a:xfrm>
          <a:prstGeom prst="rect">
            <a:avLst/>
          </a:prstGeom>
          <a:noFill/>
        </p:spPr>
        <p:txBody>
          <a:bodyPr wrap="square" rtlCol="0">
            <a:spAutoFit/>
          </a:bodyPr>
          <a:lstStyle/>
          <a:p>
            <a:pPr marL="342900" indent="-342900">
              <a:lnSpc>
                <a:spcPct val="150000"/>
              </a:lnSpc>
              <a:buFont typeface="Wingdings" pitchFamily="2" charset="2"/>
              <a:buChar char="ü"/>
            </a:pPr>
            <a:r>
              <a:rPr lang="en-US" i="1" dirty="0" smtClean="0">
                <a:solidFill>
                  <a:srgbClr val="002060"/>
                </a:solidFill>
                <a:latin typeface="Arial Narrow" pitchFamily="34" charset="0"/>
              </a:rPr>
              <a:t>Did I concentrate?</a:t>
            </a:r>
          </a:p>
          <a:p>
            <a:pPr marL="342900" indent="-342900">
              <a:lnSpc>
                <a:spcPct val="150000"/>
              </a:lnSpc>
              <a:buFont typeface="Wingdings" pitchFamily="2" charset="2"/>
              <a:buChar char="ü"/>
            </a:pPr>
            <a:r>
              <a:rPr lang="en-US" i="1" dirty="0" smtClean="0">
                <a:solidFill>
                  <a:srgbClr val="002060"/>
                </a:solidFill>
                <a:latin typeface="Arial Narrow" pitchFamily="34" charset="0"/>
              </a:rPr>
              <a:t>Did think on words of the prayer?</a:t>
            </a:r>
          </a:p>
          <a:p>
            <a:pPr marL="342900" indent="-342900">
              <a:lnSpc>
                <a:spcPct val="150000"/>
              </a:lnSpc>
              <a:buFont typeface="Wingdings" pitchFamily="2" charset="2"/>
              <a:buChar char="ü"/>
            </a:pPr>
            <a:r>
              <a:rPr lang="en-US" i="1" dirty="0" smtClean="0">
                <a:solidFill>
                  <a:srgbClr val="002060"/>
                </a:solidFill>
                <a:latin typeface="Arial Narrow" pitchFamily="34" charset="0"/>
              </a:rPr>
              <a:t>Did I follow the thoughts of the songs?</a:t>
            </a:r>
          </a:p>
          <a:p>
            <a:pPr marL="342900" indent="-342900">
              <a:lnSpc>
                <a:spcPct val="150000"/>
              </a:lnSpc>
              <a:buFont typeface="Wingdings" pitchFamily="2" charset="2"/>
              <a:buChar char="ü"/>
            </a:pPr>
            <a:r>
              <a:rPr lang="en-US" i="1" dirty="0" smtClean="0">
                <a:solidFill>
                  <a:srgbClr val="002060"/>
                </a:solidFill>
                <a:latin typeface="Arial Narrow" pitchFamily="34" charset="0"/>
              </a:rPr>
              <a:t>Did I listen to the sermon?</a:t>
            </a:r>
          </a:p>
          <a:p>
            <a:pPr marL="342900" indent="-342900">
              <a:lnSpc>
                <a:spcPct val="150000"/>
              </a:lnSpc>
              <a:buFont typeface="Wingdings" pitchFamily="2" charset="2"/>
              <a:buChar char="ü"/>
            </a:pPr>
            <a:r>
              <a:rPr lang="en-US" i="1" dirty="0" smtClean="0">
                <a:solidFill>
                  <a:srgbClr val="002060"/>
                </a:solidFill>
                <a:latin typeface="Arial Narrow" pitchFamily="34" charset="0"/>
              </a:rPr>
              <a:t>Did I focus on the sacrifice of Christ in Lord’s Supper?</a:t>
            </a:r>
          </a:p>
          <a:p>
            <a:pPr marL="342900" indent="-342900">
              <a:lnSpc>
                <a:spcPct val="150000"/>
              </a:lnSpc>
              <a:buFont typeface="Wingdings" pitchFamily="2" charset="2"/>
              <a:buChar char="ü"/>
            </a:pPr>
            <a:r>
              <a:rPr lang="en-US" i="1" dirty="0" smtClean="0">
                <a:solidFill>
                  <a:srgbClr val="002060"/>
                </a:solidFill>
                <a:latin typeface="Arial Narrow" pitchFamily="34" charset="0"/>
              </a:rPr>
              <a:t>Was I diligent in my participation? </a:t>
            </a:r>
          </a:p>
        </p:txBody>
      </p:sp>
    </p:spTree>
    <p:extLst>
      <p:ext uri="{BB962C8B-B14F-4D97-AF65-F5344CB8AC3E}">
        <p14:creationId xmlns:p14="http://schemas.microsoft.com/office/powerpoint/2010/main" xmlns="" val="184010247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anim calcmode="lin" valueType="num">
                                      <p:cBhvr>
                                        <p:cTn id="1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1000"/>
                                        <p:tgtEl>
                                          <p:spTgt spid="8">
                                            <p:txEl>
                                              <p:pRg st="2" end="2"/>
                                            </p:txEl>
                                          </p:spTgt>
                                        </p:tgtEl>
                                      </p:cBhvr>
                                    </p:animEffect>
                                    <p:anim calcmode="lin" valueType="num">
                                      <p:cBhvr>
                                        <p:cTn id="2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anim calcmode="lin" valueType="num">
                                      <p:cBhvr>
                                        <p:cTn id="3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1000"/>
                                        <p:tgtEl>
                                          <p:spTgt spid="8">
                                            <p:txEl>
                                              <p:pRg st="4" end="4"/>
                                            </p:txEl>
                                          </p:spTgt>
                                        </p:tgtEl>
                                      </p:cBhvr>
                                    </p:animEffect>
                                    <p:anim calcmode="lin" valueType="num">
                                      <p:cBhvr>
                                        <p:cTn id="4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1000"/>
                                        <p:tgtEl>
                                          <p:spTgt spid="8">
                                            <p:txEl>
                                              <p:pRg st="5" end="5"/>
                                            </p:txEl>
                                          </p:spTgt>
                                        </p:tgtEl>
                                      </p:cBhvr>
                                    </p:animEffect>
                                    <p:anim calcmode="lin" valueType="num">
                                      <p:cBhvr>
                                        <p:cTn id="4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3"/>
            </a:pPr>
            <a:r>
              <a:rPr lang="en-US" sz="2667" dirty="0">
                <a:solidFill>
                  <a:srgbClr val="002060"/>
                </a:solidFill>
                <a:latin typeface="Baskerville Old Face" panose="02020602080505020303" pitchFamily="18" charset="0"/>
              </a:rPr>
              <a:t>When We Pour Our Hearts into Worship</a:t>
            </a:r>
          </a:p>
        </p:txBody>
      </p:sp>
      <p:sp>
        <p:nvSpPr>
          <p:cNvPr id="3" name="TextBox 2"/>
          <p:cNvSpPr txBox="1"/>
          <p:nvPr/>
        </p:nvSpPr>
        <p:spPr>
          <a:xfrm>
            <a:off x="439760" y="1905000"/>
            <a:ext cx="8170839" cy="1815882"/>
          </a:xfrm>
          <a:prstGeom prst="rect">
            <a:avLst/>
          </a:prstGeom>
          <a:noFill/>
        </p:spPr>
        <p:txBody>
          <a:bodyPr wrap="square" rtlCol="0">
            <a:spAutoFit/>
          </a:bodyPr>
          <a:lstStyle/>
          <a:p>
            <a:pPr marL="457200" indent="-457200">
              <a:buFont typeface="+mj-lt"/>
              <a:buAutoNum type="alphaUcPeriod"/>
            </a:pPr>
            <a:r>
              <a:rPr lang="en-US" sz="2800" b="1" dirty="0" smtClean="0">
                <a:solidFill>
                  <a:prstClr val="black"/>
                </a:solidFill>
              </a:rPr>
              <a:t>Worship is Not a Ritual – But Comes From the Heart</a:t>
            </a:r>
          </a:p>
          <a:p>
            <a:pPr marL="457200" indent="-457200">
              <a:buFont typeface="+mj-lt"/>
              <a:buAutoNum type="alphaUcPeriod"/>
            </a:pPr>
            <a:r>
              <a:rPr lang="en-US" sz="2800" b="1" dirty="0" smtClean="0">
                <a:solidFill>
                  <a:prstClr val="black"/>
                </a:solidFill>
              </a:rPr>
              <a:t>First Century Disciples – Poured Their Hearts into Worship in Spite of Persecution &amp; Death</a:t>
            </a:r>
          </a:p>
        </p:txBody>
      </p:sp>
      <p:sp>
        <p:nvSpPr>
          <p:cNvPr id="9" name="TextBox 8"/>
          <p:cNvSpPr txBox="1"/>
          <p:nvPr/>
        </p:nvSpPr>
        <p:spPr>
          <a:xfrm>
            <a:off x="914400" y="3886200"/>
            <a:ext cx="6172200" cy="461665"/>
          </a:xfrm>
          <a:prstGeom prst="rect">
            <a:avLst/>
          </a:prstGeom>
          <a:noFill/>
        </p:spPr>
        <p:txBody>
          <a:bodyPr wrap="square" rtlCol="0">
            <a:spAutoFit/>
          </a:bodyPr>
          <a:lstStyle/>
          <a:p>
            <a:pPr marL="457200" indent="-457200">
              <a:buFont typeface="+mj-lt"/>
              <a:buAutoNum type="arabicPeriod"/>
            </a:pPr>
            <a:r>
              <a:rPr lang="en-US" dirty="0" smtClean="0">
                <a:latin typeface="Arial Narrow" panose="020B0606020202030204" pitchFamily="34" charset="0"/>
              </a:rPr>
              <a:t>Being persecuted didn’t stop some (Heb. 10:25)</a:t>
            </a:r>
            <a:endParaRPr lang="en-US" dirty="0">
              <a:latin typeface="Arial Narrow" panose="020B0606020202030204" pitchFamily="34" charset="0"/>
            </a:endParaRPr>
          </a:p>
        </p:txBody>
      </p:sp>
    </p:spTree>
    <p:extLst>
      <p:ext uri="{BB962C8B-B14F-4D97-AF65-F5344CB8AC3E}">
        <p14:creationId xmlns:p14="http://schemas.microsoft.com/office/powerpoint/2010/main" xmlns="" val="181300410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2378075" y="685800"/>
            <a:ext cx="6400800" cy="2246769"/>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ct val="0"/>
              </a:spcAft>
            </a:pPr>
            <a:r>
              <a:rPr lang="en-US" altLang="en-US" sz="2800" dirty="0" smtClean="0">
                <a:solidFill>
                  <a:srgbClr val="000000"/>
                </a:solidFill>
              </a:rPr>
              <a:t>not forsaking the assembling of ourselves together, as is the manner of some, but exhorting one another, and so much the more as you see the Day approaching. NKJV</a:t>
            </a:r>
          </a:p>
        </p:txBody>
      </p:sp>
      <p:sp>
        <p:nvSpPr>
          <p:cNvPr id="78853" name="Text Box 5"/>
          <p:cNvSpPr txBox="1">
            <a:spLocks noChangeArrowheads="1"/>
          </p:cNvSpPr>
          <p:nvPr/>
        </p:nvSpPr>
        <p:spPr bwMode="auto">
          <a:xfrm>
            <a:off x="2378075" y="3581400"/>
            <a:ext cx="6400800" cy="2246769"/>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914400" eaLnBrk="0" fontAlgn="base" hangingPunct="0">
              <a:spcBef>
                <a:spcPct val="0"/>
              </a:spcBef>
              <a:spcAft>
                <a:spcPct val="0"/>
              </a:spcAft>
            </a:pPr>
            <a:r>
              <a:rPr lang="en-US" altLang="en-US" sz="2800" dirty="0" smtClean="0">
                <a:solidFill>
                  <a:srgbClr val="000000"/>
                </a:solidFill>
              </a:rPr>
              <a:t>not forsaking our own assembling together, as is the habit of some, but encouraging one another; and all the more, as you see the day drawing near. NAS</a:t>
            </a:r>
          </a:p>
        </p:txBody>
      </p:sp>
      <p:sp>
        <p:nvSpPr>
          <p:cNvPr id="2" name="TextBox 1"/>
          <p:cNvSpPr txBox="1"/>
          <p:nvPr/>
        </p:nvSpPr>
        <p:spPr>
          <a:xfrm>
            <a:off x="9099" y="1524000"/>
            <a:ext cx="1828800" cy="523220"/>
          </a:xfrm>
          <a:prstGeom prst="rect">
            <a:avLst/>
          </a:prstGeom>
          <a:noFill/>
        </p:spPr>
        <p:txBody>
          <a:bodyPr wrap="square" rtlCol="0">
            <a:spAutoFit/>
          </a:bodyPr>
          <a:lstStyle/>
          <a:p>
            <a:pPr algn="ctr"/>
            <a:r>
              <a:rPr lang="en-US" sz="2800" dirty="0" smtClean="0"/>
              <a:t>Heb. 10:25</a:t>
            </a:r>
            <a:endParaRPr lang="en-US" sz="2800" dirty="0"/>
          </a:p>
        </p:txBody>
      </p:sp>
      <p:cxnSp>
        <p:nvCxnSpPr>
          <p:cNvPr id="4" name="Straight Connector 3"/>
          <p:cNvCxnSpPr/>
          <p:nvPr/>
        </p:nvCxnSpPr>
        <p:spPr>
          <a:xfrm>
            <a:off x="3810000" y="1524000"/>
            <a:ext cx="3657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0" y="4419600"/>
            <a:ext cx="3276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245175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Text Box 5"/>
          <p:cNvSpPr txBox="1">
            <a:spLocks noChangeArrowheads="1"/>
          </p:cNvSpPr>
          <p:nvPr/>
        </p:nvSpPr>
        <p:spPr bwMode="auto">
          <a:xfrm>
            <a:off x="1481919" y="228600"/>
            <a:ext cx="7696200"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defTabSz="914400" eaLnBrk="0" fontAlgn="base" hangingPunct="0">
              <a:spcBef>
                <a:spcPct val="0"/>
              </a:spcBef>
              <a:spcAft>
                <a:spcPct val="0"/>
              </a:spcAft>
            </a:pPr>
            <a:r>
              <a:rPr lang="en-US" altLang="en-US" sz="2800" u="sng" dirty="0" smtClean="0">
                <a:latin typeface="Arial" panose="020B0604020202020204" pitchFamily="34" charset="0"/>
              </a:rPr>
              <a:t>Persecutions</a:t>
            </a:r>
          </a:p>
          <a:p>
            <a:pPr defTabSz="914400" eaLnBrk="0" fontAlgn="base" hangingPunct="0">
              <a:spcBef>
                <a:spcPct val="0"/>
              </a:spcBef>
              <a:spcAft>
                <a:spcPct val="0"/>
              </a:spcAft>
            </a:pPr>
            <a:endParaRPr lang="en-US" altLang="en-US" sz="2800" u="sng" dirty="0" smtClean="0">
              <a:latin typeface="Arial" panose="020B0604020202020204" pitchFamily="34" charset="0"/>
            </a:endParaRPr>
          </a:p>
          <a:p>
            <a:pPr marL="800100" lvl="1" indent="-342900" defTabSz="914400" eaLnBrk="0" fontAlgn="base" hangingPunct="0">
              <a:lnSpc>
                <a:spcPct val="120000"/>
              </a:lnSpc>
              <a:spcBef>
                <a:spcPct val="0"/>
              </a:spcBef>
              <a:spcAft>
                <a:spcPct val="0"/>
              </a:spcAft>
              <a:buFont typeface="Arial" panose="020B0604020202020204" pitchFamily="34" charset="0"/>
              <a:buChar char="•"/>
            </a:pPr>
            <a:r>
              <a:rPr lang="en-US" altLang="en-US" sz="2800" dirty="0" smtClean="0">
                <a:latin typeface="Arial" panose="020B0604020202020204" pitchFamily="34" charset="0"/>
              </a:rPr>
              <a:t> Heb. 12:4 - resistance</a:t>
            </a:r>
          </a:p>
          <a:p>
            <a:pPr marL="800100" lvl="1" indent="-342900" defTabSz="914400" eaLnBrk="0" fontAlgn="base" hangingPunct="0">
              <a:lnSpc>
                <a:spcPct val="120000"/>
              </a:lnSpc>
              <a:spcBef>
                <a:spcPct val="0"/>
              </a:spcBef>
              <a:spcAft>
                <a:spcPct val="0"/>
              </a:spcAft>
              <a:buFont typeface="Arial" panose="020B0604020202020204" pitchFamily="34" charset="0"/>
              <a:buChar char="•"/>
            </a:pPr>
            <a:r>
              <a:rPr lang="en-US" altLang="en-US" sz="2800" dirty="0" smtClean="0">
                <a:latin typeface="Arial" panose="020B0604020202020204" pitchFamily="34" charset="0"/>
              </a:rPr>
              <a:t> Heb. 12:1-6 - Chastening = Suffering</a:t>
            </a:r>
          </a:p>
          <a:p>
            <a:pPr marL="800100" lvl="1" indent="-342900" defTabSz="914400" eaLnBrk="0" fontAlgn="base" hangingPunct="0">
              <a:lnSpc>
                <a:spcPct val="120000"/>
              </a:lnSpc>
              <a:spcBef>
                <a:spcPct val="0"/>
              </a:spcBef>
              <a:spcAft>
                <a:spcPct val="0"/>
              </a:spcAft>
              <a:buFont typeface="Arial" panose="020B0604020202020204" pitchFamily="34" charset="0"/>
              <a:buChar char="•"/>
            </a:pPr>
            <a:r>
              <a:rPr lang="en-US" altLang="en-US" sz="2800" dirty="0" smtClean="0">
                <a:latin typeface="Arial" panose="020B0604020202020204" pitchFamily="34" charset="0"/>
              </a:rPr>
              <a:t> Heb. 12:12 - discouraged</a:t>
            </a:r>
          </a:p>
          <a:p>
            <a:pPr marL="800100" lvl="1" indent="-342900" defTabSz="914400" eaLnBrk="0" fontAlgn="base" hangingPunct="0">
              <a:lnSpc>
                <a:spcPct val="120000"/>
              </a:lnSpc>
              <a:spcBef>
                <a:spcPct val="0"/>
              </a:spcBef>
              <a:spcAft>
                <a:spcPct val="0"/>
              </a:spcAft>
              <a:buFont typeface="Arial" panose="020B0604020202020204" pitchFamily="34" charset="0"/>
              <a:buChar char="•"/>
            </a:pPr>
            <a:r>
              <a:rPr lang="en-US" altLang="en-US" sz="2800" dirty="0" smtClean="0">
                <a:latin typeface="Arial" panose="020B0604020202020204" pitchFamily="34" charset="0"/>
              </a:rPr>
              <a:t> Heb. 10:33 - made spectacles</a:t>
            </a:r>
          </a:p>
          <a:p>
            <a:pPr marL="800100" lvl="1" indent="-342900" defTabSz="914400" eaLnBrk="0" fontAlgn="base" hangingPunct="0">
              <a:lnSpc>
                <a:spcPct val="120000"/>
              </a:lnSpc>
              <a:spcBef>
                <a:spcPct val="0"/>
              </a:spcBef>
              <a:spcAft>
                <a:spcPct val="0"/>
              </a:spcAft>
              <a:buFont typeface="Arial" panose="020B0604020202020204" pitchFamily="34" charset="0"/>
              <a:buChar char="•"/>
            </a:pPr>
            <a:r>
              <a:rPr lang="en-US" altLang="en-US" sz="2800" dirty="0" smtClean="0">
                <a:latin typeface="Arial" panose="020B0604020202020204" pitchFamily="34" charset="0"/>
              </a:rPr>
              <a:t> Heb. 10:34 - loss of possessions / prison</a:t>
            </a:r>
            <a:endParaRPr lang="en-US" altLang="en-US" sz="2800" dirty="0" smtClean="0"/>
          </a:p>
        </p:txBody>
      </p:sp>
      <p:sp>
        <p:nvSpPr>
          <p:cNvPr id="3" name="TextBox 2"/>
          <p:cNvSpPr txBox="1"/>
          <p:nvPr/>
        </p:nvSpPr>
        <p:spPr>
          <a:xfrm>
            <a:off x="9099" y="1524000"/>
            <a:ext cx="1828800" cy="954107"/>
          </a:xfrm>
          <a:prstGeom prst="rect">
            <a:avLst/>
          </a:prstGeom>
          <a:noFill/>
        </p:spPr>
        <p:txBody>
          <a:bodyPr wrap="square" rtlCol="0">
            <a:spAutoFit/>
          </a:bodyPr>
          <a:lstStyle/>
          <a:p>
            <a:pPr algn="ctr"/>
            <a:r>
              <a:rPr lang="en-US" sz="2800" dirty="0" smtClean="0"/>
              <a:t>Context of Heb. 10:25</a:t>
            </a:r>
            <a:endParaRPr lang="en-US" sz="2800" dirty="0"/>
          </a:p>
        </p:txBody>
      </p:sp>
    </p:spTree>
    <p:extLst>
      <p:ext uri="{BB962C8B-B14F-4D97-AF65-F5344CB8AC3E}">
        <p14:creationId xmlns:p14="http://schemas.microsoft.com/office/powerpoint/2010/main" xmlns="" val="3488223101"/>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458200" cy="22098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Text Box 2"/>
          <p:cNvSpPr txBox="1">
            <a:spLocks noChangeArrowheads="1"/>
          </p:cNvSpPr>
          <p:nvPr/>
        </p:nvSpPr>
        <p:spPr bwMode="auto">
          <a:xfrm>
            <a:off x="1889053" y="152400"/>
            <a:ext cx="5365893" cy="70788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pPr>
            <a:r>
              <a:rPr lang="en-US" altLang="en-US" sz="4000" b="1" u="sng" dirty="0" smtClean="0">
                <a:solidFill>
                  <a:srgbClr val="0070C0"/>
                </a:solidFill>
                <a:latin typeface="Times New Roman" panose="02020603050405020304" pitchFamily="18" charset="0"/>
                <a:cs typeface="Times New Roman" panose="02020603050405020304" pitchFamily="18" charset="0"/>
              </a:rPr>
              <a:t>“As manner of some is”</a:t>
            </a:r>
          </a:p>
        </p:txBody>
      </p:sp>
      <p:sp>
        <p:nvSpPr>
          <p:cNvPr id="80899" name="Text Box 3"/>
          <p:cNvSpPr txBox="1">
            <a:spLocks noChangeArrowheads="1"/>
          </p:cNvSpPr>
          <p:nvPr/>
        </p:nvSpPr>
        <p:spPr bwMode="auto">
          <a:xfrm>
            <a:off x="228599" y="1066800"/>
            <a:ext cx="86868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defTabSz="179388">
              <a:tabLst>
                <a:tab pos="282575" algn="l"/>
              </a:tabLst>
              <a:defRPr sz="2400">
                <a:solidFill>
                  <a:schemeClr val="tx1"/>
                </a:solidFill>
                <a:latin typeface="Times New Roman" panose="02020603050405020304" pitchFamily="18" charset="0"/>
              </a:defRPr>
            </a:lvl1pPr>
            <a:lvl2pPr defTabSz="179388">
              <a:tabLst>
                <a:tab pos="282575" algn="l"/>
              </a:tabLst>
              <a:defRPr sz="2400">
                <a:solidFill>
                  <a:schemeClr val="tx1"/>
                </a:solidFill>
                <a:latin typeface="Times New Roman" panose="02020603050405020304" pitchFamily="18" charset="0"/>
              </a:defRPr>
            </a:lvl2pPr>
            <a:lvl3pPr defTabSz="179388">
              <a:tabLst>
                <a:tab pos="282575" algn="l"/>
              </a:tabLst>
              <a:defRPr sz="2400">
                <a:solidFill>
                  <a:schemeClr val="tx1"/>
                </a:solidFill>
                <a:latin typeface="Times New Roman" panose="02020603050405020304" pitchFamily="18" charset="0"/>
              </a:defRPr>
            </a:lvl3pPr>
            <a:lvl4pPr defTabSz="179388">
              <a:tabLst>
                <a:tab pos="282575" algn="l"/>
              </a:tabLst>
              <a:defRPr sz="2400">
                <a:solidFill>
                  <a:schemeClr val="tx1"/>
                </a:solidFill>
                <a:latin typeface="Times New Roman" panose="02020603050405020304" pitchFamily="18" charset="0"/>
              </a:defRPr>
            </a:lvl4pPr>
            <a:lvl5pPr defTabSz="179388">
              <a:tabLst>
                <a:tab pos="282575" algn="l"/>
              </a:tabLst>
              <a:defRPr sz="2400">
                <a:solidFill>
                  <a:schemeClr val="tx1"/>
                </a:solidFill>
                <a:latin typeface="Times New Roman" panose="02020603050405020304" pitchFamily="18" charset="0"/>
              </a:defRPr>
            </a:lvl5pPr>
            <a:lvl6pPr defTabSz="179388" fontAlgn="base">
              <a:spcBef>
                <a:spcPct val="0"/>
              </a:spcBef>
              <a:spcAft>
                <a:spcPct val="0"/>
              </a:spcAft>
              <a:tabLst>
                <a:tab pos="282575" algn="l"/>
              </a:tabLst>
              <a:defRPr sz="2400">
                <a:solidFill>
                  <a:schemeClr val="tx1"/>
                </a:solidFill>
                <a:latin typeface="Times New Roman" panose="02020603050405020304" pitchFamily="18" charset="0"/>
              </a:defRPr>
            </a:lvl6pPr>
            <a:lvl7pPr defTabSz="179388" fontAlgn="base">
              <a:spcBef>
                <a:spcPct val="0"/>
              </a:spcBef>
              <a:spcAft>
                <a:spcPct val="0"/>
              </a:spcAft>
              <a:tabLst>
                <a:tab pos="282575" algn="l"/>
              </a:tabLst>
              <a:defRPr sz="2400">
                <a:solidFill>
                  <a:schemeClr val="tx1"/>
                </a:solidFill>
                <a:latin typeface="Times New Roman" panose="02020603050405020304" pitchFamily="18" charset="0"/>
              </a:defRPr>
            </a:lvl7pPr>
            <a:lvl8pPr defTabSz="179388" fontAlgn="base">
              <a:spcBef>
                <a:spcPct val="0"/>
              </a:spcBef>
              <a:spcAft>
                <a:spcPct val="0"/>
              </a:spcAft>
              <a:tabLst>
                <a:tab pos="282575" algn="l"/>
              </a:tabLst>
              <a:defRPr sz="2400">
                <a:solidFill>
                  <a:schemeClr val="tx1"/>
                </a:solidFill>
                <a:latin typeface="Times New Roman" panose="02020603050405020304" pitchFamily="18" charset="0"/>
              </a:defRPr>
            </a:lvl8pPr>
            <a:lvl9pPr defTabSz="179388" fontAlgn="base">
              <a:spcBef>
                <a:spcPct val="0"/>
              </a:spcBef>
              <a:spcAft>
                <a:spcPct val="0"/>
              </a:spcAft>
              <a:tabLst>
                <a:tab pos="282575" algn="l"/>
              </a:tabLst>
              <a:defRPr sz="2400">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sz="2800" dirty="0" smtClean="0">
              <a:latin typeface="Arial" panose="020B0604020202020204" pitchFamily="34" charset="0"/>
            </a:endParaRPr>
          </a:p>
          <a:p>
            <a:pPr eaLnBrk="0" fontAlgn="base" hangingPunct="0">
              <a:spcBef>
                <a:spcPct val="0"/>
              </a:spcBef>
              <a:spcAft>
                <a:spcPct val="0"/>
              </a:spcAft>
            </a:pPr>
            <a:r>
              <a:rPr lang="en-US" altLang="en-US" sz="2800" dirty="0" smtClean="0">
                <a:latin typeface="Arial" panose="020B0604020202020204" pitchFamily="34" charset="0"/>
              </a:rPr>
              <a:t> “Some may have been deterred by the fear of 							persecution, as those who were thus assembled 				would be more exposed to danger than others” 					(Barnes).</a:t>
            </a:r>
          </a:p>
          <a:p>
            <a:pPr eaLnBrk="0" fontAlgn="base" hangingPunct="0">
              <a:spcBef>
                <a:spcPct val="0"/>
              </a:spcBef>
              <a:spcAft>
                <a:spcPct val="0"/>
              </a:spcAft>
              <a:buFontTx/>
              <a:buChar char="•"/>
            </a:pPr>
            <a:endParaRPr lang="en-US" altLang="en-US" sz="2800" dirty="0" smtClean="0">
              <a:latin typeface="Arial" panose="020B0604020202020204" pitchFamily="34" charset="0"/>
            </a:endParaRPr>
          </a:p>
          <a:p>
            <a:pPr eaLnBrk="0" fontAlgn="base" hangingPunct="0">
              <a:spcBef>
                <a:spcPct val="0"/>
              </a:spcBef>
              <a:spcAft>
                <a:spcPct val="0"/>
              </a:spcAft>
              <a:buFontTx/>
              <a:buChar char="•"/>
            </a:pPr>
            <a:r>
              <a:rPr lang="en-US" altLang="en-US" sz="2800" dirty="0" smtClean="0">
                <a:latin typeface="Arial" panose="020B0604020202020204" pitchFamily="34" charset="0"/>
              </a:rPr>
              <a:t> Something - causing the problem:</a:t>
            </a:r>
            <a:endParaRPr lang="en-US" altLang="en-US" sz="2800" i="1" dirty="0" smtClean="0">
              <a:latin typeface="Arial" panose="020B0604020202020204" pitchFamily="34" charset="0"/>
            </a:endParaRPr>
          </a:p>
          <a:p>
            <a:pPr marL="457200" lvl="1" eaLnBrk="0" fontAlgn="base" hangingPunct="0">
              <a:spcBef>
                <a:spcPct val="0"/>
              </a:spcBef>
              <a:spcAft>
                <a:spcPct val="0"/>
              </a:spcAft>
              <a:buFontTx/>
              <a:buChar char="•"/>
            </a:pPr>
            <a:r>
              <a:rPr lang="en-US" altLang="en-US" sz="2800" i="1" dirty="0" smtClean="0">
                <a:latin typeface="Arial" panose="020B0604020202020204" pitchFamily="34" charset="0"/>
              </a:rPr>
              <a:t> Whatever it was - not a legitimate excuse.</a:t>
            </a:r>
          </a:p>
          <a:p>
            <a:pPr marL="457200" lvl="1" eaLnBrk="0" fontAlgn="base" hangingPunct="0">
              <a:spcBef>
                <a:spcPct val="0"/>
              </a:spcBef>
              <a:spcAft>
                <a:spcPct val="0"/>
              </a:spcAft>
              <a:buFontTx/>
              <a:buChar char="•"/>
            </a:pPr>
            <a:r>
              <a:rPr lang="en-US" altLang="en-US" sz="2800" i="1" dirty="0" smtClean="0">
                <a:latin typeface="Arial" panose="020B0604020202020204" pitchFamily="34" charset="0"/>
              </a:rPr>
              <a:t> Whatever it was - should have assembled.</a:t>
            </a:r>
          </a:p>
          <a:p>
            <a:pPr marL="457200" lvl="1" eaLnBrk="0" fontAlgn="base" hangingPunct="0">
              <a:spcBef>
                <a:spcPct val="0"/>
              </a:spcBef>
              <a:spcAft>
                <a:spcPct val="0"/>
              </a:spcAft>
              <a:buFontTx/>
              <a:buChar char="•"/>
            </a:pPr>
            <a:r>
              <a:rPr lang="en-US" altLang="en-US" sz="2800" i="1" dirty="0" smtClean="0">
                <a:latin typeface="Arial" panose="020B0604020202020204" pitchFamily="34" charset="0"/>
              </a:rPr>
              <a:t> Either not specifically address - or persecution 					implied</a:t>
            </a:r>
          </a:p>
        </p:txBody>
      </p:sp>
    </p:spTree>
    <p:extLst>
      <p:ext uri="{BB962C8B-B14F-4D97-AF65-F5344CB8AC3E}">
        <p14:creationId xmlns:p14="http://schemas.microsoft.com/office/powerpoint/2010/main" xmlns="" val="1042191485"/>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wipe(left)">
                                      <p:cBhvr>
                                        <p:cTn id="10" dur="500"/>
                                        <p:tgtEl>
                                          <p:spTgt spid="808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animEffect transition="in" filter="wipe(left)">
                                      <p:cBhvr>
                                        <p:cTn id="15" dur="500"/>
                                        <p:tgtEl>
                                          <p:spTgt spid="8089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0899">
                                            <p:txEl>
                                              <p:pRg st="4" end="4"/>
                                            </p:txEl>
                                          </p:spTgt>
                                        </p:tgtEl>
                                        <p:attrNameLst>
                                          <p:attrName>style.visibility</p:attrName>
                                        </p:attrNameLst>
                                      </p:cBhvr>
                                      <p:to>
                                        <p:strVal val="visible"/>
                                      </p:to>
                                    </p:set>
                                    <p:animEffect transition="in" filter="wipe(left)">
                                      <p:cBhvr>
                                        <p:cTn id="20" dur="500"/>
                                        <p:tgtEl>
                                          <p:spTgt spid="8089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0899">
                                            <p:txEl>
                                              <p:pRg st="5" end="5"/>
                                            </p:txEl>
                                          </p:spTgt>
                                        </p:tgtEl>
                                        <p:attrNameLst>
                                          <p:attrName>style.visibility</p:attrName>
                                        </p:attrNameLst>
                                      </p:cBhvr>
                                      <p:to>
                                        <p:strVal val="visible"/>
                                      </p:to>
                                    </p:set>
                                    <p:animEffect transition="in" filter="wipe(left)">
                                      <p:cBhvr>
                                        <p:cTn id="25" dur="500"/>
                                        <p:tgtEl>
                                          <p:spTgt spid="808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0899">
                                            <p:txEl>
                                              <p:pRg st="6" end="6"/>
                                            </p:txEl>
                                          </p:spTgt>
                                        </p:tgtEl>
                                        <p:attrNameLst>
                                          <p:attrName>style.visibility</p:attrName>
                                        </p:attrNameLst>
                                      </p:cBhvr>
                                      <p:to>
                                        <p:strVal val="visible"/>
                                      </p:to>
                                    </p:set>
                                    <p:animEffect transition="in" filter="wipe(left)">
                                      <p:cBhvr>
                                        <p:cTn id="30" dur="5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0899" grpId="0" uiExpand="1"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ldren pra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28" y="482600"/>
            <a:ext cx="1828800" cy="26564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667000" y="220449"/>
            <a:ext cx="6096000" cy="5837239"/>
          </a:xfrm>
          <a:prstGeom prst="rect">
            <a:avLst/>
          </a:prstGeom>
          <a:noFill/>
        </p:spPr>
        <p:txBody>
          <a:bodyPr wrap="square" rtlCol="0">
            <a:spAutoFit/>
          </a:bodyPr>
          <a:lstStyle/>
          <a:p>
            <a:r>
              <a:rPr lang="en-US" sz="3200" u="sng" dirty="0">
                <a:latin typeface="Baskerville Old Face" panose="02020602080505020303" pitchFamily="18" charset="0"/>
              </a:rPr>
              <a:t>Mother</a:t>
            </a:r>
            <a:r>
              <a:rPr lang="en-US" sz="3200" dirty="0">
                <a:latin typeface="Baskerville Old Face" panose="02020602080505020303" pitchFamily="18" charset="0"/>
              </a:rPr>
              <a:t>: “Oh, honey, what makes you think God wasn’t there today?”</a:t>
            </a:r>
          </a:p>
          <a:p>
            <a:endParaRPr lang="en-US" sz="1333" dirty="0">
              <a:latin typeface="Baskerville Old Face" panose="02020602080505020303" pitchFamily="18" charset="0"/>
            </a:endParaRPr>
          </a:p>
          <a:p>
            <a:r>
              <a:rPr lang="en-US" sz="3200" u="sng" dirty="0">
                <a:latin typeface="Baskerville Old Face" panose="02020602080505020303" pitchFamily="18" charset="0"/>
              </a:rPr>
              <a:t>Boy</a:t>
            </a:r>
            <a:r>
              <a:rPr lang="en-US" sz="3200" dirty="0">
                <a:latin typeface="Baskerville Old Face" panose="02020602080505020303" pitchFamily="18" charset="0"/>
              </a:rPr>
              <a:t>: “Nobody looked like they thought God was there!”</a:t>
            </a:r>
          </a:p>
          <a:p>
            <a:endParaRPr lang="en-US" sz="1333" dirty="0">
              <a:latin typeface="Baskerville Old Face" panose="02020602080505020303" pitchFamily="18" charset="0"/>
            </a:endParaRPr>
          </a:p>
          <a:p>
            <a:r>
              <a:rPr lang="en-US" sz="3200" u="sng" dirty="0">
                <a:latin typeface="Baskerville Old Face" panose="02020602080505020303" pitchFamily="18" charset="0"/>
              </a:rPr>
              <a:t>Mother</a:t>
            </a:r>
            <a:r>
              <a:rPr lang="en-US" sz="3200" dirty="0">
                <a:latin typeface="Baskerville Old Face" panose="02020602080505020303" pitchFamily="18" charset="0"/>
              </a:rPr>
              <a:t>: “Son, God is always with us when we go to worship Him.”</a:t>
            </a:r>
          </a:p>
          <a:p>
            <a:endParaRPr lang="en-US" sz="1333" dirty="0">
              <a:latin typeface="Baskerville Old Face" panose="02020602080505020303" pitchFamily="18" charset="0"/>
            </a:endParaRPr>
          </a:p>
          <a:p>
            <a:r>
              <a:rPr lang="en-US" sz="3200" u="sng" dirty="0">
                <a:latin typeface="Baskerville Old Face" panose="02020602080505020303" pitchFamily="18" charset="0"/>
              </a:rPr>
              <a:t>Boy</a:t>
            </a:r>
            <a:r>
              <a:rPr lang="en-US" sz="3200" dirty="0">
                <a:latin typeface="Baskerville Old Face" panose="02020602080505020303" pitchFamily="18" charset="0"/>
              </a:rPr>
              <a:t>: “If God was there, why wasn’t everybody excited about Him being there?” </a:t>
            </a:r>
          </a:p>
          <a:p>
            <a:endParaRPr lang="en-US" sz="1333" dirty="0">
              <a:latin typeface="Baskerville Old Face" panose="02020602080505020303" pitchFamily="18" charset="0"/>
            </a:endParaRPr>
          </a:p>
          <a:p>
            <a:r>
              <a:rPr lang="en-US" sz="3200" dirty="0">
                <a:latin typeface="Baskerville Old Face" panose="02020602080505020303" pitchFamily="18" charset="0"/>
              </a:rPr>
              <a:t>Mother: “Good question!”</a:t>
            </a:r>
          </a:p>
        </p:txBody>
      </p:sp>
    </p:spTree>
    <p:extLst>
      <p:ext uri="{BB962C8B-B14F-4D97-AF65-F5344CB8AC3E}">
        <p14:creationId xmlns:p14="http://schemas.microsoft.com/office/powerpoint/2010/main" xmlns="" val="335040741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up)">
                                      <p:cBhvr>
                                        <p:cTn id="7" dur="12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up)">
                                      <p:cBhvr>
                                        <p:cTn id="12" dur="12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up)">
                                      <p:cBhvr>
                                        <p:cTn id="17" dur="125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up)">
                                      <p:cBhvr>
                                        <p:cTn id="22" dur="12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6" name="Group 4"/>
          <p:cNvGrpSpPr>
            <a:grpSpLocks/>
          </p:cNvGrpSpPr>
          <p:nvPr/>
        </p:nvGrpSpPr>
        <p:grpSpPr bwMode="auto">
          <a:xfrm>
            <a:off x="914400" y="2743200"/>
            <a:ext cx="7239000" cy="2209800"/>
            <a:chOff x="528" y="2496"/>
            <a:chExt cx="4560" cy="1392"/>
          </a:xfrm>
        </p:grpSpPr>
        <p:sp>
          <p:nvSpPr>
            <p:cNvPr id="79877" name="Rectangle 5"/>
            <p:cNvSpPr>
              <a:spLocks noChangeArrowheads="1"/>
            </p:cNvSpPr>
            <p:nvPr/>
          </p:nvSpPr>
          <p:spPr bwMode="auto">
            <a:xfrm>
              <a:off x="528" y="2496"/>
              <a:ext cx="2112" cy="13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r>
                <a:rPr lang="en-US" altLang="en-US" sz="3600" smtClean="0">
                  <a:solidFill>
                    <a:srgbClr val="FFFFFF"/>
                  </a:solidFill>
                  <a:latin typeface="Tahoma" panose="020B0604030504040204" pitchFamily="34" charset="0"/>
                </a:rPr>
                <a:t>Forsake</a:t>
              </a:r>
            </a:p>
            <a:p>
              <a:pPr algn="ctr" defTabSz="914400" eaLnBrk="0" fontAlgn="base" hangingPunct="0">
                <a:spcBef>
                  <a:spcPct val="0"/>
                </a:spcBef>
                <a:spcAft>
                  <a:spcPct val="0"/>
                </a:spcAft>
              </a:pPr>
              <a:r>
                <a:rPr lang="en-US" altLang="en-US" sz="3600" smtClean="0">
                  <a:solidFill>
                    <a:srgbClr val="FFFFFF"/>
                  </a:solidFill>
                  <a:latin typeface="Tahoma" panose="020B0604030504040204" pitchFamily="34" charset="0"/>
                </a:rPr>
                <a:t>Because of</a:t>
              </a:r>
            </a:p>
            <a:p>
              <a:pPr algn="ctr" defTabSz="914400" eaLnBrk="0" fontAlgn="base" hangingPunct="0">
                <a:spcBef>
                  <a:spcPct val="0"/>
                </a:spcBef>
                <a:spcAft>
                  <a:spcPct val="0"/>
                </a:spcAft>
              </a:pPr>
              <a:r>
                <a:rPr lang="en-US" altLang="en-US" sz="3600" smtClean="0">
                  <a:solidFill>
                    <a:srgbClr val="FFFFFF"/>
                  </a:solidFill>
                  <a:latin typeface="Tahoma" panose="020B0604030504040204" pitchFamily="34" charset="0"/>
                </a:rPr>
                <a:t>Persecution</a:t>
              </a:r>
            </a:p>
          </p:txBody>
        </p:sp>
        <p:sp>
          <p:nvSpPr>
            <p:cNvPr id="79878" name="Rectangle 6"/>
            <p:cNvSpPr>
              <a:spLocks noChangeArrowheads="1"/>
            </p:cNvSpPr>
            <p:nvPr/>
          </p:nvSpPr>
          <p:spPr bwMode="auto">
            <a:xfrm>
              <a:off x="2976" y="2496"/>
              <a:ext cx="2112" cy="139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pPr>
              <a:r>
                <a:rPr lang="en-US" altLang="en-US" sz="3600" smtClean="0">
                  <a:solidFill>
                    <a:srgbClr val="FFFFFF"/>
                  </a:solidFill>
                  <a:latin typeface="Tahoma" panose="020B0604030504040204" pitchFamily="34" charset="0"/>
                </a:rPr>
                <a:t>Forsake</a:t>
              </a:r>
            </a:p>
            <a:p>
              <a:pPr algn="ctr" defTabSz="914400" eaLnBrk="0" fontAlgn="base" hangingPunct="0">
                <a:spcBef>
                  <a:spcPct val="0"/>
                </a:spcBef>
                <a:spcAft>
                  <a:spcPct val="0"/>
                </a:spcAft>
              </a:pPr>
              <a:r>
                <a:rPr lang="en-US" altLang="en-US" sz="3600" smtClean="0">
                  <a:solidFill>
                    <a:srgbClr val="FFFFFF"/>
                  </a:solidFill>
                  <a:latin typeface="Tahoma" panose="020B0604030504040204" pitchFamily="34" charset="0"/>
                </a:rPr>
                <a:t>Because of</a:t>
              </a:r>
            </a:p>
            <a:p>
              <a:pPr algn="ctr" defTabSz="914400" eaLnBrk="0" fontAlgn="base" hangingPunct="0">
                <a:spcBef>
                  <a:spcPct val="0"/>
                </a:spcBef>
                <a:spcAft>
                  <a:spcPct val="0"/>
                </a:spcAft>
              </a:pPr>
              <a:r>
                <a:rPr lang="en-US" altLang="en-US" sz="3600" u="sng" smtClean="0">
                  <a:solidFill>
                    <a:srgbClr val="FFFF99"/>
                  </a:solidFill>
                  <a:latin typeface="Tahoma" panose="020B0604030504040204" pitchFamily="34" charset="0"/>
                </a:rPr>
                <a:t>(Your Reason)</a:t>
              </a:r>
              <a:endParaRPr lang="en-US" altLang="en-US" sz="3600" smtClean="0">
                <a:solidFill>
                  <a:srgbClr val="FFFFFF"/>
                </a:solidFill>
                <a:latin typeface="Tahoma" panose="020B0604030504040204" pitchFamily="34" charset="0"/>
              </a:endParaRPr>
            </a:p>
          </p:txBody>
        </p:sp>
        <p:sp>
          <p:nvSpPr>
            <p:cNvPr id="79879" name="AutoShape 7"/>
            <p:cNvSpPr>
              <a:spLocks noChangeArrowheads="1"/>
            </p:cNvSpPr>
            <p:nvPr/>
          </p:nvSpPr>
          <p:spPr bwMode="auto">
            <a:xfrm>
              <a:off x="2352" y="2688"/>
              <a:ext cx="864" cy="624"/>
            </a:xfrm>
            <a:prstGeom prst="leftRightArrow">
              <a:avLst>
                <a:gd name="adj1" fmla="val 50000"/>
                <a:gd name="adj2" fmla="val 27692"/>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mtClean="0">
                <a:solidFill>
                  <a:srgbClr val="000000"/>
                </a:solidFill>
              </a:endParaRPr>
            </a:p>
          </p:txBody>
        </p:sp>
      </p:grpSp>
      <p:sp>
        <p:nvSpPr>
          <p:cNvPr id="79880" name="Text Box 8"/>
          <p:cNvSpPr txBox="1">
            <a:spLocks noChangeArrowheads="1"/>
          </p:cNvSpPr>
          <p:nvPr/>
        </p:nvSpPr>
        <p:spPr bwMode="auto">
          <a:xfrm>
            <a:off x="1066800" y="762000"/>
            <a:ext cx="7239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defTabSz="914400" fontAlgn="base">
              <a:spcBef>
                <a:spcPct val="50000"/>
              </a:spcBef>
              <a:spcAft>
                <a:spcPct val="0"/>
              </a:spcAft>
            </a:pPr>
            <a:r>
              <a:rPr lang="en-US" altLang="en-US" sz="4400" b="1" dirty="0" smtClean="0">
                <a:solidFill>
                  <a:srgbClr val="0070C0"/>
                </a:solidFill>
              </a:rPr>
              <a:t>How Do These Compare?</a:t>
            </a:r>
          </a:p>
        </p:txBody>
      </p:sp>
    </p:spTree>
    <p:extLst>
      <p:ext uri="{BB962C8B-B14F-4D97-AF65-F5344CB8AC3E}">
        <p14:creationId xmlns:p14="http://schemas.microsoft.com/office/powerpoint/2010/main" xmlns="" val="423076904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3"/>
            </a:pPr>
            <a:r>
              <a:rPr lang="en-US" sz="2667" dirty="0">
                <a:solidFill>
                  <a:srgbClr val="002060"/>
                </a:solidFill>
                <a:latin typeface="Baskerville Old Face" panose="02020602080505020303" pitchFamily="18" charset="0"/>
              </a:rPr>
              <a:t>When We Pour Our Hearts into Worship</a:t>
            </a:r>
          </a:p>
        </p:txBody>
      </p:sp>
      <p:sp>
        <p:nvSpPr>
          <p:cNvPr id="3" name="TextBox 2"/>
          <p:cNvSpPr txBox="1"/>
          <p:nvPr/>
        </p:nvSpPr>
        <p:spPr>
          <a:xfrm>
            <a:off x="439760" y="1905000"/>
            <a:ext cx="8170839" cy="1815882"/>
          </a:xfrm>
          <a:prstGeom prst="rect">
            <a:avLst/>
          </a:prstGeom>
          <a:noFill/>
        </p:spPr>
        <p:txBody>
          <a:bodyPr wrap="square" rtlCol="0">
            <a:spAutoFit/>
          </a:bodyPr>
          <a:lstStyle/>
          <a:p>
            <a:pPr marL="457200" indent="-457200">
              <a:buFont typeface="+mj-lt"/>
              <a:buAutoNum type="alphaUcPeriod"/>
            </a:pPr>
            <a:r>
              <a:rPr lang="en-US" sz="2800" b="1" dirty="0" smtClean="0">
                <a:solidFill>
                  <a:prstClr val="black"/>
                </a:solidFill>
              </a:rPr>
              <a:t>Worship is Not a Ritual – But Comes From the Heart</a:t>
            </a:r>
          </a:p>
          <a:p>
            <a:pPr marL="457200" indent="-457200">
              <a:buFont typeface="+mj-lt"/>
              <a:buAutoNum type="alphaUcPeriod"/>
            </a:pPr>
            <a:r>
              <a:rPr lang="en-US" sz="2800" b="1" dirty="0" smtClean="0">
                <a:solidFill>
                  <a:prstClr val="black"/>
                </a:solidFill>
              </a:rPr>
              <a:t>First Century Disciples – Poured Their Hearts into Worship in Spite of Persecution &amp; Death</a:t>
            </a:r>
          </a:p>
        </p:txBody>
      </p:sp>
      <p:sp>
        <p:nvSpPr>
          <p:cNvPr id="9" name="TextBox 8"/>
          <p:cNvSpPr txBox="1"/>
          <p:nvPr/>
        </p:nvSpPr>
        <p:spPr>
          <a:xfrm>
            <a:off x="914400" y="3886200"/>
            <a:ext cx="6172200" cy="830997"/>
          </a:xfrm>
          <a:prstGeom prst="rect">
            <a:avLst/>
          </a:prstGeom>
          <a:noFill/>
        </p:spPr>
        <p:txBody>
          <a:bodyPr wrap="square" rtlCol="0">
            <a:spAutoFit/>
          </a:bodyPr>
          <a:lstStyle/>
          <a:p>
            <a:pPr marL="457200" indent="-457200">
              <a:buFont typeface="+mj-lt"/>
              <a:buAutoNum type="arabicPeriod"/>
            </a:pPr>
            <a:r>
              <a:rPr lang="en-US" dirty="0" smtClean="0">
                <a:latin typeface="Arial Narrow" panose="020B0606020202030204" pitchFamily="34" charset="0"/>
              </a:rPr>
              <a:t>Being persecuted didn’t stop some (Heb. 10:25)</a:t>
            </a:r>
          </a:p>
          <a:p>
            <a:pPr marL="457200" indent="-457200">
              <a:buFont typeface="+mj-lt"/>
              <a:buAutoNum type="arabicPeriod"/>
            </a:pPr>
            <a:r>
              <a:rPr lang="en-US" dirty="0" smtClean="0">
                <a:latin typeface="Arial Narrow" panose="020B0606020202030204" pitchFamily="34" charset="0"/>
              </a:rPr>
              <a:t>Threat of death didn’t stop some (Rev. 2:10)</a:t>
            </a:r>
            <a:endParaRPr lang="en-US" dirty="0">
              <a:latin typeface="Arial Narrow" panose="020B0606020202030204" pitchFamily="34" charset="0"/>
            </a:endParaRPr>
          </a:p>
        </p:txBody>
      </p:sp>
    </p:spTree>
    <p:extLst>
      <p:ext uri="{BB962C8B-B14F-4D97-AF65-F5344CB8AC3E}">
        <p14:creationId xmlns:p14="http://schemas.microsoft.com/office/powerpoint/2010/main" xmlns="" val="4248992025"/>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7721600" cy="2062103"/>
          </a:xfrm>
          <a:prstGeom prst="rect">
            <a:avLst/>
          </a:prstGeom>
          <a:noFill/>
        </p:spPr>
        <p:txBody>
          <a:bodyPr wrap="square" rtlCol="0">
            <a:spAutoFit/>
          </a:bodyPr>
          <a:lstStyle/>
          <a:p>
            <a:pPr algn="ctr"/>
            <a:r>
              <a:rPr lang="en-US" sz="6400" dirty="0">
                <a:solidFill>
                  <a:srgbClr val="002060"/>
                </a:solidFill>
                <a:latin typeface="Baskerville Old Face" panose="02020602080505020303" pitchFamily="18" charset="0"/>
              </a:rPr>
              <a:t>Restoring Our Passion For Worship</a:t>
            </a:r>
          </a:p>
        </p:txBody>
      </p:sp>
      <p:sp>
        <p:nvSpPr>
          <p:cNvPr id="5" name="Rounded Rectangle 4"/>
          <p:cNvSpPr/>
          <p:nvPr/>
        </p:nvSpPr>
        <p:spPr>
          <a:xfrm>
            <a:off x="609600" y="2514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9" name="Rounded Rectangle 8"/>
          <p:cNvSpPr/>
          <p:nvPr/>
        </p:nvSpPr>
        <p:spPr>
          <a:xfrm>
            <a:off x="609600" y="3530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2"/>
            </a:pPr>
            <a:r>
              <a:rPr lang="en-US" sz="2667" dirty="0">
                <a:solidFill>
                  <a:srgbClr val="002060"/>
                </a:solidFill>
                <a:latin typeface="Baskerville Old Face" panose="02020602080505020303" pitchFamily="18" charset="0"/>
              </a:rPr>
              <a:t>When We Devote Time to Worship</a:t>
            </a:r>
          </a:p>
        </p:txBody>
      </p:sp>
      <p:sp>
        <p:nvSpPr>
          <p:cNvPr id="10" name="Rounded Rectangle 9"/>
          <p:cNvSpPr/>
          <p:nvPr/>
        </p:nvSpPr>
        <p:spPr>
          <a:xfrm>
            <a:off x="609600" y="4546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3"/>
            </a:pPr>
            <a:r>
              <a:rPr lang="en-US" sz="2667" dirty="0">
                <a:solidFill>
                  <a:srgbClr val="002060"/>
                </a:solidFill>
                <a:latin typeface="Baskerville Old Face" panose="02020602080505020303" pitchFamily="18" charset="0"/>
              </a:rPr>
              <a:t>When We Pour Our Hearts into Worship</a:t>
            </a:r>
          </a:p>
        </p:txBody>
      </p:sp>
      <p:sp>
        <p:nvSpPr>
          <p:cNvPr id="11" name="Rounded Rectangle 10"/>
          <p:cNvSpPr/>
          <p:nvPr/>
        </p:nvSpPr>
        <p:spPr>
          <a:xfrm>
            <a:off x="609600" y="5562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4"/>
            </a:pPr>
            <a:r>
              <a:rPr lang="en-US" sz="2667" dirty="0">
                <a:solidFill>
                  <a:srgbClr val="002060"/>
                </a:solidFill>
                <a:latin typeface="Baskerville Old Face" panose="02020602080505020303" pitchFamily="18" charset="0"/>
              </a:rPr>
              <a:t>When We Are Excited about Worship</a:t>
            </a:r>
          </a:p>
        </p:txBody>
      </p:sp>
    </p:spTree>
    <p:extLst>
      <p:ext uri="{BB962C8B-B14F-4D97-AF65-F5344CB8AC3E}">
        <p14:creationId xmlns:p14="http://schemas.microsoft.com/office/powerpoint/2010/main" xmlns="" val="3600063803"/>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4"/>
            </a:pPr>
            <a:r>
              <a:rPr lang="en-US" sz="2667" dirty="0">
                <a:solidFill>
                  <a:srgbClr val="002060"/>
                </a:solidFill>
                <a:latin typeface="Baskerville Old Face" panose="02020602080505020303" pitchFamily="18" charset="0"/>
              </a:rPr>
              <a:t>When We Are Excited about Worship</a:t>
            </a:r>
          </a:p>
        </p:txBody>
      </p:sp>
      <p:sp>
        <p:nvSpPr>
          <p:cNvPr id="3" name="TextBox 2"/>
          <p:cNvSpPr txBox="1"/>
          <p:nvPr/>
        </p:nvSpPr>
        <p:spPr>
          <a:xfrm>
            <a:off x="439760" y="1905000"/>
            <a:ext cx="8170839" cy="523220"/>
          </a:xfrm>
          <a:prstGeom prst="rect">
            <a:avLst/>
          </a:prstGeom>
          <a:noFill/>
        </p:spPr>
        <p:txBody>
          <a:bodyPr wrap="square" rtlCol="0">
            <a:spAutoFit/>
          </a:bodyPr>
          <a:lstStyle/>
          <a:p>
            <a:pPr marL="457200" indent="-457200">
              <a:buFont typeface="+mj-lt"/>
              <a:buAutoNum type="alphaUcPeriod"/>
            </a:pPr>
            <a:r>
              <a:rPr lang="en-US" sz="2800" b="1" dirty="0" smtClean="0">
                <a:solidFill>
                  <a:prstClr val="black"/>
                </a:solidFill>
              </a:rPr>
              <a:t>Possible to Overreact &amp; Lose All Enthusiasm </a:t>
            </a:r>
          </a:p>
        </p:txBody>
      </p:sp>
      <p:sp>
        <p:nvSpPr>
          <p:cNvPr id="4" name="TextBox 3"/>
          <p:cNvSpPr txBox="1"/>
          <p:nvPr/>
        </p:nvSpPr>
        <p:spPr>
          <a:xfrm>
            <a:off x="914400" y="2502187"/>
            <a:ext cx="6934200" cy="830997"/>
          </a:xfrm>
          <a:prstGeom prst="rect">
            <a:avLst/>
          </a:prstGeom>
          <a:noFill/>
        </p:spPr>
        <p:txBody>
          <a:bodyPr wrap="square" rtlCol="0">
            <a:spAutoFit/>
          </a:bodyPr>
          <a:lstStyle/>
          <a:p>
            <a:pPr marL="457200" indent="-457200">
              <a:buFont typeface="+mj-lt"/>
              <a:buAutoNum type="arabicPeriod"/>
            </a:pPr>
            <a:r>
              <a:rPr lang="en-US" dirty="0" smtClean="0">
                <a:latin typeface="Arial Narrow" panose="020B0606020202030204" pitchFamily="34" charset="0"/>
              </a:rPr>
              <a:t>Overreact to Emotionalism or Pentecostalism</a:t>
            </a:r>
          </a:p>
          <a:p>
            <a:pPr marL="457200" indent="-457200">
              <a:buFont typeface="+mj-lt"/>
              <a:buAutoNum type="arabicPeriod"/>
            </a:pPr>
            <a:r>
              <a:rPr lang="en-US" dirty="0" smtClean="0">
                <a:latin typeface="Arial Narrow" panose="020B0606020202030204" pitchFamily="34" charset="0"/>
              </a:rPr>
              <a:t>Easy to go to the other extreme</a:t>
            </a:r>
            <a:endParaRPr lang="en-US" dirty="0">
              <a:latin typeface="Arial Narrow" panose="020B0606020202030204" pitchFamily="34" charset="0"/>
            </a:endParaRPr>
          </a:p>
        </p:txBody>
      </p:sp>
    </p:spTree>
    <p:extLst>
      <p:ext uri="{BB962C8B-B14F-4D97-AF65-F5344CB8AC3E}">
        <p14:creationId xmlns:p14="http://schemas.microsoft.com/office/powerpoint/2010/main" xmlns="" val="1815028751"/>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457200" y="1828800"/>
            <a:ext cx="2971800" cy="4724400"/>
          </a:xfrm>
          <a:prstGeom prst="rect">
            <a:avLst/>
          </a:prstGeom>
          <a:solidFill>
            <a:srgbClr val="0070C0"/>
          </a:solidFill>
          <a:ln w="9525">
            <a:solidFill>
              <a:schemeClr val="tx1"/>
            </a:solidFill>
            <a:miter lim="800000"/>
            <a:headEnd/>
            <a:tailEnd/>
          </a:ln>
          <a:effectLst/>
          <a:extLst/>
        </p:spPr>
        <p:txBody>
          <a:bodyPr wrap="none" anchor="ctr"/>
          <a:lstStyle/>
          <a:p>
            <a:pPr algn="ctr" defTabSz="914400"/>
            <a:r>
              <a:rPr lang="en-US" sz="4000" b="1" dirty="0">
                <a:solidFill>
                  <a:prstClr val="white"/>
                </a:solidFill>
                <a:effectLst>
                  <a:outerShdw blurRad="38100" dist="38100" dir="2700000" algn="tl">
                    <a:srgbClr val="000000">
                      <a:alpha val="43137"/>
                    </a:srgbClr>
                  </a:outerShdw>
                </a:effectLst>
              </a:rPr>
              <a:t>“In Spirit”</a:t>
            </a:r>
          </a:p>
          <a:p>
            <a:pPr algn="ctr" defTabSz="914400"/>
            <a:r>
              <a:rPr lang="en-US" sz="4000" b="1" dirty="0">
                <a:solidFill>
                  <a:prstClr val="white"/>
                </a:solidFill>
                <a:effectLst>
                  <a:outerShdw blurRad="38100" dist="38100" dir="2700000" algn="tl">
                    <a:srgbClr val="000000">
                      <a:alpha val="43137"/>
                    </a:srgbClr>
                  </a:outerShdw>
                </a:effectLst>
              </a:rPr>
              <a:t>but</a:t>
            </a:r>
          </a:p>
          <a:p>
            <a:pPr algn="ctr" defTabSz="914400"/>
            <a:r>
              <a:rPr lang="en-US" sz="4000" b="1" dirty="0">
                <a:solidFill>
                  <a:prstClr val="white"/>
                </a:solidFill>
                <a:effectLst>
                  <a:outerShdw blurRad="38100" dist="38100" dir="2700000" algn="tl">
                    <a:srgbClr val="000000">
                      <a:alpha val="43137"/>
                    </a:srgbClr>
                  </a:outerShdw>
                </a:effectLst>
              </a:rPr>
              <a:t>not</a:t>
            </a:r>
          </a:p>
          <a:p>
            <a:pPr algn="ctr" defTabSz="914400"/>
            <a:r>
              <a:rPr lang="en-US" sz="4000" b="1" dirty="0">
                <a:solidFill>
                  <a:prstClr val="white"/>
                </a:solidFill>
                <a:effectLst>
                  <a:outerShdw blurRad="38100" dist="38100" dir="2700000" algn="tl">
                    <a:srgbClr val="000000">
                      <a:alpha val="43137"/>
                    </a:srgbClr>
                  </a:outerShdw>
                </a:effectLst>
              </a:rPr>
              <a:t>“In Truth”</a:t>
            </a:r>
          </a:p>
        </p:txBody>
      </p:sp>
      <p:sp>
        <p:nvSpPr>
          <p:cNvPr id="134150" name="Line 6"/>
          <p:cNvSpPr>
            <a:spLocks noChangeShapeType="1"/>
          </p:cNvSpPr>
          <p:nvPr/>
        </p:nvSpPr>
        <p:spPr bwMode="auto">
          <a:xfrm>
            <a:off x="0" y="14478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en-US" sz="1800" dirty="0">
              <a:solidFill>
                <a:prstClr val="black"/>
              </a:solidFill>
            </a:endParaRPr>
          </a:p>
        </p:txBody>
      </p:sp>
      <p:sp>
        <p:nvSpPr>
          <p:cNvPr id="134151" name="AutoShape 7"/>
          <p:cNvSpPr>
            <a:spLocks noChangeArrowheads="1"/>
          </p:cNvSpPr>
          <p:nvPr/>
        </p:nvSpPr>
        <p:spPr bwMode="auto">
          <a:xfrm>
            <a:off x="3733800" y="3048000"/>
            <a:ext cx="1752600" cy="1905000"/>
          </a:xfrm>
          <a:prstGeom prst="leftRightArrow">
            <a:avLst>
              <a:gd name="adj1" fmla="val 56833"/>
              <a:gd name="adj2" fmla="val 28398"/>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en-US" sz="1800" dirty="0">
              <a:solidFill>
                <a:prstClr val="black"/>
              </a:solidFill>
            </a:endParaRPr>
          </a:p>
        </p:txBody>
      </p:sp>
      <p:sp>
        <p:nvSpPr>
          <p:cNvPr id="134152" name="Rectangle 8"/>
          <p:cNvSpPr>
            <a:spLocks noChangeArrowheads="1"/>
          </p:cNvSpPr>
          <p:nvPr/>
        </p:nvSpPr>
        <p:spPr bwMode="auto">
          <a:xfrm>
            <a:off x="5791200" y="1828800"/>
            <a:ext cx="2971800" cy="4724400"/>
          </a:xfrm>
          <a:prstGeom prst="rect">
            <a:avLst/>
          </a:prstGeom>
          <a:solidFill>
            <a:srgbClr val="0070C0"/>
          </a:solidFill>
          <a:ln w="9525">
            <a:solidFill>
              <a:schemeClr val="tx1"/>
            </a:solidFill>
            <a:miter lim="800000"/>
            <a:headEnd/>
            <a:tailEnd/>
          </a:ln>
          <a:effectLst/>
          <a:extLst/>
        </p:spPr>
        <p:txBody>
          <a:bodyPr wrap="none" anchor="ctr"/>
          <a:lstStyle/>
          <a:p>
            <a:pPr algn="ctr" defTabSz="914400"/>
            <a:r>
              <a:rPr lang="en-US" sz="4000" b="1" dirty="0">
                <a:solidFill>
                  <a:prstClr val="white"/>
                </a:solidFill>
                <a:effectLst>
                  <a:outerShdw blurRad="38100" dist="38100" dir="2700000" algn="tl">
                    <a:srgbClr val="000000">
                      <a:alpha val="43137"/>
                    </a:srgbClr>
                  </a:outerShdw>
                </a:effectLst>
              </a:rPr>
              <a:t>“In Truth”</a:t>
            </a:r>
          </a:p>
          <a:p>
            <a:pPr algn="ctr" defTabSz="914400"/>
            <a:r>
              <a:rPr lang="en-US" sz="4000" b="1" dirty="0">
                <a:solidFill>
                  <a:prstClr val="white"/>
                </a:solidFill>
                <a:effectLst>
                  <a:outerShdw blurRad="38100" dist="38100" dir="2700000" algn="tl">
                    <a:srgbClr val="000000">
                      <a:alpha val="43137"/>
                    </a:srgbClr>
                  </a:outerShdw>
                </a:effectLst>
              </a:rPr>
              <a:t>but</a:t>
            </a:r>
          </a:p>
          <a:p>
            <a:pPr algn="ctr" defTabSz="914400"/>
            <a:r>
              <a:rPr lang="en-US" sz="4000" b="1" dirty="0">
                <a:solidFill>
                  <a:prstClr val="white"/>
                </a:solidFill>
                <a:effectLst>
                  <a:outerShdw blurRad="38100" dist="38100" dir="2700000" algn="tl">
                    <a:srgbClr val="000000">
                      <a:alpha val="43137"/>
                    </a:srgbClr>
                  </a:outerShdw>
                </a:effectLst>
              </a:rPr>
              <a:t>not</a:t>
            </a:r>
          </a:p>
          <a:p>
            <a:pPr algn="ctr" defTabSz="914400"/>
            <a:r>
              <a:rPr lang="en-US" sz="4000" b="1" dirty="0">
                <a:solidFill>
                  <a:prstClr val="white"/>
                </a:solidFill>
                <a:effectLst>
                  <a:outerShdw blurRad="38100" dist="38100" dir="2700000" algn="tl">
                    <a:srgbClr val="000000">
                      <a:alpha val="43137"/>
                    </a:srgbClr>
                  </a:outerShdw>
                </a:effectLst>
              </a:rPr>
              <a:t>“In Spirit”</a:t>
            </a:r>
          </a:p>
        </p:txBody>
      </p:sp>
      <p:sp>
        <p:nvSpPr>
          <p:cNvPr id="2" name="Left-Right Arrow 1"/>
          <p:cNvSpPr/>
          <p:nvPr/>
        </p:nvSpPr>
        <p:spPr>
          <a:xfrm>
            <a:off x="1752600" y="114301"/>
            <a:ext cx="5638800" cy="1143000"/>
          </a:xfrm>
          <a:prstGeom prst="leftRightArrow">
            <a:avLst>
              <a:gd name="adj1" fmla="val 81045"/>
              <a:gd name="adj2" fmla="val 50000"/>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Extremes</a:t>
            </a:r>
            <a:endParaRPr lang="en-US" sz="4800" dirty="0">
              <a:solidFill>
                <a:srgbClr val="FFFF00"/>
              </a:solidFill>
            </a:endParaRPr>
          </a:p>
        </p:txBody>
      </p:sp>
    </p:spTree>
    <p:extLst>
      <p:ext uri="{BB962C8B-B14F-4D97-AF65-F5344CB8AC3E}">
        <p14:creationId xmlns:p14="http://schemas.microsoft.com/office/powerpoint/2010/main" xmlns="" val="3569407212"/>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457200" y="1828800"/>
            <a:ext cx="2971800" cy="4724400"/>
          </a:xfrm>
          <a:prstGeom prst="rect">
            <a:avLst/>
          </a:prstGeom>
          <a:solidFill>
            <a:srgbClr val="0070C0"/>
          </a:solidFill>
          <a:ln w="9525">
            <a:solidFill>
              <a:schemeClr val="tx1"/>
            </a:solidFill>
            <a:miter lim="800000"/>
            <a:headEnd/>
            <a:tailEnd/>
          </a:ln>
          <a:effectLst/>
          <a:extLst/>
        </p:spPr>
        <p:txBody>
          <a:bodyPr wrap="none" anchor="ctr"/>
          <a:lstStyle/>
          <a:p>
            <a:pPr algn="ctr" defTabSz="914400"/>
            <a:r>
              <a:rPr lang="en-US" sz="3200" b="1" dirty="0">
                <a:solidFill>
                  <a:prstClr val="white"/>
                </a:solidFill>
                <a:effectLst>
                  <a:outerShdw blurRad="38100" dist="38100" dir="2700000" algn="tl">
                    <a:srgbClr val="000000">
                      <a:alpha val="43137"/>
                    </a:srgbClr>
                  </a:outerShdw>
                </a:effectLst>
              </a:rPr>
              <a:t>Focused</a:t>
            </a:r>
          </a:p>
          <a:p>
            <a:pPr algn="ctr" defTabSz="914400"/>
            <a:r>
              <a:rPr lang="en-US" sz="3200" b="1" dirty="0">
                <a:solidFill>
                  <a:prstClr val="white"/>
                </a:solidFill>
                <a:effectLst>
                  <a:outerShdw blurRad="38100" dist="38100" dir="2700000" algn="tl">
                    <a:srgbClr val="000000">
                      <a:alpha val="43137"/>
                    </a:srgbClr>
                  </a:outerShdw>
                </a:effectLst>
              </a:rPr>
              <a:t>More</a:t>
            </a:r>
          </a:p>
          <a:p>
            <a:pPr algn="ctr" defTabSz="914400"/>
            <a:r>
              <a:rPr lang="en-US" sz="3200" b="1" dirty="0">
                <a:solidFill>
                  <a:prstClr val="white"/>
                </a:solidFill>
                <a:effectLst>
                  <a:outerShdw blurRad="38100" dist="38100" dir="2700000" algn="tl">
                    <a:srgbClr val="000000">
                      <a:alpha val="43137"/>
                    </a:srgbClr>
                  </a:outerShdw>
                </a:effectLst>
              </a:rPr>
              <a:t>on the</a:t>
            </a:r>
          </a:p>
          <a:p>
            <a:pPr algn="ctr" defTabSz="914400"/>
            <a:r>
              <a:rPr lang="en-US" sz="3200" b="1" dirty="0">
                <a:solidFill>
                  <a:prstClr val="white"/>
                </a:solidFill>
                <a:effectLst>
                  <a:outerShdw blurRad="38100" dist="38100" dir="2700000" algn="tl">
                    <a:srgbClr val="000000">
                      <a:alpha val="43137"/>
                    </a:srgbClr>
                  </a:outerShdw>
                </a:effectLst>
              </a:rPr>
              <a:t>“Mechanics”</a:t>
            </a:r>
          </a:p>
          <a:p>
            <a:pPr algn="ctr" defTabSz="914400"/>
            <a:r>
              <a:rPr lang="en-US" sz="3200" b="1" dirty="0">
                <a:solidFill>
                  <a:prstClr val="white"/>
                </a:solidFill>
                <a:effectLst>
                  <a:outerShdw blurRad="38100" dist="38100" dir="2700000" algn="tl">
                    <a:srgbClr val="000000">
                      <a:alpha val="43137"/>
                    </a:srgbClr>
                  </a:outerShdw>
                </a:effectLst>
              </a:rPr>
              <a:t>of</a:t>
            </a:r>
          </a:p>
          <a:p>
            <a:pPr algn="ctr" defTabSz="914400"/>
            <a:r>
              <a:rPr lang="en-US" sz="3200" b="1" dirty="0">
                <a:solidFill>
                  <a:prstClr val="white"/>
                </a:solidFill>
                <a:effectLst>
                  <a:outerShdw blurRad="38100" dist="38100" dir="2700000" algn="tl">
                    <a:srgbClr val="000000">
                      <a:alpha val="43137"/>
                    </a:srgbClr>
                  </a:outerShdw>
                </a:effectLst>
              </a:rPr>
              <a:t>Pitch, Tone &amp;</a:t>
            </a:r>
          </a:p>
          <a:p>
            <a:pPr algn="ctr" defTabSz="914400"/>
            <a:r>
              <a:rPr lang="en-US" sz="3200" b="1" dirty="0">
                <a:solidFill>
                  <a:prstClr val="white"/>
                </a:solidFill>
                <a:effectLst>
                  <a:outerShdw blurRad="38100" dist="38100" dir="2700000" algn="tl">
                    <a:srgbClr val="000000">
                      <a:alpha val="43137"/>
                    </a:srgbClr>
                  </a:outerShdw>
                </a:effectLst>
              </a:rPr>
              <a:t>Rhythm</a:t>
            </a:r>
          </a:p>
        </p:txBody>
      </p:sp>
      <p:sp>
        <p:nvSpPr>
          <p:cNvPr id="94217" name="AutoShape 9"/>
          <p:cNvSpPr>
            <a:spLocks noChangeArrowheads="1"/>
          </p:cNvSpPr>
          <p:nvPr/>
        </p:nvSpPr>
        <p:spPr bwMode="auto">
          <a:xfrm>
            <a:off x="3733800" y="3048000"/>
            <a:ext cx="1752600" cy="1905000"/>
          </a:xfrm>
          <a:prstGeom prst="leftRightArrow">
            <a:avLst>
              <a:gd name="adj1" fmla="val 56833"/>
              <a:gd name="adj2" fmla="val 28398"/>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en-US" sz="1800" dirty="0">
              <a:solidFill>
                <a:prstClr val="white"/>
              </a:solidFill>
              <a:effectLst>
                <a:outerShdw blurRad="38100" dist="38100" dir="2700000" algn="tl">
                  <a:srgbClr val="000000">
                    <a:alpha val="43137"/>
                  </a:srgbClr>
                </a:outerShdw>
              </a:effectLst>
            </a:endParaRPr>
          </a:p>
        </p:txBody>
      </p:sp>
      <p:sp>
        <p:nvSpPr>
          <p:cNvPr id="94218" name="Rectangle 10"/>
          <p:cNvSpPr>
            <a:spLocks noChangeArrowheads="1"/>
          </p:cNvSpPr>
          <p:nvPr/>
        </p:nvSpPr>
        <p:spPr bwMode="auto">
          <a:xfrm>
            <a:off x="5791200" y="1828800"/>
            <a:ext cx="2971800" cy="4724400"/>
          </a:xfrm>
          <a:prstGeom prst="rect">
            <a:avLst/>
          </a:prstGeom>
          <a:solidFill>
            <a:srgbClr val="0070C0"/>
          </a:solidFill>
          <a:ln w="9525">
            <a:solidFill>
              <a:schemeClr val="tx1"/>
            </a:solidFill>
            <a:miter lim="800000"/>
            <a:headEnd/>
            <a:tailEnd/>
          </a:ln>
          <a:effectLst/>
          <a:extLst/>
        </p:spPr>
        <p:txBody>
          <a:bodyPr wrap="none" anchor="ctr"/>
          <a:lstStyle/>
          <a:p>
            <a:pPr algn="ctr" defTabSz="914400"/>
            <a:r>
              <a:rPr lang="en-US" sz="3200" b="1" dirty="0">
                <a:solidFill>
                  <a:prstClr val="white"/>
                </a:solidFill>
                <a:effectLst>
                  <a:outerShdw blurRad="38100" dist="38100" dir="2700000" algn="tl">
                    <a:srgbClr val="000000">
                      <a:alpha val="43137"/>
                    </a:srgbClr>
                  </a:outerShdw>
                </a:effectLst>
              </a:rPr>
              <a:t>Focused</a:t>
            </a:r>
          </a:p>
          <a:p>
            <a:pPr algn="ctr" defTabSz="914400"/>
            <a:r>
              <a:rPr lang="en-US" sz="3200" b="1" dirty="0">
                <a:solidFill>
                  <a:prstClr val="white"/>
                </a:solidFill>
                <a:effectLst>
                  <a:outerShdw blurRad="38100" dist="38100" dir="2700000" algn="tl">
                    <a:srgbClr val="000000">
                      <a:alpha val="43137"/>
                    </a:srgbClr>
                  </a:outerShdw>
                </a:effectLst>
              </a:rPr>
              <a:t>Merely</a:t>
            </a:r>
          </a:p>
          <a:p>
            <a:pPr algn="ctr" defTabSz="914400"/>
            <a:r>
              <a:rPr lang="en-US" sz="3200" b="1" dirty="0">
                <a:solidFill>
                  <a:prstClr val="white"/>
                </a:solidFill>
                <a:effectLst>
                  <a:outerShdw blurRad="38100" dist="38100" dir="2700000" algn="tl">
                    <a:srgbClr val="000000">
                      <a:alpha val="43137"/>
                    </a:srgbClr>
                  </a:outerShdw>
                </a:effectLst>
              </a:rPr>
              <a:t>on the</a:t>
            </a:r>
          </a:p>
          <a:p>
            <a:pPr algn="ctr" defTabSz="914400"/>
            <a:r>
              <a:rPr lang="en-US" sz="3200" b="1" dirty="0">
                <a:solidFill>
                  <a:prstClr val="white"/>
                </a:solidFill>
                <a:effectLst>
                  <a:outerShdw blurRad="38100" dist="38100" dir="2700000" algn="tl">
                    <a:srgbClr val="000000">
                      <a:alpha val="43137"/>
                    </a:srgbClr>
                  </a:outerShdw>
                </a:effectLst>
              </a:rPr>
              <a:t>“Words”</a:t>
            </a:r>
          </a:p>
          <a:p>
            <a:pPr algn="ctr" defTabSz="914400"/>
            <a:r>
              <a:rPr lang="en-US" sz="3200" b="1" dirty="0">
                <a:solidFill>
                  <a:prstClr val="white"/>
                </a:solidFill>
                <a:effectLst>
                  <a:outerShdw blurRad="38100" dist="38100" dir="2700000" algn="tl">
                    <a:srgbClr val="000000">
                      <a:alpha val="43137"/>
                    </a:srgbClr>
                  </a:outerShdw>
                </a:effectLst>
              </a:rPr>
              <a:t>and</a:t>
            </a:r>
          </a:p>
          <a:p>
            <a:pPr algn="ctr" defTabSz="914400"/>
            <a:r>
              <a:rPr lang="en-US" sz="3200" b="1" dirty="0">
                <a:solidFill>
                  <a:prstClr val="white"/>
                </a:solidFill>
                <a:effectLst>
                  <a:outerShdw blurRad="38100" dist="38100" dir="2700000" algn="tl">
                    <a:srgbClr val="000000">
                      <a:alpha val="43137"/>
                    </a:srgbClr>
                  </a:outerShdw>
                </a:effectLst>
              </a:rPr>
              <a:t>Does Not</a:t>
            </a:r>
          </a:p>
          <a:p>
            <a:pPr algn="ctr" defTabSz="914400"/>
            <a:r>
              <a:rPr lang="en-US" sz="3200" b="1" dirty="0">
                <a:solidFill>
                  <a:prstClr val="white"/>
                </a:solidFill>
                <a:effectLst>
                  <a:outerShdw blurRad="38100" dist="38100" dir="2700000" algn="tl">
                    <a:srgbClr val="000000">
                      <a:alpha val="43137"/>
                    </a:srgbClr>
                  </a:outerShdw>
                </a:effectLst>
              </a:rPr>
              <a:t>Try to</a:t>
            </a:r>
          </a:p>
          <a:p>
            <a:pPr algn="ctr" defTabSz="914400"/>
            <a:r>
              <a:rPr lang="en-US" sz="3200" b="1" dirty="0">
                <a:solidFill>
                  <a:prstClr val="white"/>
                </a:solidFill>
                <a:effectLst>
                  <a:outerShdw blurRad="38100" dist="38100" dir="2700000" algn="tl">
                    <a:srgbClr val="000000">
                      <a:alpha val="43137"/>
                    </a:srgbClr>
                  </a:outerShdw>
                </a:effectLst>
              </a:rPr>
              <a:t>Do Their</a:t>
            </a:r>
          </a:p>
          <a:p>
            <a:pPr algn="ctr" defTabSz="914400"/>
            <a:r>
              <a:rPr lang="en-US" sz="3200" b="1" dirty="0">
                <a:solidFill>
                  <a:prstClr val="white"/>
                </a:solidFill>
                <a:effectLst>
                  <a:outerShdw blurRad="38100" dist="38100" dir="2700000" algn="tl">
                    <a:srgbClr val="000000">
                      <a:alpha val="43137"/>
                    </a:srgbClr>
                  </a:outerShdw>
                </a:effectLst>
              </a:rPr>
              <a:t>Best</a:t>
            </a:r>
          </a:p>
        </p:txBody>
      </p:sp>
      <p:sp>
        <p:nvSpPr>
          <p:cNvPr id="9" name="Line 6"/>
          <p:cNvSpPr>
            <a:spLocks noChangeShapeType="1"/>
          </p:cNvSpPr>
          <p:nvPr/>
        </p:nvSpPr>
        <p:spPr bwMode="auto">
          <a:xfrm>
            <a:off x="0" y="14478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en-US" sz="1800" dirty="0">
              <a:solidFill>
                <a:prstClr val="black"/>
              </a:solidFill>
            </a:endParaRPr>
          </a:p>
        </p:txBody>
      </p:sp>
      <p:sp>
        <p:nvSpPr>
          <p:cNvPr id="10" name="Left-Right Arrow 9"/>
          <p:cNvSpPr/>
          <p:nvPr/>
        </p:nvSpPr>
        <p:spPr>
          <a:xfrm>
            <a:off x="1752600" y="114301"/>
            <a:ext cx="5638800" cy="1143000"/>
          </a:xfrm>
          <a:prstGeom prst="leftRightArrow">
            <a:avLst>
              <a:gd name="adj1" fmla="val 81045"/>
              <a:gd name="adj2" fmla="val 50000"/>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Extremes</a:t>
            </a:r>
            <a:endParaRPr lang="en-US" sz="4800" dirty="0">
              <a:solidFill>
                <a:srgbClr val="FFFF00"/>
              </a:solidFill>
            </a:endParaRPr>
          </a:p>
        </p:txBody>
      </p:sp>
    </p:spTree>
    <p:extLst>
      <p:ext uri="{BB962C8B-B14F-4D97-AF65-F5344CB8AC3E}">
        <p14:creationId xmlns:p14="http://schemas.microsoft.com/office/powerpoint/2010/main" xmlns="" val="1287347684"/>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57200" y="1828800"/>
            <a:ext cx="2971800" cy="4724400"/>
          </a:xfrm>
          <a:prstGeom prst="rect">
            <a:avLst/>
          </a:prstGeom>
          <a:solidFill>
            <a:srgbClr val="0070C0"/>
          </a:solidFill>
          <a:ln w="9525">
            <a:solidFill>
              <a:schemeClr val="tx1"/>
            </a:solidFill>
            <a:miter lim="800000"/>
            <a:headEnd/>
            <a:tailEnd/>
          </a:ln>
          <a:effectLst/>
          <a:extLst/>
        </p:spPr>
        <p:txBody>
          <a:bodyPr wrap="none" anchor="ctr"/>
          <a:lstStyle/>
          <a:p>
            <a:pPr algn="ctr" defTabSz="914400"/>
            <a:r>
              <a:rPr lang="en-US" sz="3200" b="1" dirty="0">
                <a:solidFill>
                  <a:prstClr val="white"/>
                </a:solidFill>
                <a:effectLst>
                  <a:outerShdw blurRad="38100" dist="38100" dir="2700000" algn="tl">
                    <a:srgbClr val="000000">
                      <a:alpha val="43137"/>
                    </a:srgbClr>
                  </a:outerShdw>
                </a:effectLst>
              </a:rPr>
              <a:t>“Reverent”</a:t>
            </a:r>
          </a:p>
          <a:p>
            <a:pPr algn="ctr" defTabSz="914400"/>
            <a:r>
              <a:rPr lang="en-US" sz="3200" b="1" dirty="0">
                <a:solidFill>
                  <a:prstClr val="white"/>
                </a:solidFill>
                <a:effectLst>
                  <a:outerShdw blurRad="38100" dist="38100" dir="2700000" algn="tl">
                    <a:srgbClr val="000000">
                      <a:alpha val="43137"/>
                    </a:srgbClr>
                  </a:outerShdw>
                </a:effectLst>
              </a:rPr>
              <a:t>to the point</a:t>
            </a:r>
          </a:p>
          <a:p>
            <a:pPr algn="ctr" defTabSz="914400"/>
            <a:r>
              <a:rPr lang="en-US" sz="3200" b="1" dirty="0">
                <a:solidFill>
                  <a:prstClr val="white"/>
                </a:solidFill>
                <a:effectLst>
                  <a:outerShdw blurRad="38100" dist="38100" dir="2700000" algn="tl">
                    <a:srgbClr val="000000">
                      <a:alpha val="43137"/>
                    </a:srgbClr>
                  </a:outerShdw>
                </a:effectLst>
              </a:rPr>
              <a:t>that we</a:t>
            </a:r>
          </a:p>
          <a:p>
            <a:pPr algn="ctr" defTabSz="914400"/>
            <a:r>
              <a:rPr lang="en-US" sz="3200" b="1" dirty="0">
                <a:solidFill>
                  <a:prstClr val="white"/>
                </a:solidFill>
                <a:effectLst>
                  <a:outerShdw blurRad="38100" dist="38100" dir="2700000" algn="tl">
                    <a:srgbClr val="000000">
                      <a:alpha val="43137"/>
                    </a:srgbClr>
                  </a:outerShdw>
                </a:effectLst>
              </a:rPr>
              <a:t>have lost</a:t>
            </a:r>
          </a:p>
          <a:p>
            <a:pPr algn="ctr" defTabSz="914400"/>
            <a:r>
              <a:rPr lang="en-US" sz="3200" b="1" i="1" dirty="0">
                <a:solidFill>
                  <a:prstClr val="white"/>
                </a:solidFill>
                <a:effectLst>
                  <a:outerShdw blurRad="38100" dist="38100" dir="2700000" algn="tl">
                    <a:srgbClr val="000000">
                      <a:alpha val="43137"/>
                    </a:srgbClr>
                  </a:outerShdw>
                </a:effectLst>
              </a:rPr>
              <a:t>enthusiasm</a:t>
            </a:r>
          </a:p>
          <a:p>
            <a:pPr algn="ctr" defTabSz="914400"/>
            <a:r>
              <a:rPr lang="en-US" sz="3200" b="1" dirty="0">
                <a:solidFill>
                  <a:prstClr val="white"/>
                </a:solidFill>
                <a:effectLst>
                  <a:outerShdw blurRad="38100" dist="38100" dir="2700000" algn="tl">
                    <a:srgbClr val="000000">
                      <a:alpha val="43137"/>
                    </a:srgbClr>
                  </a:outerShdw>
                </a:effectLst>
              </a:rPr>
              <a:t>&amp;</a:t>
            </a:r>
          </a:p>
          <a:p>
            <a:pPr algn="ctr" defTabSz="914400"/>
            <a:r>
              <a:rPr lang="en-US" sz="3200" b="1" i="1" dirty="0">
                <a:solidFill>
                  <a:prstClr val="white"/>
                </a:solidFill>
                <a:effectLst>
                  <a:outerShdw blurRad="38100" dist="38100" dir="2700000" algn="tl">
                    <a:srgbClr val="000000">
                      <a:alpha val="43137"/>
                    </a:srgbClr>
                  </a:outerShdw>
                </a:effectLst>
              </a:rPr>
              <a:t>excitement</a:t>
            </a:r>
          </a:p>
        </p:txBody>
      </p:sp>
      <p:sp>
        <p:nvSpPr>
          <p:cNvPr id="96263" name="AutoShape 7"/>
          <p:cNvSpPr>
            <a:spLocks noChangeArrowheads="1"/>
          </p:cNvSpPr>
          <p:nvPr/>
        </p:nvSpPr>
        <p:spPr bwMode="auto">
          <a:xfrm>
            <a:off x="3733800" y="3048000"/>
            <a:ext cx="1752600" cy="1905000"/>
          </a:xfrm>
          <a:prstGeom prst="leftRightArrow">
            <a:avLst>
              <a:gd name="adj1" fmla="val 56833"/>
              <a:gd name="adj2" fmla="val 28398"/>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en-US" sz="1800" dirty="0">
              <a:solidFill>
                <a:prstClr val="white"/>
              </a:solidFill>
              <a:effectLst>
                <a:outerShdw blurRad="38100" dist="38100" dir="2700000" algn="tl">
                  <a:srgbClr val="000000">
                    <a:alpha val="43137"/>
                  </a:srgbClr>
                </a:outerShdw>
              </a:effectLst>
            </a:endParaRPr>
          </a:p>
        </p:txBody>
      </p:sp>
      <p:sp>
        <p:nvSpPr>
          <p:cNvPr id="96264" name="Rectangle 8"/>
          <p:cNvSpPr>
            <a:spLocks noChangeArrowheads="1"/>
          </p:cNvSpPr>
          <p:nvPr/>
        </p:nvSpPr>
        <p:spPr bwMode="auto">
          <a:xfrm>
            <a:off x="5791200" y="1828800"/>
            <a:ext cx="2971800" cy="4724400"/>
          </a:xfrm>
          <a:prstGeom prst="rect">
            <a:avLst/>
          </a:prstGeom>
          <a:solidFill>
            <a:srgbClr val="0070C0"/>
          </a:solidFill>
          <a:ln w="9525">
            <a:solidFill>
              <a:schemeClr val="tx1"/>
            </a:solidFill>
            <a:miter lim="800000"/>
            <a:headEnd/>
            <a:tailEnd/>
          </a:ln>
          <a:effectLst/>
          <a:extLst/>
        </p:spPr>
        <p:txBody>
          <a:bodyPr wrap="none" anchor="ctr"/>
          <a:lstStyle/>
          <a:p>
            <a:pPr algn="ctr" defTabSz="914400"/>
            <a:r>
              <a:rPr lang="en-US" sz="3200" b="1" dirty="0">
                <a:solidFill>
                  <a:prstClr val="white"/>
                </a:solidFill>
                <a:effectLst>
                  <a:outerShdw blurRad="38100" dist="38100" dir="2700000" algn="tl">
                    <a:srgbClr val="000000">
                      <a:alpha val="43137"/>
                    </a:srgbClr>
                  </a:outerShdw>
                </a:effectLst>
              </a:rPr>
              <a:t>“Enthusiasm”</a:t>
            </a:r>
          </a:p>
          <a:p>
            <a:pPr algn="ctr" defTabSz="914400"/>
            <a:r>
              <a:rPr lang="en-US" sz="3200" b="1" dirty="0">
                <a:solidFill>
                  <a:prstClr val="white"/>
                </a:solidFill>
                <a:effectLst>
                  <a:outerShdw blurRad="38100" dist="38100" dir="2700000" algn="tl">
                    <a:srgbClr val="000000">
                      <a:alpha val="43137"/>
                    </a:srgbClr>
                  </a:outerShdw>
                </a:effectLst>
              </a:rPr>
              <a:t>to the point</a:t>
            </a:r>
          </a:p>
          <a:p>
            <a:pPr algn="ctr" defTabSz="914400"/>
            <a:r>
              <a:rPr lang="en-US" sz="3200" b="1" dirty="0">
                <a:solidFill>
                  <a:prstClr val="white"/>
                </a:solidFill>
                <a:effectLst>
                  <a:outerShdw blurRad="38100" dist="38100" dir="2700000" algn="tl">
                    <a:srgbClr val="000000">
                      <a:alpha val="43137"/>
                    </a:srgbClr>
                  </a:outerShdw>
                </a:effectLst>
              </a:rPr>
              <a:t>that we</a:t>
            </a:r>
          </a:p>
          <a:p>
            <a:pPr algn="ctr" defTabSz="914400"/>
            <a:r>
              <a:rPr lang="en-US" sz="3200" b="1" dirty="0">
                <a:solidFill>
                  <a:prstClr val="white"/>
                </a:solidFill>
                <a:effectLst>
                  <a:outerShdw blurRad="38100" dist="38100" dir="2700000" algn="tl">
                    <a:srgbClr val="000000">
                      <a:alpha val="43137"/>
                    </a:srgbClr>
                  </a:outerShdw>
                </a:effectLst>
              </a:rPr>
              <a:t>have lost</a:t>
            </a:r>
          </a:p>
          <a:p>
            <a:pPr algn="ctr" defTabSz="914400"/>
            <a:r>
              <a:rPr lang="en-US" sz="3200" b="1" i="1" dirty="0">
                <a:solidFill>
                  <a:prstClr val="white"/>
                </a:solidFill>
                <a:effectLst>
                  <a:outerShdw blurRad="38100" dist="38100" dir="2700000" algn="tl">
                    <a:srgbClr val="000000">
                      <a:alpha val="43137"/>
                    </a:srgbClr>
                  </a:outerShdw>
                </a:effectLst>
              </a:rPr>
              <a:t>reverence</a:t>
            </a:r>
          </a:p>
          <a:p>
            <a:pPr algn="ctr" defTabSz="914400"/>
            <a:r>
              <a:rPr lang="en-US" sz="3200" b="1" i="1" dirty="0">
                <a:solidFill>
                  <a:prstClr val="white"/>
                </a:solidFill>
                <a:effectLst>
                  <a:outerShdw blurRad="38100" dist="38100" dir="2700000" algn="tl">
                    <a:srgbClr val="000000">
                      <a:alpha val="43137"/>
                    </a:srgbClr>
                  </a:outerShdw>
                </a:effectLst>
              </a:rPr>
              <a:t>&amp;</a:t>
            </a:r>
          </a:p>
          <a:p>
            <a:pPr algn="ctr" defTabSz="914400"/>
            <a:r>
              <a:rPr lang="en-US" sz="3200" b="1" i="1" dirty="0">
                <a:solidFill>
                  <a:prstClr val="white"/>
                </a:solidFill>
                <a:effectLst>
                  <a:outerShdw blurRad="38100" dist="38100" dir="2700000" algn="tl">
                    <a:srgbClr val="000000">
                      <a:alpha val="43137"/>
                    </a:srgbClr>
                  </a:outerShdw>
                </a:effectLst>
              </a:rPr>
              <a:t>dignity</a:t>
            </a:r>
          </a:p>
        </p:txBody>
      </p:sp>
      <p:sp>
        <p:nvSpPr>
          <p:cNvPr id="9" name="Line 6"/>
          <p:cNvSpPr>
            <a:spLocks noChangeShapeType="1"/>
          </p:cNvSpPr>
          <p:nvPr/>
        </p:nvSpPr>
        <p:spPr bwMode="auto">
          <a:xfrm>
            <a:off x="0" y="14478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en-US" sz="1800" dirty="0">
              <a:solidFill>
                <a:prstClr val="black"/>
              </a:solidFill>
            </a:endParaRPr>
          </a:p>
        </p:txBody>
      </p:sp>
      <p:sp>
        <p:nvSpPr>
          <p:cNvPr id="10" name="Left-Right Arrow 9"/>
          <p:cNvSpPr/>
          <p:nvPr/>
        </p:nvSpPr>
        <p:spPr>
          <a:xfrm>
            <a:off x="1752600" y="114301"/>
            <a:ext cx="5638800" cy="1143000"/>
          </a:xfrm>
          <a:prstGeom prst="leftRightArrow">
            <a:avLst>
              <a:gd name="adj1" fmla="val 81045"/>
              <a:gd name="adj2" fmla="val 50000"/>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Extremes</a:t>
            </a:r>
            <a:endParaRPr lang="en-US" sz="4800" dirty="0">
              <a:solidFill>
                <a:srgbClr val="FFFF00"/>
              </a:solidFill>
            </a:endParaRPr>
          </a:p>
        </p:txBody>
      </p:sp>
    </p:spTree>
    <p:extLst>
      <p:ext uri="{BB962C8B-B14F-4D97-AF65-F5344CB8AC3E}">
        <p14:creationId xmlns:p14="http://schemas.microsoft.com/office/powerpoint/2010/main" xmlns="" val="1734752493"/>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57200" y="1828800"/>
            <a:ext cx="2819400" cy="4724400"/>
          </a:xfrm>
          <a:prstGeom prst="rect">
            <a:avLst/>
          </a:prstGeom>
          <a:solidFill>
            <a:srgbClr val="C00000"/>
          </a:solidFill>
          <a:ln w="9525">
            <a:solidFill>
              <a:schemeClr val="tx1"/>
            </a:solidFill>
            <a:miter lim="800000"/>
            <a:headEnd/>
            <a:tailEnd/>
          </a:ln>
          <a:effectLst/>
        </p:spPr>
        <p:txBody>
          <a:bodyPr wrap="none" anchor="ctr"/>
          <a:lstStyle/>
          <a:p>
            <a:pPr algn="ctr" defTabSz="914400"/>
            <a:r>
              <a:rPr lang="en-US" sz="3200" b="1" dirty="0" smtClean="0">
                <a:solidFill>
                  <a:prstClr val="white"/>
                </a:solidFill>
                <a:effectLst>
                  <a:outerShdw blurRad="38100" dist="38100" dir="2700000" algn="tl">
                    <a:srgbClr val="000000">
                      <a:alpha val="43137"/>
                    </a:srgbClr>
                  </a:outerShdw>
                </a:effectLst>
              </a:rPr>
              <a:t>Emotionalism</a:t>
            </a:r>
          </a:p>
          <a:p>
            <a:pPr algn="ctr" defTabSz="914400"/>
            <a:r>
              <a:rPr lang="en-US" sz="3200" b="1" i="1" dirty="0" smtClean="0">
                <a:solidFill>
                  <a:prstClr val="white"/>
                </a:solidFill>
                <a:effectLst>
                  <a:outerShdw blurRad="38100" dist="38100" dir="2700000" algn="tl">
                    <a:srgbClr val="000000">
                      <a:alpha val="43137"/>
                    </a:srgbClr>
                  </a:outerShdw>
                </a:effectLst>
              </a:rPr>
              <a:t>Uncontrolled</a:t>
            </a:r>
          </a:p>
          <a:p>
            <a:pPr algn="ctr" defTabSz="914400"/>
            <a:endParaRPr lang="en-US" sz="3200" b="1" i="1" dirty="0">
              <a:solidFill>
                <a:prstClr val="white"/>
              </a:solidFill>
              <a:effectLst>
                <a:outerShdw blurRad="38100" dist="38100" dir="2700000" algn="tl">
                  <a:srgbClr val="000000">
                    <a:alpha val="43137"/>
                  </a:srgbClr>
                </a:outerShdw>
              </a:effectLst>
            </a:endParaRPr>
          </a:p>
        </p:txBody>
      </p:sp>
      <p:sp>
        <p:nvSpPr>
          <p:cNvPr id="9" name="Rectangle 2"/>
          <p:cNvSpPr>
            <a:spLocks noChangeArrowheads="1"/>
          </p:cNvSpPr>
          <p:nvPr/>
        </p:nvSpPr>
        <p:spPr bwMode="auto">
          <a:xfrm>
            <a:off x="6019800" y="1828800"/>
            <a:ext cx="2819400" cy="4724400"/>
          </a:xfrm>
          <a:prstGeom prst="rect">
            <a:avLst/>
          </a:prstGeom>
          <a:solidFill>
            <a:schemeClr val="tx1"/>
          </a:solidFill>
          <a:ln w="9525">
            <a:solidFill>
              <a:schemeClr val="tx1"/>
            </a:solidFill>
            <a:miter lim="800000"/>
            <a:headEnd/>
            <a:tailEnd/>
          </a:ln>
          <a:effectLst/>
        </p:spPr>
        <p:txBody>
          <a:bodyPr wrap="none" anchor="ctr"/>
          <a:lstStyle/>
          <a:p>
            <a:pPr algn="ctr" defTabSz="914400"/>
            <a:r>
              <a:rPr lang="en-US" sz="3200" b="1" dirty="0" smtClean="0">
                <a:solidFill>
                  <a:prstClr val="white"/>
                </a:solidFill>
                <a:effectLst>
                  <a:outerShdw blurRad="38100" dist="38100" dir="2700000" algn="tl">
                    <a:srgbClr val="000000">
                      <a:alpha val="43137"/>
                    </a:srgbClr>
                  </a:outerShdw>
                </a:effectLst>
              </a:rPr>
              <a:t>No Emotion</a:t>
            </a:r>
          </a:p>
          <a:p>
            <a:pPr algn="ctr" defTabSz="914400"/>
            <a:r>
              <a:rPr lang="en-US" sz="3200" i="1" dirty="0" smtClean="0">
                <a:solidFill>
                  <a:prstClr val="white"/>
                </a:solidFill>
                <a:effectLst>
                  <a:outerShdw blurRad="38100" dist="38100" dir="2700000" algn="tl">
                    <a:srgbClr val="000000">
                      <a:alpha val="43137"/>
                    </a:srgbClr>
                  </a:outerShdw>
                </a:effectLst>
              </a:rPr>
              <a:t>Stiff</a:t>
            </a:r>
          </a:p>
          <a:p>
            <a:pPr algn="ctr" defTabSz="914400"/>
            <a:r>
              <a:rPr lang="en-US" sz="3200" i="1" dirty="0" smtClean="0">
                <a:solidFill>
                  <a:prstClr val="white"/>
                </a:solidFill>
                <a:effectLst>
                  <a:outerShdw blurRad="38100" dist="38100" dir="2700000" algn="tl">
                    <a:srgbClr val="000000">
                      <a:alpha val="43137"/>
                    </a:srgbClr>
                  </a:outerShdw>
                </a:effectLst>
              </a:rPr>
              <a:t>Stale</a:t>
            </a:r>
          </a:p>
          <a:p>
            <a:pPr algn="ctr" defTabSz="914400"/>
            <a:r>
              <a:rPr lang="en-US" sz="3200" i="1" dirty="0" smtClean="0">
                <a:solidFill>
                  <a:prstClr val="white"/>
                </a:solidFill>
                <a:effectLst>
                  <a:outerShdw blurRad="38100" dist="38100" dir="2700000" algn="tl">
                    <a:srgbClr val="000000">
                      <a:alpha val="43137"/>
                    </a:srgbClr>
                  </a:outerShdw>
                </a:effectLst>
              </a:rPr>
              <a:t>Stoic</a:t>
            </a:r>
          </a:p>
          <a:p>
            <a:pPr algn="ctr" defTabSz="914400"/>
            <a:r>
              <a:rPr lang="en-US" sz="3200" i="1" dirty="0" smtClean="0">
                <a:solidFill>
                  <a:prstClr val="white"/>
                </a:solidFill>
                <a:effectLst>
                  <a:outerShdw blurRad="38100" dist="38100" dir="2700000" algn="tl">
                    <a:srgbClr val="000000">
                      <a:alpha val="43137"/>
                    </a:srgbClr>
                  </a:outerShdw>
                </a:effectLst>
              </a:rPr>
              <a:t>Dead</a:t>
            </a:r>
            <a:endParaRPr lang="en-US" sz="3200" i="1" dirty="0">
              <a:solidFill>
                <a:prstClr val="white"/>
              </a:solidFill>
              <a:effectLst>
                <a:outerShdw blurRad="38100" dist="38100" dir="2700000" algn="tl">
                  <a:srgbClr val="000000">
                    <a:alpha val="43137"/>
                  </a:srgbClr>
                </a:outerShdw>
              </a:effectLst>
            </a:endParaRPr>
          </a:p>
        </p:txBody>
      </p:sp>
      <p:sp>
        <p:nvSpPr>
          <p:cNvPr id="10" name="Rectangle 2"/>
          <p:cNvSpPr>
            <a:spLocks noChangeArrowheads="1"/>
          </p:cNvSpPr>
          <p:nvPr/>
        </p:nvSpPr>
        <p:spPr bwMode="auto">
          <a:xfrm>
            <a:off x="3810000" y="1828800"/>
            <a:ext cx="1676400" cy="4724400"/>
          </a:xfrm>
          <a:prstGeom prst="rect">
            <a:avLst/>
          </a:prstGeom>
          <a:solidFill>
            <a:srgbClr val="FFFF00"/>
          </a:solidFill>
          <a:ln w="9525">
            <a:solidFill>
              <a:schemeClr val="tx1"/>
            </a:solidFill>
            <a:miter lim="800000"/>
            <a:headEnd/>
            <a:tailEnd/>
          </a:ln>
          <a:effectLst/>
        </p:spPr>
        <p:txBody>
          <a:bodyPr wrap="none" anchor="ctr"/>
          <a:lstStyle/>
          <a:p>
            <a:pPr algn="ctr" defTabSz="914400"/>
            <a:r>
              <a:rPr lang="en-US" sz="3200" b="1" dirty="0" smtClean="0">
                <a:solidFill>
                  <a:srgbClr val="002060"/>
                </a:solidFill>
                <a:effectLst>
                  <a:outerShdw blurRad="38100" dist="38100" dir="2700000" algn="tl">
                    <a:srgbClr val="000000">
                      <a:alpha val="43137"/>
                    </a:srgbClr>
                  </a:outerShdw>
                </a:effectLst>
              </a:rPr>
              <a:t>Emotion</a:t>
            </a:r>
          </a:p>
          <a:p>
            <a:pPr algn="ctr" defTabSz="914400"/>
            <a:r>
              <a:rPr lang="en-US" sz="3200" b="1" i="1" dirty="0" smtClean="0">
                <a:solidFill>
                  <a:srgbClr val="002060"/>
                </a:solidFill>
                <a:effectLst>
                  <a:outerShdw blurRad="38100" dist="38100" dir="2700000" algn="tl">
                    <a:srgbClr val="000000">
                      <a:alpha val="43137"/>
                    </a:srgbClr>
                  </a:outerShdw>
                </a:effectLst>
              </a:rPr>
              <a:t>Excited</a:t>
            </a:r>
          </a:p>
          <a:p>
            <a:pPr algn="ctr" defTabSz="914400"/>
            <a:r>
              <a:rPr lang="en-US" sz="3200" b="1" i="1" dirty="0" err="1" smtClean="0">
                <a:solidFill>
                  <a:srgbClr val="002060"/>
                </a:solidFill>
                <a:effectLst>
                  <a:outerShdw blurRad="38100" dist="38100" dir="2700000" algn="tl">
                    <a:srgbClr val="000000">
                      <a:alpha val="43137"/>
                    </a:srgbClr>
                  </a:outerShdw>
                </a:effectLst>
              </a:rPr>
              <a:t>Enthus</a:t>
            </a:r>
            <a:r>
              <a:rPr lang="en-US" sz="3200" b="1" i="1" dirty="0" smtClean="0">
                <a:solidFill>
                  <a:srgbClr val="002060"/>
                </a:solidFill>
                <a:effectLst>
                  <a:outerShdw blurRad="38100" dist="38100" dir="2700000" algn="tl">
                    <a:srgbClr val="000000">
                      <a:alpha val="43137"/>
                    </a:srgbClr>
                  </a:outerShdw>
                </a:effectLst>
              </a:rPr>
              <a:t>.</a:t>
            </a:r>
          </a:p>
          <a:p>
            <a:pPr algn="ctr" defTabSz="914400"/>
            <a:r>
              <a:rPr lang="en-US" sz="3200" b="1" i="1" dirty="0" smtClean="0">
                <a:solidFill>
                  <a:srgbClr val="002060"/>
                </a:solidFill>
                <a:effectLst>
                  <a:outerShdw blurRad="38100" dist="38100" dir="2700000" algn="tl">
                    <a:srgbClr val="000000">
                      <a:alpha val="43137"/>
                    </a:srgbClr>
                  </a:outerShdw>
                </a:effectLst>
              </a:rPr>
              <a:t>Control</a:t>
            </a:r>
            <a:endParaRPr lang="en-US" sz="3200" b="1" i="1" dirty="0">
              <a:solidFill>
                <a:srgbClr val="002060"/>
              </a:solidFill>
              <a:effectLst>
                <a:outerShdw blurRad="38100" dist="38100" dir="2700000" algn="tl">
                  <a:srgbClr val="000000">
                    <a:alpha val="43137"/>
                  </a:srgbClr>
                </a:outerShdw>
              </a:effectLst>
            </a:endParaRPr>
          </a:p>
        </p:txBody>
      </p:sp>
      <p:cxnSp>
        <p:nvCxnSpPr>
          <p:cNvPr id="3" name="Straight Arrow Connector 2"/>
          <p:cNvCxnSpPr/>
          <p:nvPr/>
        </p:nvCxnSpPr>
        <p:spPr>
          <a:xfrm>
            <a:off x="3276600" y="2590800"/>
            <a:ext cx="274320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Line 6"/>
          <p:cNvSpPr>
            <a:spLocks noChangeShapeType="1"/>
          </p:cNvSpPr>
          <p:nvPr/>
        </p:nvSpPr>
        <p:spPr bwMode="auto">
          <a:xfrm>
            <a:off x="0" y="14478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14400"/>
            <a:endParaRPr lang="en-US" sz="1800" dirty="0">
              <a:solidFill>
                <a:prstClr val="black"/>
              </a:solidFill>
            </a:endParaRPr>
          </a:p>
        </p:txBody>
      </p:sp>
      <p:sp>
        <p:nvSpPr>
          <p:cNvPr id="14" name="Left-Right Arrow 13"/>
          <p:cNvSpPr/>
          <p:nvPr/>
        </p:nvSpPr>
        <p:spPr>
          <a:xfrm>
            <a:off x="1600200" y="114301"/>
            <a:ext cx="5791200" cy="1143000"/>
          </a:xfrm>
          <a:prstGeom prst="leftRightArrow">
            <a:avLst>
              <a:gd name="adj1" fmla="val 81045"/>
              <a:gd name="adj2" fmla="val 50000"/>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Between Extremes</a:t>
            </a:r>
            <a:endParaRPr lang="en-US" sz="4800" dirty="0">
              <a:solidFill>
                <a:srgbClr val="FFFF00"/>
              </a:solidFill>
            </a:endParaRPr>
          </a:p>
        </p:txBody>
      </p:sp>
    </p:spTree>
    <p:extLst>
      <p:ext uri="{BB962C8B-B14F-4D97-AF65-F5344CB8AC3E}">
        <p14:creationId xmlns:p14="http://schemas.microsoft.com/office/powerpoint/2010/main" xmlns="" val="345064402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4"/>
            </a:pPr>
            <a:r>
              <a:rPr lang="en-US" sz="2667" dirty="0">
                <a:solidFill>
                  <a:srgbClr val="002060"/>
                </a:solidFill>
                <a:latin typeface="Baskerville Old Face" panose="02020602080505020303" pitchFamily="18" charset="0"/>
              </a:rPr>
              <a:t>When We Are Excited about Worship</a:t>
            </a:r>
          </a:p>
        </p:txBody>
      </p:sp>
      <p:sp>
        <p:nvSpPr>
          <p:cNvPr id="3" name="TextBox 2"/>
          <p:cNvSpPr txBox="1"/>
          <p:nvPr/>
        </p:nvSpPr>
        <p:spPr>
          <a:xfrm>
            <a:off x="439760" y="1905000"/>
            <a:ext cx="8170839" cy="954107"/>
          </a:xfrm>
          <a:prstGeom prst="rect">
            <a:avLst/>
          </a:prstGeom>
          <a:noFill/>
        </p:spPr>
        <p:txBody>
          <a:bodyPr wrap="square" rtlCol="0">
            <a:spAutoFit/>
          </a:bodyPr>
          <a:lstStyle/>
          <a:p>
            <a:pPr marL="457200" indent="-457200">
              <a:buFont typeface="+mj-lt"/>
              <a:buAutoNum type="alphaUcPeriod"/>
            </a:pPr>
            <a:r>
              <a:rPr lang="en-US" sz="2800" b="1" dirty="0" smtClean="0">
                <a:solidFill>
                  <a:prstClr val="black"/>
                </a:solidFill>
              </a:rPr>
              <a:t>Possible to Overreact &amp; Lose All Enthusiasm </a:t>
            </a:r>
          </a:p>
          <a:p>
            <a:pPr marL="457200" indent="-457200">
              <a:buFont typeface="+mj-lt"/>
              <a:buAutoNum type="alphaUcPeriod"/>
            </a:pPr>
            <a:r>
              <a:rPr lang="en-US" sz="2800" b="1" dirty="0" smtClean="0">
                <a:solidFill>
                  <a:prstClr val="black"/>
                </a:solidFill>
              </a:rPr>
              <a:t>Words that Indicate Excitement </a:t>
            </a:r>
          </a:p>
        </p:txBody>
      </p:sp>
    </p:spTree>
    <p:extLst>
      <p:ext uri="{BB962C8B-B14F-4D97-AF65-F5344CB8AC3E}">
        <p14:creationId xmlns:p14="http://schemas.microsoft.com/office/powerpoint/2010/main" xmlns="" val="2453236595"/>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473" y="0"/>
            <a:ext cx="2819400" cy="2500085"/>
          </a:xfrm>
          <a:prstGeom prst="ellipse">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Rectangle 4"/>
          <p:cNvSpPr/>
          <p:nvPr/>
        </p:nvSpPr>
        <p:spPr>
          <a:xfrm>
            <a:off x="613444" y="742210"/>
            <a:ext cx="1657826"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en-US" sz="6000" b="1" dirty="0" smtClean="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rPr>
              <a:t>Glad</a:t>
            </a:r>
            <a:endParaRPr lang="en-US" sz="6000" b="1" dirty="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6" name="TextBox 5"/>
          <p:cNvSpPr txBox="1"/>
          <p:nvPr/>
        </p:nvSpPr>
        <p:spPr>
          <a:xfrm>
            <a:off x="3200400" y="743854"/>
            <a:ext cx="5624286" cy="1200329"/>
          </a:xfrm>
          <a:prstGeom prst="rect">
            <a:avLst/>
          </a:prstGeom>
          <a:solidFill>
            <a:srgbClr val="FFFF99"/>
          </a:solidFill>
          <a:ln>
            <a:solidFill>
              <a:schemeClr val="tx1"/>
            </a:solidFill>
          </a:ln>
        </p:spPr>
        <p:txBody>
          <a:bodyPr wrap="square" rtlCol="0">
            <a:spAutoFit/>
          </a:bodyPr>
          <a:lstStyle/>
          <a:p>
            <a:pPr algn="ctr" defTabSz="914400"/>
            <a:r>
              <a:rPr lang="en-US" b="1" u="sng" dirty="0" smtClean="0">
                <a:solidFill>
                  <a:prstClr val="black"/>
                </a:solidFill>
                <a:latin typeface="Times New Roman" pitchFamily="18" charset="0"/>
                <a:cs typeface="Times New Roman" pitchFamily="18" charset="0"/>
              </a:rPr>
              <a:t>Psalm </a:t>
            </a:r>
            <a:r>
              <a:rPr lang="en-US" b="1" u="sng" dirty="0">
                <a:solidFill>
                  <a:prstClr val="black"/>
                </a:solidFill>
                <a:latin typeface="Times New Roman" pitchFamily="18" charset="0"/>
                <a:cs typeface="Times New Roman" pitchFamily="18" charset="0"/>
              </a:rPr>
              <a:t>122:1</a:t>
            </a:r>
          </a:p>
          <a:p>
            <a:pPr algn="ctr" defTabSz="914400"/>
            <a:r>
              <a:rPr lang="en-US" dirty="0">
                <a:solidFill>
                  <a:prstClr val="black"/>
                </a:solidFill>
                <a:latin typeface="Times New Roman" pitchFamily="18" charset="0"/>
                <a:cs typeface="Times New Roman" pitchFamily="18" charset="0"/>
              </a:rPr>
              <a:t>I was glad when they said to me,</a:t>
            </a:r>
          </a:p>
          <a:p>
            <a:pPr algn="ctr" defTabSz="914400"/>
            <a:r>
              <a:rPr lang="en-US" dirty="0">
                <a:solidFill>
                  <a:prstClr val="black"/>
                </a:solidFill>
                <a:latin typeface="Times New Roman" pitchFamily="18" charset="0"/>
                <a:cs typeface="Times New Roman" pitchFamily="18" charset="0"/>
              </a:rPr>
              <a:t>"Let us go into the house of the LORD." </a:t>
            </a:r>
          </a:p>
        </p:txBody>
      </p:sp>
      <p:sp>
        <p:nvSpPr>
          <p:cNvPr id="7" name="TextBox 6"/>
          <p:cNvSpPr txBox="1"/>
          <p:nvPr/>
        </p:nvSpPr>
        <p:spPr>
          <a:xfrm>
            <a:off x="1828800" y="2667000"/>
            <a:ext cx="5715000" cy="2954463"/>
          </a:xfrm>
          <a:prstGeom prst="rect">
            <a:avLst/>
          </a:prstGeom>
          <a:noFill/>
        </p:spPr>
        <p:txBody>
          <a:bodyPr wrap="square" rtlCol="0">
            <a:spAutoFit/>
          </a:bodyPr>
          <a:lstStyle/>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To be gleeful</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Literally, “to brighten up”</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Translated: Cheer, Rejoice, Merry</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Be glad and rejoice (Rev. 19:7)</a:t>
            </a:r>
          </a:p>
        </p:txBody>
      </p:sp>
    </p:spTree>
    <p:extLst>
      <p:ext uri="{BB962C8B-B14F-4D97-AF65-F5344CB8AC3E}">
        <p14:creationId xmlns:p14="http://schemas.microsoft.com/office/powerpoint/2010/main" xmlns="" val="249217782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ndersonchurchofchrist.com/wp-content/uploads/2012/08/IMG_54911-e136420638034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3800"/>
            <a:ext cx="1981200" cy="1320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209800" y="381001"/>
            <a:ext cx="6477000" cy="2390141"/>
          </a:xfrm>
          <a:prstGeom prst="rect">
            <a:avLst/>
          </a:prstGeom>
          <a:noFill/>
        </p:spPr>
        <p:txBody>
          <a:bodyPr wrap="square" rtlCol="0">
            <a:spAutoFit/>
          </a:bodyPr>
          <a:lstStyle/>
          <a:p>
            <a:pPr algn="ctr"/>
            <a:r>
              <a:rPr lang="en-US" sz="3733" dirty="0">
                <a:latin typeface="Arial Narrow" panose="020B0606020202030204" pitchFamily="34" charset="0"/>
              </a:rPr>
              <a:t>What Would </a:t>
            </a:r>
            <a:r>
              <a:rPr lang="en-US" sz="3733" dirty="0" smtClean="0">
                <a:latin typeface="Arial Narrow" panose="020B0606020202030204" pitchFamily="34" charset="0"/>
              </a:rPr>
              <a:t>Our </a:t>
            </a:r>
            <a:r>
              <a:rPr lang="en-US" sz="3733" dirty="0">
                <a:latin typeface="Arial Narrow" panose="020B0606020202030204" pitchFamily="34" charset="0"/>
              </a:rPr>
              <a:t>Little One’s Watching </a:t>
            </a:r>
            <a:r>
              <a:rPr lang="en-US" sz="3733" dirty="0" smtClean="0">
                <a:latin typeface="Arial Narrow" panose="020B0606020202030204" pitchFamily="34" charset="0"/>
              </a:rPr>
              <a:t>You</a:t>
            </a:r>
            <a:endParaRPr lang="en-US" sz="3733" dirty="0">
              <a:latin typeface="Arial Narrow" panose="020B0606020202030204" pitchFamily="34" charset="0"/>
            </a:endParaRPr>
          </a:p>
          <a:p>
            <a:pPr algn="ctr"/>
            <a:r>
              <a:rPr lang="en-US" sz="3733" dirty="0">
                <a:latin typeface="Arial Narrow" panose="020B0606020202030204" pitchFamily="34" charset="0"/>
              </a:rPr>
              <a:t>Say To God </a:t>
            </a:r>
            <a:r>
              <a:rPr lang="en-US" sz="3733" dirty="0" smtClean="0">
                <a:latin typeface="Arial Narrow" panose="020B0606020202030204" pitchFamily="34" charset="0"/>
              </a:rPr>
              <a:t>This Morning About </a:t>
            </a:r>
            <a:r>
              <a:rPr lang="en-US" sz="3733" dirty="0">
                <a:latin typeface="Arial Narrow" panose="020B0606020202030204" pitchFamily="34" charset="0"/>
              </a:rPr>
              <a:t>Worship?</a:t>
            </a:r>
          </a:p>
        </p:txBody>
      </p:sp>
      <p:sp>
        <p:nvSpPr>
          <p:cNvPr id="7" name="TextBox 6"/>
          <p:cNvSpPr txBox="1"/>
          <p:nvPr/>
        </p:nvSpPr>
        <p:spPr>
          <a:xfrm>
            <a:off x="3048000" y="3459540"/>
            <a:ext cx="5588000" cy="1569660"/>
          </a:xfrm>
          <a:prstGeom prst="rect">
            <a:avLst/>
          </a:prstGeom>
          <a:noFill/>
        </p:spPr>
        <p:txBody>
          <a:bodyPr wrap="square" rtlCol="0">
            <a:spAutoFit/>
          </a:bodyPr>
          <a:lstStyle/>
          <a:p>
            <a:pPr marL="457189" indent="-457189">
              <a:buFont typeface="Wingdings" panose="05000000000000000000" pitchFamily="2" charset="2"/>
              <a:buChar char="§"/>
            </a:pPr>
            <a:r>
              <a:rPr lang="en-US" sz="3200" i="1" dirty="0">
                <a:latin typeface="Arial Narrow" panose="020B0606020202030204" pitchFamily="34" charset="0"/>
              </a:rPr>
              <a:t>Think God was here?</a:t>
            </a:r>
          </a:p>
          <a:p>
            <a:pPr marL="457189" indent="-457189">
              <a:buFont typeface="Wingdings" panose="05000000000000000000" pitchFamily="2" charset="2"/>
              <a:buChar char="§"/>
            </a:pPr>
            <a:r>
              <a:rPr lang="en-US" sz="3200" i="1" dirty="0">
                <a:latin typeface="Arial Narrow" panose="020B0606020202030204" pitchFamily="34" charset="0"/>
              </a:rPr>
              <a:t>See excitement?</a:t>
            </a:r>
          </a:p>
          <a:p>
            <a:pPr marL="457189" indent="-457189">
              <a:buFont typeface="Wingdings" panose="05000000000000000000" pitchFamily="2" charset="2"/>
              <a:buChar char="§"/>
            </a:pPr>
            <a:r>
              <a:rPr lang="en-US" sz="3200" i="1" dirty="0">
                <a:latin typeface="Arial Narrow" panose="020B0606020202030204" pitchFamily="34" charset="0"/>
              </a:rPr>
              <a:t>See enthusiasm?</a:t>
            </a:r>
          </a:p>
        </p:txBody>
      </p:sp>
    </p:spTree>
    <p:extLst>
      <p:ext uri="{BB962C8B-B14F-4D97-AF65-F5344CB8AC3E}">
        <p14:creationId xmlns:p14="http://schemas.microsoft.com/office/powerpoint/2010/main" xmlns="" val="2202323345"/>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473" y="0"/>
            <a:ext cx="2819400" cy="2500085"/>
          </a:xfrm>
          <a:prstGeom prst="ellipse">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Rectangle 4"/>
          <p:cNvSpPr/>
          <p:nvPr/>
        </p:nvSpPr>
        <p:spPr>
          <a:xfrm>
            <a:off x="136326" y="742210"/>
            <a:ext cx="2612062"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en-US" sz="6000" b="1" dirty="0" smtClean="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rPr>
              <a:t>Fervent</a:t>
            </a:r>
            <a:endParaRPr lang="en-US" sz="6000" b="1" dirty="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6" name="TextBox 5"/>
          <p:cNvSpPr txBox="1"/>
          <p:nvPr/>
        </p:nvSpPr>
        <p:spPr>
          <a:xfrm>
            <a:off x="3200400" y="743854"/>
            <a:ext cx="5624286" cy="1200329"/>
          </a:xfrm>
          <a:prstGeom prst="rect">
            <a:avLst/>
          </a:prstGeom>
          <a:solidFill>
            <a:srgbClr val="FFFF99"/>
          </a:solidFill>
          <a:ln>
            <a:solidFill>
              <a:schemeClr val="tx1"/>
            </a:solidFill>
          </a:ln>
        </p:spPr>
        <p:txBody>
          <a:bodyPr wrap="square" rtlCol="0">
            <a:spAutoFit/>
          </a:bodyPr>
          <a:lstStyle/>
          <a:p>
            <a:pPr algn="ctr" defTabSz="914400"/>
            <a:r>
              <a:rPr lang="en-US" b="1" u="sng" dirty="0">
                <a:solidFill>
                  <a:prstClr val="black"/>
                </a:solidFill>
                <a:latin typeface="Times New Roman" pitchFamily="18" charset="0"/>
                <a:cs typeface="Times New Roman" pitchFamily="18" charset="0"/>
              </a:rPr>
              <a:t>Rom 12:11</a:t>
            </a:r>
          </a:p>
          <a:p>
            <a:pPr algn="ctr" defTabSz="914400"/>
            <a:r>
              <a:rPr lang="en-US" dirty="0" smtClean="0">
                <a:solidFill>
                  <a:prstClr val="black"/>
                </a:solidFill>
                <a:latin typeface="Times New Roman" pitchFamily="18" charset="0"/>
                <a:cs typeface="Times New Roman" pitchFamily="18" charset="0"/>
              </a:rPr>
              <a:t>not </a:t>
            </a:r>
            <a:r>
              <a:rPr lang="en-US" dirty="0">
                <a:solidFill>
                  <a:prstClr val="black"/>
                </a:solidFill>
                <a:latin typeface="Times New Roman" pitchFamily="18" charset="0"/>
                <a:cs typeface="Times New Roman" pitchFamily="18" charset="0"/>
              </a:rPr>
              <a:t>lagging in diligence, fervent in spirit, serving the Lord</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p:txBody>
      </p:sp>
      <p:sp>
        <p:nvSpPr>
          <p:cNvPr id="7" name="TextBox 6"/>
          <p:cNvSpPr txBox="1"/>
          <p:nvPr/>
        </p:nvSpPr>
        <p:spPr>
          <a:xfrm>
            <a:off x="1828800" y="2667000"/>
            <a:ext cx="6781800" cy="1569660"/>
          </a:xfrm>
          <a:prstGeom prst="rect">
            <a:avLst/>
          </a:prstGeom>
          <a:noFill/>
        </p:spPr>
        <p:txBody>
          <a:bodyPr wrap="square" rtlCol="0">
            <a:spAutoFit/>
          </a:bodyPr>
          <a:lstStyle/>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To be hot, boil</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Use of Liquids (boil) – Solids (glow)</a:t>
            </a:r>
          </a:p>
        </p:txBody>
      </p:sp>
    </p:spTree>
    <p:extLst>
      <p:ext uri="{BB962C8B-B14F-4D97-AF65-F5344CB8AC3E}">
        <p14:creationId xmlns:p14="http://schemas.microsoft.com/office/powerpoint/2010/main" xmlns="" val="363260438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473" y="0"/>
            <a:ext cx="2819400" cy="2500085"/>
          </a:xfrm>
          <a:prstGeom prst="ellipse">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Rectangle 4"/>
          <p:cNvSpPr/>
          <p:nvPr/>
        </p:nvSpPr>
        <p:spPr>
          <a:xfrm>
            <a:off x="127157" y="742210"/>
            <a:ext cx="2630400"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en-US" sz="6000" b="1" dirty="0" smtClean="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rPr>
              <a:t>Zealous</a:t>
            </a:r>
            <a:endParaRPr lang="en-US" sz="6000" b="1" dirty="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6" name="TextBox 5"/>
          <p:cNvSpPr txBox="1"/>
          <p:nvPr/>
        </p:nvSpPr>
        <p:spPr>
          <a:xfrm>
            <a:off x="3200400" y="743854"/>
            <a:ext cx="5624286" cy="1938992"/>
          </a:xfrm>
          <a:prstGeom prst="rect">
            <a:avLst/>
          </a:prstGeom>
          <a:solidFill>
            <a:srgbClr val="FFFF99"/>
          </a:solidFill>
          <a:ln>
            <a:solidFill>
              <a:schemeClr val="tx1"/>
            </a:solidFill>
          </a:ln>
        </p:spPr>
        <p:txBody>
          <a:bodyPr wrap="square" rtlCol="0">
            <a:spAutoFit/>
          </a:bodyPr>
          <a:lstStyle/>
          <a:p>
            <a:pPr algn="ctr" defTabSz="914400"/>
            <a:r>
              <a:rPr lang="en-US" b="1" u="sng" dirty="0">
                <a:solidFill>
                  <a:prstClr val="black"/>
                </a:solidFill>
                <a:latin typeface="Times New Roman" pitchFamily="18" charset="0"/>
                <a:cs typeface="Times New Roman" pitchFamily="18" charset="0"/>
              </a:rPr>
              <a:t>Titus 2:14-15</a:t>
            </a:r>
          </a:p>
          <a:p>
            <a:pPr algn="ctr" defTabSz="914400"/>
            <a:r>
              <a:rPr lang="en-US" dirty="0" smtClean="0">
                <a:solidFill>
                  <a:prstClr val="black"/>
                </a:solidFill>
                <a:latin typeface="Times New Roman" pitchFamily="18" charset="0"/>
                <a:cs typeface="Times New Roman" pitchFamily="18" charset="0"/>
              </a:rPr>
              <a:t>who </a:t>
            </a:r>
            <a:r>
              <a:rPr lang="en-US" dirty="0">
                <a:solidFill>
                  <a:prstClr val="black"/>
                </a:solidFill>
                <a:latin typeface="Times New Roman" pitchFamily="18" charset="0"/>
                <a:cs typeface="Times New Roman" pitchFamily="18" charset="0"/>
              </a:rPr>
              <a:t>gave Himself for us, that He might redeem us from every lawless deed and purify for Himself His own special people, zealous for good works. </a:t>
            </a:r>
          </a:p>
        </p:txBody>
      </p:sp>
      <p:sp>
        <p:nvSpPr>
          <p:cNvPr id="7" name="TextBox 6"/>
          <p:cNvSpPr txBox="1"/>
          <p:nvPr/>
        </p:nvSpPr>
        <p:spPr>
          <a:xfrm>
            <a:off x="1828800" y="2849940"/>
            <a:ext cx="6781800" cy="1569660"/>
          </a:xfrm>
          <a:prstGeom prst="rect">
            <a:avLst/>
          </a:prstGeom>
          <a:noFill/>
        </p:spPr>
        <p:txBody>
          <a:bodyPr wrap="square" rtlCol="0">
            <a:spAutoFit/>
          </a:bodyPr>
          <a:lstStyle/>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Same root as fervent: To be hot, boil</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To have warm feelings</a:t>
            </a:r>
          </a:p>
        </p:txBody>
      </p:sp>
    </p:spTree>
    <p:extLst>
      <p:ext uri="{BB962C8B-B14F-4D97-AF65-F5344CB8AC3E}">
        <p14:creationId xmlns:p14="http://schemas.microsoft.com/office/powerpoint/2010/main" xmlns="" val="117829854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473" y="0"/>
            <a:ext cx="2819400" cy="2500085"/>
          </a:xfrm>
          <a:prstGeom prst="ellipse">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Rectangle 4"/>
          <p:cNvSpPr/>
          <p:nvPr/>
        </p:nvSpPr>
        <p:spPr>
          <a:xfrm>
            <a:off x="583789" y="742210"/>
            <a:ext cx="1717138"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en-US" sz="6000" b="1" dirty="0" smtClean="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rPr>
              <a:t>Burn</a:t>
            </a:r>
            <a:endParaRPr lang="en-US" sz="6000" b="1" dirty="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6" name="TextBox 5"/>
          <p:cNvSpPr txBox="1"/>
          <p:nvPr/>
        </p:nvSpPr>
        <p:spPr>
          <a:xfrm>
            <a:off x="3200400" y="743854"/>
            <a:ext cx="5624286" cy="1938992"/>
          </a:xfrm>
          <a:prstGeom prst="rect">
            <a:avLst/>
          </a:prstGeom>
          <a:solidFill>
            <a:srgbClr val="FFFF99"/>
          </a:solidFill>
          <a:ln>
            <a:solidFill>
              <a:schemeClr val="tx1"/>
            </a:solidFill>
          </a:ln>
        </p:spPr>
        <p:txBody>
          <a:bodyPr wrap="square" rtlCol="0">
            <a:spAutoFit/>
          </a:bodyPr>
          <a:lstStyle/>
          <a:p>
            <a:pPr algn="ctr" defTabSz="914400"/>
            <a:r>
              <a:rPr lang="en-US" b="1" u="sng" dirty="0">
                <a:solidFill>
                  <a:prstClr val="black"/>
                </a:solidFill>
                <a:latin typeface="Times New Roman" pitchFamily="18" charset="0"/>
                <a:cs typeface="Times New Roman" pitchFamily="18" charset="0"/>
              </a:rPr>
              <a:t>Luke 24:32</a:t>
            </a:r>
          </a:p>
          <a:p>
            <a:pPr algn="ctr" defTabSz="914400"/>
            <a:r>
              <a:rPr lang="en-US" dirty="0" smtClean="0">
                <a:solidFill>
                  <a:prstClr val="black"/>
                </a:solidFill>
                <a:latin typeface="Times New Roman" pitchFamily="18" charset="0"/>
                <a:cs typeface="Times New Roman" pitchFamily="18" charset="0"/>
              </a:rPr>
              <a:t>And </a:t>
            </a:r>
            <a:r>
              <a:rPr lang="en-US" dirty="0">
                <a:solidFill>
                  <a:prstClr val="black"/>
                </a:solidFill>
                <a:latin typeface="Times New Roman" pitchFamily="18" charset="0"/>
                <a:cs typeface="Times New Roman" pitchFamily="18" charset="0"/>
              </a:rPr>
              <a:t>they said to one another, "Did not our heart burn within us while He talked with us on the road, and while He opened the Scriptures to us</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p:txBody>
      </p:sp>
      <p:sp>
        <p:nvSpPr>
          <p:cNvPr id="7" name="TextBox 6"/>
          <p:cNvSpPr txBox="1"/>
          <p:nvPr/>
        </p:nvSpPr>
        <p:spPr>
          <a:xfrm>
            <a:off x="1828800" y="2849940"/>
            <a:ext cx="6781800" cy="1569660"/>
          </a:xfrm>
          <a:prstGeom prst="rect">
            <a:avLst/>
          </a:prstGeom>
          <a:noFill/>
        </p:spPr>
        <p:txBody>
          <a:bodyPr wrap="square" rtlCol="0">
            <a:spAutoFit/>
          </a:bodyPr>
          <a:lstStyle/>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Set on fire</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Light</a:t>
            </a:r>
          </a:p>
        </p:txBody>
      </p:sp>
    </p:spTree>
    <p:extLst>
      <p:ext uri="{BB962C8B-B14F-4D97-AF65-F5344CB8AC3E}">
        <p14:creationId xmlns:p14="http://schemas.microsoft.com/office/powerpoint/2010/main" xmlns="" val="68420366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473" y="0"/>
            <a:ext cx="2819400" cy="2500085"/>
          </a:xfrm>
          <a:prstGeom prst="ellipse">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Rectangle 4"/>
          <p:cNvSpPr/>
          <p:nvPr/>
        </p:nvSpPr>
        <p:spPr>
          <a:xfrm>
            <a:off x="82050" y="742210"/>
            <a:ext cx="2720617"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en-US" sz="6000" b="1" dirty="0" smtClean="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rPr>
              <a:t>Heartily</a:t>
            </a:r>
            <a:endParaRPr lang="en-US" sz="6000" b="1" dirty="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6" name="TextBox 5"/>
          <p:cNvSpPr txBox="1"/>
          <p:nvPr/>
        </p:nvSpPr>
        <p:spPr>
          <a:xfrm>
            <a:off x="3200400" y="743854"/>
            <a:ext cx="5624286" cy="1200329"/>
          </a:xfrm>
          <a:prstGeom prst="rect">
            <a:avLst/>
          </a:prstGeom>
          <a:solidFill>
            <a:srgbClr val="FFFF99"/>
          </a:solidFill>
          <a:ln>
            <a:solidFill>
              <a:schemeClr val="tx1"/>
            </a:solidFill>
          </a:ln>
        </p:spPr>
        <p:txBody>
          <a:bodyPr wrap="square" rtlCol="0">
            <a:spAutoFit/>
          </a:bodyPr>
          <a:lstStyle/>
          <a:p>
            <a:pPr algn="ctr" defTabSz="914400"/>
            <a:r>
              <a:rPr lang="en-US" b="1" u="sng" dirty="0">
                <a:solidFill>
                  <a:prstClr val="black"/>
                </a:solidFill>
                <a:latin typeface="Times New Roman" pitchFamily="18" charset="0"/>
                <a:cs typeface="Times New Roman" pitchFamily="18" charset="0"/>
              </a:rPr>
              <a:t>Col 3:23</a:t>
            </a:r>
          </a:p>
          <a:p>
            <a:pPr algn="ctr" defTabSz="914400"/>
            <a:r>
              <a:rPr lang="en-US" dirty="0" smtClean="0">
                <a:solidFill>
                  <a:prstClr val="black"/>
                </a:solidFill>
                <a:latin typeface="Times New Roman" pitchFamily="18" charset="0"/>
                <a:cs typeface="Times New Roman" pitchFamily="18" charset="0"/>
              </a:rPr>
              <a:t>And </a:t>
            </a:r>
            <a:r>
              <a:rPr lang="en-US" dirty="0">
                <a:solidFill>
                  <a:prstClr val="black"/>
                </a:solidFill>
                <a:latin typeface="Times New Roman" pitchFamily="18" charset="0"/>
                <a:cs typeface="Times New Roman" pitchFamily="18" charset="0"/>
              </a:rPr>
              <a:t>whatever you do, do it heartily, as to the Lord and not to </a:t>
            </a:r>
            <a:r>
              <a:rPr lang="en-US" dirty="0" smtClean="0">
                <a:solidFill>
                  <a:prstClr val="black"/>
                </a:solidFill>
                <a:latin typeface="Times New Roman" pitchFamily="18" charset="0"/>
                <a:cs typeface="Times New Roman" pitchFamily="18" charset="0"/>
              </a:rPr>
              <a:t>men</a:t>
            </a:r>
            <a:endParaRPr lang="en-US" dirty="0">
              <a:solidFill>
                <a:prstClr val="black"/>
              </a:solidFill>
              <a:latin typeface="Times New Roman" pitchFamily="18" charset="0"/>
              <a:cs typeface="Times New Roman" pitchFamily="18" charset="0"/>
            </a:endParaRPr>
          </a:p>
        </p:txBody>
      </p:sp>
      <p:sp>
        <p:nvSpPr>
          <p:cNvPr id="7" name="TextBox 6"/>
          <p:cNvSpPr txBox="1"/>
          <p:nvPr/>
        </p:nvSpPr>
        <p:spPr>
          <a:xfrm>
            <a:off x="1828800" y="2849940"/>
            <a:ext cx="6781800" cy="2308324"/>
          </a:xfrm>
          <a:prstGeom prst="rect">
            <a:avLst/>
          </a:prstGeom>
          <a:noFill/>
        </p:spPr>
        <p:txBody>
          <a:bodyPr wrap="square" rtlCol="0">
            <a:spAutoFit/>
          </a:bodyPr>
          <a:lstStyle/>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Literally, from the soul</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With life &amp; vitality</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Translated, Spirit, Life </a:t>
            </a:r>
          </a:p>
        </p:txBody>
      </p:sp>
    </p:spTree>
    <p:extLst>
      <p:ext uri="{BB962C8B-B14F-4D97-AF65-F5344CB8AC3E}">
        <p14:creationId xmlns:p14="http://schemas.microsoft.com/office/powerpoint/2010/main" xmlns="" val="330050025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474" y="0"/>
            <a:ext cx="2826874" cy="2500085"/>
          </a:xfrm>
          <a:prstGeom prst="ellipse">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5" name="Rectangle 4"/>
          <p:cNvSpPr/>
          <p:nvPr/>
        </p:nvSpPr>
        <p:spPr>
          <a:xfrm>
            <a:off x="399798" y="742210"/>
            <a:ext cx="2085123"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914400"/>
            <a:r>
              <a:rPr lang="en-US" sz="6000" b="1" dirty="0" smtClean="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rPr>
              <a:t>Might</a:t>
            </a:r>
            <a:endParaRPr lang="en-US" sz="6000" b="1" dirty="0">
              <a:ln/>
              <a:solidFill>
                <a:srgbClr val="002060"/>
              </a:solidFill>
              <a:effectLst>
                <a:outerShdw blurRad="19685" dist="12700" dir="5400000" algn="tl" rotWithShape="0">
                  <a:srgbClr val="4F81BD">
                    <a:satMod val="130000"/>
                    <a:alpha val="60000"/>
                  </a:srgbClr>
                </a:outerShdw>
                <a:reflection blurRad="10000" stA="55000" endPos="48000" dist="500" dir="5400000" sy="-100000" algn="bl" rotWithShape="0"/>
              </a:effectLst>
            </a:endParaRPr>
          </a:p>
        </p:txBody>
      </p:sp>
      <p:sp>
        <p:nvSpPr>
          <p:cNvPr id="6" name="TextBox 5"/>
          <p:cNvSpPr txBox="1"/>
          <p:nvPr/>
        </p:nvSpPr>
        <p:spPr>
          <a:xfrm>
            <a:off x="3200400" y="743854"/>
            <a:ext cx="5624286" cy="1938992"/>
          </a:xfrm>
          <a:prstGeom prst="rect">
            <a:avLst/>
          </a:prstGeom>
          <a:solidFill>
            <a:srgbClr val="FFFF99"/>
          </a:solidFill>
          <a:ln>
            <a:solidFill>
              <a:schemeClr val="tx1"/>
            </a:solidFill>
          </a:ln>
        </p:spPr>
        <p:txBody>
          <a:bodyPr wrap="square" rtlCol="0">
            <a:spAutoFit/>
          </a:bodyPr>
          <a:lstStyle/>
          <a:p>
            <a:pPr algn="ctr" defTabSz="914400"/>
            <a:r>
              <a:rPr lang="en-US" b="1" u="sng" dirty="0">
                <a:solidFill>
                  <a:prstClr val="black"/>
                </a:solidFill>
                <a:latin typeface="Times New Roman" pitchFamily="18" charset="0"/>
                <a:cs typeface="Times New Roman" pitchFamily="18" charset="0"/>
              </a:rPr>
              <a:t>Eccl </a:t>
            </a:r>
            <a:r>
              <a:rPr lang="en-US" b="1" u="sng" dirty="0" smtClean="0">
                <a:solidFill>
                  <a:prstClr val="black"/>
                </a:solidFill>
                <a:latin typeface="Times New Roman" pitchFamily="18" charset="0"/>
                <a:cs typeface="Times New Roman" pitchFamily="18" charset="0"/>
              </a:rPr>
              <a:t>9:10</a:t>
            </a:r>
            <a:endParaRPr lang="en-US" b="1" u="sng" dirty="0">
              <a:solidFill>
                <a:prstClr val="black"/>
              </a:solidFill>
              <a:latin typeface="Times New Roman" pitchFamily="18" charset="0"/>
              <a:cs typeface="Times New Roman" pitchFamily="18" charset="0"/>
            </a:endParaRPr>
          </a:p>
          <a:p>
            <a:pPr algn="ctr" defTabSz="914400"/>
            <a:r>
              <a:rPr lang="en-US" dirty="0" smtClean="0">
                <a:solidFill>
                  <a:prstClr val="black"/>
                </a:solidFill>
                <a:latin typeface="Times New Roman" pitchFamily="18" charset="0"/>
                <a:cs typeface="Times New Roman" pitchFamily="18" charset="0"/>
              </a:rPr>
              <a:t>Whatever </a:t>
            </a:r>
            <a:r>
              <a:rPr lang="en-US" dirty="0">
                <a:solidFill>
                  <a:prstClr val="black"/>
                </a:solidFill>
                <a:latin typeface="Times New Roman" pitchFamily="18" charset="0"/>
                <a:cs typeface="Times New Roman" pitchFamily="18" charset="0"/>
              </a:rPr>
              <a:t>your hand finds to do, do it with your might; for there is no work or device or knowledge or wisdom in the grave where you are going. </a:t>
            </a:r>
          </a:p>
        </p:txBody>
      </p:sp>
      <p:sp>
        <p:nvSpPr>
          <p:cNvPr id="7" name="TextBox 6"/>
          <p:cNvSpPr txBox="1"/>
          <p:nvPr/>
        </p:nvSpPr>
        <p:spPr>
          <a:xfrm>
            <a:off x="1828800" y="2849940"/>
            <a:ext cx="6781800" cy="2308324"/>
          </a:xfrm>
          <a:prstGeom prst="rect">
            <a:avLst/>
          </a:prstGeom>
          <a:noFill/>
        </p:spPr>
        <p:txBody>
          <a:bodyPr wrap="square" rtlCol="0">
            <a:spAutoFit/>
          </a:bodyPr>
          <a:lstStyle/>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Vigor</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Force &amp; Power</a:t>
            </a:r>
          </a:p>
          <a:p>
            <a:pPr marL="342900" indent="-342900" defTabSz="914400">
              <a:lnSpc>
                <a:spcPct val="150000"/>
              </a:lnSpc>
              <a:buFont typeface="Arial" pitchFamily="34" charset="0"/>
              <a:buChar char="•"/>
            </a:pPr>
            <a:r>
              <a:rPr lang="en-US" sz="3200" i="1" dirty="0" smtClean="0">
                <a:solidFill>
                  <a:prstClr val="black"/>
                </a:solidFill>
                <a:latin typeface="Arial Narrow" pitchFamily="34" charset="0"/>
              </a:rPr>
              <a:t>Ability, Strength</a:t>
            </a:r>
          </a:p>
        </p:txBody>
      </p:sp>
    </p:spTree>
    <p:extLst>
      <p:ext uri="{BB962C8B-B14F-4D97-AF65-F5344CB8AC3E}">
        <p14:creationId xmlns:p14="http://schemas.microsoft.com/office/powerpoint/2010/main" xmlns="" val="2546470794"/>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7721600" cy="2062103"/>
          </a:xfrm>
          <a:prstGeom prst="rect">
            <a:avLst/>
          </a:prstGeom>
          <a:noFill/>
        </p:spPr>
        <p:txBody>
          <a:bodyPr wrap="square" rtlCol="0">
            <a:spAutoFit/>
          </a:bodyPr>
          <a:lstStyle/>
          <a:p>
            <a:pPr algn="ctr"/>
            <a:r>
              <a:rPr lang="en-US" sz="6400" dirty="0">
                <a:solidFill>
                  <a:srgbClr val="002060"/>
                </a:solidFill>
                <a:latin typeface="Baskerville Old Face" panose="02020602080505020303" pitchFamily="18" charset="0"/>
              </a:rPr>
              <a:t>Restoring Our Passion For Worship</a:t>
            </a:r>
          </a:p>
        </p:txBody>
      </p:sp>
      <p:sp>
        <p:nvSpPr>
          <p:cNvPr id="5" name="Rounded Rectangle 4"/>
          <p:cNvSpPr/>
          <p:nvPr/>
        </p:nvSpPr>
        <p:spPr>
          <a:xfrm>
            <a:off x="609600" y="2514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9" name="Rounded Rectangle 8"/>
          <p:cNvSpPr/>
          <p:nvPr/>
        </p:nvSpPr>
        <p:spPr>
          <a:xfrm>
            <a:off x="609600" y="3530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2"/>
            </a:pPr>
            <a:r>
              <a:rPr lang="en-US" sz="2667" dirty="0">
                <a:solidFill>
                  <a:srgbClr val="002060"/>
                </a:solidFill>
                <a:latin typeface="Baskerville Old Face" panose="02020602080505020303" pitchFamily="18" charset="0"/>
              </a:rPr>
              <a:t>When We Devote Time to Worship</a:t>
            </a:r>
          </a:p>
        </p:txBody>
      </p:sp>
      <p:sp>
        <p:nvSpPr>
          <p:cNvPr id="10" name="Rounded Rectangle 9"/>
          <p:cNvSpPr/>
          <p:nvPr/>
        </p:nvSpPr>
        <p:spPr>
          <a:xfrm>
            <a:off x="609600" y="4546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3"/>
            </a:pPr>
            <a:r>
              <a:rPr lang="en-US" sz="2667" dirty="0">
                <a:solidFill>
                  <a:srgbClr val="002060"/>
                </a:solidFill>
                <a:latin typeface="Baskerville Old Face" panose="02020602080505020303" pitchFamily="18" charset="0"/>
              </a:rPr>
              <a:t>When We Pour Our Hearts into Worship</a:t>
            </a:r>
          </a:p>
        </p:txBody>
      </p:sp>
      <p:sp>
        <p:nvSpPr>
          <p:cNvPr id="11" name="Rounded Rectangle 10"/>
          <p:cNvSpPr/>
          <p:nvPr/>
        </p:nvSpPr>
        <p:spPr>
          <a:xfrm>
            <a:off x="609600" y="5562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85783" indent="-685783" algn="ctr">
              <a:buFont typeface="+mj-lt"/>
              <a:buAutoNum type="romanUcPeriod" startAt="4"/>
            </a:pPr>
            <a:r>
              <a:rPr lang="en-US" sz="2667" dirty="0">
                <a:solidFill>
                  <a:srgbClr val="002060"/>
                </a:solidFill>
                <a:latin typeface="Baskerville Old Face" panose="02020602080505020303" pitchFamily="18" charset="0"/>
              </a:rPr>
              <a:t>When We Are Excited about Worship</a:t>
            </a:r>
          </a:p>
        </p:txBody>
      </p:sp>
    </p:spTree>
    <p:extLst>
      <p:ext uri="{BB962C8B-B14F-4D97-AF65-F5344CB8AC3E}">
        <p14:creationId xmlns:p14="http://schemas.microsoft.com/office/powerpoint/2010/main" xmlns="" val="3773406894"/>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3493199"/>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andersonchurchofchrist.com/wp-content/uploads/2012/08/IMG_54911-e136420638034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57861" y="3482027"/>
            <a:ext cx="4854024" cy="323601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946400" y="820580"/>
            <a:ext cx="6046835" cy="2554930"/>
          </a:xfrm>
          <a:prstGeom prst="rect">
            <a:avLst/>
          </a:prstGeom>
          <a:noFill/>
        </p:spPr>
        <p:txBody>
          <a:bodyPr wrap="square" rtlCol="0">
            <a:spAutoFit/>
          </a:bodyPr>
          <a:lstStyle/>
          <a:p>
            <a:r>
              <a:rPr lang="en-US" sz="2667" dirty="0"/>
              <a:t>&lt; Late Latin </a:t>
            </a:r>
            <a:r>
              <a:rPr lang="en-US" sz="2667" i="1" dirty="0" err="1"/>
              <a:t>enthūsiasmus</a:t>
            </a:r>
            <a:r>
              <a:rPr lang="en-US" sz="2667" i="1" dirty="0"/>
              <a:t> </a:t>
            </a:r>
            <a:r>
              <a:rPr lang="en-US" sz="2667" dirty="0"/>
              <a:t>&lt; Greek </a:t>
            </a:r>
            <a:r>
              <a:rPr lang="en-US" sz="2667" i="1" dirty="0" err="1"/>
              <a:t>enthousiasmós</a:t>
            </a:r>
            <a:r>
              <a:rPr lang="en-US" sz="2667" i="1" dirty="0"/>
              <a:t>, </a:t>
            </a:r>
            <a:r>
              <a:rPr lang="en-US" sz="2667" dirty="0"/>
              <a:t>…</a:t>
            </a:r>
            <a:r>
              <a:rPr lang="en-US" sz="2667" i="1" dirty="0"/>
              <a:t> </a:t>
            </a:r>
            <a:r>
              <a:rPr lang="en-US" sz="2667" dirty="0"/>
              <a:t>(</a:t>
            </a:r>
            <a:r>
              <a:rPr lang="en-US" sz="2667" i="1" dirty="0"/>
              <a:t>a</a:t>
            </a:r>
            <a:r>
              <a:rPr lang="en-US" sz="2667" dirty="0"/>
              <a:t>) possession by a god… equivalent to </a:t>
            </a:r>
            <a:r>
              <a:rPr lang="en-US" sz="2667" i="1" dirty="0" err="1"/>
              <a:t>en</a:t>
            </a:r>
            <a:r>
              <a:rPr lang="en-US" sz="2667" i="1" dirty="0"/>
              <a:t>- </a:t>
            </a:r>
            <a:r>
              <a:rPr lang="en-US" sz="2667" dirty="0">
                <a:hlinkClick r:id="rId4"/>
              </a:rPr>
              <a:t>en-</a:t>
            </a:r>
            <a:r>
              <a:rPr lang="en-US" sz="2667" baseline="30000" dirty="0"/>
              <a:t>2</a:t>
            </a:r>
            <a:r>
              <a:rPr lang="en-US" sz="2667" dirty="0"/>
              <a:t>+ </a:t>
            </a:r>
            <a:r>
              <a:rPr lang="en-US" sz="2667" i="1" dirty="0"/>
              <a:t>-</a:t>
            </a:r>
            <a:r>
              <a:rPr lang="en-US" sz="2667" i="1" dirty="0" err="1"/>
              <a:t>thous</a:t>
            </a:r>
            <a:r>
              <a:rPr lang="en-US" sz="2667" i="1" dirty="0"/>
              <a:t>, -</a:t>
            </a:r>
            <a:r>
              <a:rPr lang="en-US" sz="2667" i="1" dirty="0" err="1"/>
              <a:t>theos</a:t>
            </a:r>
            <a:r>
              <a:rPr lang="en-US" sz="2667" i="1" dirty="0"/>
              <a:t> </a:t>
            </a:r>
            <a:r>
              <a:rPr lang="en-US" sz="2667" dirty="0"/>
              <a:t>god-possessing + </a:t>
            </a:r>
            <a:r>
              <a:rPr lang="en-US" sz="2667" i="1" dirty="0"/>
              <a:t>-</a:t>
            </a:r>
            <a:r>
              <a:rPr lang="en-US" sz="2667" i="1" dirty="0" err="1"/>
              <a:t>ia</a:t>
            </a:r>
            <a:r>
              <a:rPr lang="en-US" sz="2667" i="1" dirty="0"/>
              <a:t> </a:t>
            </a:r>
            <a:r>
              <a:rPr lang="en-US" sz="2667" u="sng" dirty="0"/>
              <a:t>y</a:t>
            </a:r>
            <a:r>
              <a:rPr lang="en-US" sz="2667" u="sng" baseline="30000" dirty="0"/>
              <a:t>3</a:t>
            </a:r>
            <a:r>
              <a:rPr lang="en-US" sz="2667" dirty="0"/>
              <a:t>) + </a:t>
            </a:r>
            <a:r>
              <a:rPr lang="en-US" sz="2667" i="1" dirty="0"/>
              <a:t>-</a:t>
            </a:r>
            <a:r>
              <a:rPr lang="en-US" sz="2667" i="1" dirty="0" err="1"/>
              <a:t>asmos</a:t>
            </a:r>
            <a:r>
              <a:rPr lang="en-US" sz="2667" i="1" dirty="0"/>
              <a:t>, </a:t>
            </a:r>
            <a:r>
              <a:rPr lang="en-US" sz="2667" dirty="0"/>
              <a:t>variant, after vowel stems, of </a:t>
            </a:r>
            <a:r>
              <a:rPr lang="en-US" sz="2667" i="1" dirty="0"/>
              <a:t>-</a:t>
            </a:r>
            <a:r>
              <a:rPr lang="en-US" sz="2667" i="1" dirty="0" err="1"/>
              <a:t>ismos</a:t>
            </a:r>
            <a:r>
              <a:rPr lang="en-US" sz="2667" i="1" dirty="0"/>
              <a:t> </a:t>
            </a:r>
            <a:r>
              <a:rPr lang="en-US" sz="2667" dirty="0">
                <a:hlinkClick r:id="rId5"/>
              </a:rPr>
              <a:t>-ism</a:t>
            </a:r>
            <a:endParaRPr lang="en-US" sz="2667" dirty="0"/>
          </a:p>
        </p:txBody>
      </p:sp>
      <p:sp>
        <p:nvSpPr>
          <p:cNvPr id="4" name="Oval 3"/>
          <p:cNvSpPr/>
          <p:nvPr/>
        </p:nvSpPr>
        <p:spPr>
          <a:xfrm rot="18844649">
            <a:off x="-332514" y="884121"/>
            <a:ext cx="3454400" cy="14750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733" i="1" dirty="0">
                <a:effectLst>
                  <a:outerShdw blurRad="38100" dist="38100" dir="2700000" algn="tl">
                    <a:srgbClr val="000000">
                      <a:alpha val="43137"/>
                    </a:srgbClr>
                  </a:outerShdw>
                </a:effectLst>
                <a:latin typeface="Arial Narrow" panose="020B0606020202030204" pitchFamily="34" charset="0"/>
              </a:rPr>
              <a:t>Enthusiasm</a:t>
            </a:r>
          </a:p>
        </p:txBody>
      </p:sp>
      <p:sp>
        <p:nvSpPr>
          <p:cNvPr id="5" name="TextBox 4"/>
          <p:cNvSpPr txBox="1"/>
          <p:nvPr/>
        </p:nvSpPr>
        <p:spPr>
          <a:xfrm>
            <a:off x="3157862" y="128903"/>
            <a:ext cx="1802065" cy="584775"/>
          </a:xfrm>
          <a:prstGeom prst="rect">
            <a:avLst/>
          </a:prstGeom>
          <a:noFill/>
        </p:spPr>
        <p:txBody>
          <a:bodyPr wrap="square" rtlCol="0">
            <a:spAutoFit/>
          </a:bodyPr>
          <a:lstStyle/>
          <a:p>
            <a:r>
              <a:rPr lang="en-US" sz="3200" dirty="0">
                <a:latin typeface="Arial Narrow" panose="020B0606020202030204" pitchFamily="34" charset="0"/>
              </a:rPr>
              <a:t>1570-80</a:t>
            </a:r>
          </a:p>
        </p:txBody>
      </p:sp>
      <p:sp>
        <p:nvSpPr>
          <p:cNvPr id="6" name="TextBox 5"/>
          <p:cNvSpPr txBox="1"/>
          <p:nvPr/>
        </p:nvSpPr>
        <p:spPr>
          <a:xfrm>
            <a:off x="2182765" y="5652853"/>
            <a:ext cx="6961235" cy="1077218"/>
          </a:xfrm>
          <a:prstGeom prst="rect">
            <a:avLst/>
          </a:prstGeom>
          <a:solidFill>
            <a:schemeClr val="bg1"/>
          </a:solidFill>
        </p:spPr>
        <p:txBody>
          <a:bodyPr wrap="square" rtlCol="0">
            <a:spAutoFit/>
          </a:bodyPr>
          <a:lstStyle/>
          <a:p>
            <a:pPr algn="ctr"/>
            <a:r>
              <a:rPr lang="en-US" sz="3200" dirty="0"/>
              <a:t>Could any one conclude from our services that we are possessed by God?</a:t>
            </a:r>
          </a:p>
        </p:txBody>
      </p:sp>
    </p:spTree>
    <p:extLst>
      <p:ext uri="{BB962C8B-B14F-4D97-AF65-F5344CB8AC3E}">
        <p14:creationId xmlns:p14="http://schemas.microsoft.com/office/powerpoint/2010/main" xmlns="" val="107202532"/>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18844649">
            <a:off x="-332514" y="884121"/>
            <a:ext cx="3454400" cy="147504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733" i="1" dirty="0">
                <a:effectLst>
                  <a:outerShdw blurRad="38100" dist="38100" dir="2700000" algn="tl">
                    <a:srgbClr val="000000">
                      <a:alpha val="43137"/>
                    </a:srgbClr>
                  </a:outerShdw>
                </a:effectLst>
                <a:latin typeface="Arial Narrow" panose="020B0606020202030204" pitchFamily="34" charset="0"/>
              </a:rPr>
              <a:t>Enthusiasm</a:t>
            </a:r>
          </a:p>
        </p:txBody>
      </p:sp>
      <p:sp>
        <p:nvSpPr>
          <p:cNvPr id="3" name="TextBox 2"/>
          <p:cNvSpPr txBox="1"/>
          <p:nvPr/>
        </p:nvSpPr>
        <p:spPr>
          <a:xfrm>
            <a:off x="2514600" y="178961"/>
            <a:ext cx="6629400" cy="1200329"/>
          </a:xfrm>
          <a:prstGeom prst="rect">
            <a:avLst/>
          </a:prstGeom>
          <a:noFill/>
        </p:spPr>
        <p:txBody>
          <a:bodyPr wrap="square" rtlCol="0">
            <a:spAutoFit/>
          </a:bodyPr>
          <a:lstStyle/>
          <a:p>
            <a:pPr algn="ctr"/>
            <a:r>
              <a:rPr lang="en-US" sz="3600" b="1" dirty="0" smtClean="0">
                <a:solidFill>
                  <a:srgbClr val="002060"/>
                </a:solidFill>
                <a:latin typeface="Arial Narrow" panose="020B0606020202030204" pitchFamily="34" charset="0"/>
              </a:rPr>
              <a:t>Easy to Merely</a:t>
            </a:r>
          </a:p>
          <a:p>
            <a:pPr algn="ctr"/>
            <a:r>
              <a:rPr lang="en-US" sz="3600" b="1" dirty="0" smtClean="0">
                <a:solidFill>
                  <a:srgbClr val="002060"/>
                </a:solidFill>
                <a:latin typeface="Arial Narrow" panose="020B0606020202030204" pitchFamily="34" charset="0"/>
              </a:rPr>
              <a:t>“Sit Through Worship”</a:t>
            </a:r>
            <a:endParaRPr lang="en-US" sz="3600" b="1" dirty="0">
              <a:solidFill>
                <a:srgbClr val="002060"/>
              </a:solidFill>
              <a:latin typeface="Arial Narrow" pitchFamily="34" charset="0"/>
            </a:endParaRPr>
          </a:p>
        </p:txBody>
      </p:sp>
      <p:sp>
        <p:nvSpPr>
          <p:cNvPr id="5" name="TextBox 4"/>
          <p:cNvSpPr txBox="1"/>
          <p:nvPr/>
        </p:nvSpPr>
        <p:spPr>
          <a:xfrm>
            <a:off x="3008922" y="1407855"/>
            <a:ext cx="4572000" cy="2554545"/>
          </a:xfrm>
          <a:prstGeom prst="rect">
            <a:avLst/>
          </a:prstGeom>
          <a:noFill/>
        </p:spPr>
        <p:txBody>
          <a:bodyPr wrap="square" rtlCol="0">
            <a:spAutoFit/>
          </a:bodyPr>
          <a:lstStyle/>
          <a:p>
            <a:pPr marL="342900" indent="-342900">
              <a:buFont typeface="Arial" pitchFamily="34" charset="0"/>
              <a:buChar char="•"/>
            </a:pPr>
            <a:r>
              <a:rPr lang="en-US" sz="3200" dirty="0" smtClean="0">
                <a:latin typeface="Arial Narrow" pitchFamily="34" charset="0"/>
              </a:rPr>
              <a:t>Routine</a:t>
            </a:r>
          </a:p>
          <a:p>
            <a:pPr marL="342900" indent="-342900">
              <a:buFont typeface="Arial" pitchFamily="34" charset="0"/>
              <a:buChar char="•"/>
            </a:pPr>
            <a:r>
              <a:rPr lang="en-US" sz="3200" dirty="0" smtClean="0">
                <a:latin typeface="Arial Narrow" pitchFamily="34" charset="0"/>
              </a:rPr>
              <a:t>Ritualistic</a:t>
            </a:r>
          </a:p>
          <a:p>
            <a:pPr marL="342900" indent="-342900">
              <a:buFont typeface="Arial" pitchFamily="34" charset="0"/>
              <a:buChar char="•"/>
            </a:pPr>
            <a:r>
              <a:rPr lang="en-US" sz="3200" dirty="0" smtClean="0">
                <a:latin typeface="Arial Narrow" pitchFamily="34" charset="0"/>
              </a:rPr>
              <a:t>No excitement</a:t>
            </a:r>
          </a:p>
          <a:p>
            <a:pPr marL="342900" indent="-342900">
              <a:buFont typeface="Arial" pitchFamily="34" charset="0"/>
              <a:buChar char="•"/>
            </a:pPr>
            <a:r>
              <a:rPr lang="en-US" sz="3200" dirty="0" smtClean="0">
                <a:latin typeface="Arial Narrow" pitchFamily="34" charset="0"/>
              </a:rPr>
              <a:t>No enthusiasm</a:t>
            </a:r>
          </a:p>
          <a:p>
            <a:pPr marL="342900" indent="-342900">
              <a:buFont typeface="Arial" pitchFamily="34" charset="0"/>
              <a:buChar char="•"/>
            </a:pPr>
            <a:r>
              <a:rPr lang="en-US" sz="3200" dirty="0" smtClean="0">
                <a:latin typeface="Arial Narrow" pitchFamily="34" charset="0"/>
              </a:rPr>
              <a:t>No effort put into it </a:t>
            </a:r>
            <a:endParaRPr lang="en-US" sz="3200" dirty="0">
              <a:latin typeface="Arial Narrow" pitchFamily="34" charset="0"/>
            </a:endParaRPr>
          </a:p>
        </p:txBody>
      </p:sp>
      <p:pic>
        <p:nvPicPr>
          <p:cNvPr id="6" name="Picture 2" descr="http://www.milledge.org/images/churchPictures/sittingInWorshi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4922" y="3962400"/>
            <a:ext cx="3653593" cy="244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661003030"/>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7721600" cy="2062103"/>
          </a:xfrm>
          <a:prstGeom prst="rect">
            <a:avLst/>
          </a:prstGeom>
          <a:noFill/>
        </p:spPr>
        <p:txBody>
          <a:bodyPr wrap="square" rtlCol="0">
            <a:spAutoFit/>
          </a:bodyPr>
          <a:lstStyle/>
          <a:p>
            <a:pPr algn="ctr"/>
            <a:r>
              <a:rPr lang="en-US" sz="6400" dirty="0">
                <a:solidFill>
                  <a:srgbClr val="002060"/>
                </a:solidFill>
                <a:latin typeface="Baskerville Old Face" panose="02020602080505020303" pitchFamily="18" charset="0"/>
              </a:rPr>
              <a:t>Restoring Our Passion For Worship</a:t>
            </a:r>
          </a:p>
        </p:txBody>
      </p:sp>
      <p:sp>
        <p:nvSpPr>
          <p:cNvPr id="3" name="Rounded Rectangle 2"/>
          <p:cNvSpPr/>
          <p:nvPr/>
        </p:nvSpPr>
        <p:spPr>
          <a:xfrm>
            <a:off x="355600" y="4749800"/>
            <a:ext cx="8229600" cy="1320800"/>
          </a:xfrm>
          <a:prstGeom prst="roundRect">
            <a:avLst>
              <a:gd name="adj" fmla="val 25059"/>
            </a:avLst>
          </a:prstGeom>
          <a:solidFill>
            <a:srgbClr val="FFFFFF">
              <a:alpha val="8588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3200" dirty="0">
                <a:solidFill>
                  <a:schemeClr val="tx1"/>
                </a:solidFill>
                <a:latin typeface="Baskerville Old Face" panose="02020602080505020303" pitchFamily="18" charset="0"/>
              </a:rPr>
              <a:t>Restoring</a:t>
            </a:r>
          </a:p>
          <a:p>
            <a:pPr algn="ctr"/>
            <a:r>
              <a:rPr lang="en-US" sz="3200" dirty="0">
                <a:solidFill>
                  <a:schemeClr val="tx1"/>
                </a:solidFill>
                <a:latin typeface="Baskerville Old Face" panose="02020602080505020303" pitchFamily="18" charset="0"/>
              </a:rPr>
              <a:t>Suggests That Something Has Been Lost</a:t>
            </a:r>
          </a:p>
        </p:txBody>
      </p:sp>
    </p:spTree>
    <p:extLst>
      <p:ext uri="{BB962C8B-B14F-4D97-AF65-F5344CB8AC3E}">
        <p14:creationId xmlns:p14="http://schemas.microsoft.com/office/powerpoint/2010/main" xmlns="" val="1661427775"/>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7721600" cy="2062103"/>
          </a:xfrm>
          <a:prstGeom prst="rect">
            <a:avLst/>
          </a:prstGeom>
          <a:noFill/>
        </p:spPr>
        <p:txBody>
          <a:bodyPr wrap="square" rtlCol="0">
            <a:spAutoFit/>
          </a:bodyPr>
          <a:lstStyle/>
          <a:p>
            <a:pPr algn="ctr"/>
            <a:r>
              <a:rPr lang="en-US" sz="6400" dirty="0">
                <a:solidFill>
                  <a:srgbClr val="002060"/>
                </a:solidFill>
                <a:latin typeface="Baskerville Old Face" panose="02020602080505020303" pitchFamily="18" charset="0"/>
              </a:rPr>
              <a:t>Restoring Our Passion For Worship</a:t>
            </a:r>
          </a:p>
        </p:txBody>
      </p:sp>
      <p:sp>
        <p:nvSpPr>
          <p:cNvPr id="5" name="Rounded Rectangle 4"/>
          <p:cNvSpPr/>
          <p:nvPr/>
        </p:nvSpPr>
        <p:spPr>
          <a:xfrm>
            <a:off x="609600" y="25146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Tree>
    <p:extLst>
      <p:ext uri="{BB962C8B-B14F-4D97-AF65-F5344CB8AC3E}">
        <p14:creationId xmlns:p14="http://schemas.microsoft.com/office/powerpoint/2010/main" xmlns="" val="301456799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1200" y="787400"/>
            <a:ext cx="7620000" cy="812800"/>
          </a:xfrm>
          <a:prstGeom prst="roundRect">
            <a:avLst>
              <a:gd name="adj" fmla="val 34539"/>
            </a:avLst>
          </a:prstGeom>
          <a:solidFill>
            <a:srgbClr val="FFFF00">
              <a:alpha val="89804"/>
            </a:srgbClr>
          </a:solidFill>
          <a:ln>
            <a:solidFill>
              <a:srgbClr val="00206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387" indent="-533387" algn="ctr">
              <a:buFont typeface="+mj-lt"/>
              <a:buAutoNum type="romanUcPeriod"/>
            </a:pPr>
            <a:r>
              <a:rPr lang="en-US" sz="2667" dirty="0">
                <a:solidFill>
                  <a:srgbClr val="002060"/>
                </a:solidFill>
                <a:latin typeface="Baskerville Old Face" panose="02020602080505020303" pitchFamily="18" charset="0"/>
              </a:rPr>
              <a:t>When We Focus on Whom We Worship</a:t>
            </a:r>
          </a:p>
        </p:txBody>
      </p:sp>
      <p:sp>
        <p:nvSpPr>
          <p:cNvPr id="2" name="TextBox 1"/>
          <p:cNvSpPr txBox="1"/>
          <p:nvPr/>
        </p:nvSpPr>
        <p:spPr>
          <a:xfrm>
            <a:off x="439760" y="1905000"/>
            <a:ext cx="8170839" cy="523220"/>
          </a:xfrm>
          <a:prstGeom prst="rect">
            <a:avLst/>
          </a:prstGeom>
          <a:noFill/>
        </p:spPr>
        <p:txBody>
          <a:bodyPr wrap="square" rtlCol="0">
            <a:spAutoFit/>
          </a:bodyPr>
          <a:lstStyle/>
          <a:p>
            <a:pPr marL="457200" indent="-457200">
              <a:buFont typeface="+mj-lt"/>
              <a:buAutoNum type="alphaUcPeriod"/>
            </a:pPr>
            <a:r>
              <a:rPr lang="en-US" sz="2800" b="1" dirty="0" smtClean="0"/>
              <a:t>The God We Worship</a:t>
            </a:r>
            <a:endParaRPr lang="en-US" sz="2800" b="1" dirty="0"/>
          </a:p>
        </p:txBody>
      </p:sp>
      <p:sp>
        <p:nvSpPr>
          <p:cNvPr id="10" name="Text Box 3"/>
          <p:cNvSpPr txBox="1">
            <a:spLocks noChangeArrowheads="1"/>
          </p:cNvSpPr>
          <p:nvPr/>
        </p:nvSpPr>
        <p:spPr bwMode="auto">
          <a:xfrm>
            <a:off x="990599" y="2428220"/>
            <a:ext cx="7620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buFontTx/>
              <a:buChar char="•"/>
            </a:pPr>
            <a:r>
              <a:rPr lang="en-US" altLang="en-US" dirty="0">
                <a:latin typeface="Arial Narrow" panose="020B0606020202030204" pitchFamily="34" charset="0"/>
              </a:rPr>
              <a:t> Creator </a:t>
            </a:r>
            <a:r>
              <a:rPr lang="en-US" altLang="en-US" dirty="0">
                <a:solidFill>
                  <a:srgbClr val="C00000"/>
                </a:solidFill>
                <a:latin typeface="Arial Narrow" panose="020B0606020202030204" pitchFamily="34" charset="0"/>
              </a:rPr>
              <a:t>(Psa. 33:6-9; Gen. 1:1; Rev. 4:11)</a:t>
            </a:r>
          </a:p>
          <a:p>
            <a:pPr eaLnBrk="0" hangingPunct="0">
              <a:buFontTx/>
              <a:buChar char="•"/>
            </a:pPr>
            <a:r>
              <a:rPr lang="en-US" altLang="en-US" dirty="0">
                <a:latin typeface="Arial Narrow" panose="020B0606020202030204" pitchFamily="34" charset="0"/>
              </a:rPr>
              <a:t> Almighty </a:t>
            </a:r>
            <a:r>
              <a:rPr lang="en-US" altLang="en-US" dirty="0">
                <a:solidFill>
                  <a:srgbClr val="C00000"/>
                </a:solidFill>
                <a:latin typeface="Arial Narrow" panose="020B0606020202030204" pitchFamily="34" charset="0"/>
              </a:rPr>
              <a:t>(Rev. 4:8, 11)</a:t>
            </a:r>
          </a:p>
        </p:txBody>
      </p:sp>
    </p:spTree>
    <p:extLst>
      <p:ext uri="{BB962C8B-B14F-4D97-AF65-F5344CB8AC3E}">
        <p14:creationId xmlns:p14="http://schemas.microsoft.com/office/powerpoint/2010/main" xmlns="" val="385283680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1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Templateswise.com #2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240</Template>
  <TotalTime>1418</TotalTime>
  <Words>2580</Words>
  <Application>Microsoft Office PowerPoint</Application>
  <PresentationFormat>On-screen Show (4:3)</PresentationFormat>
  <Paragraphs>375</Paragraphs>
  <Slides>46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Baskerville Old Face</vt:lpstr>
      <vt:lpstr>Arial Narrow</vt:lpstr>
      <vt:lpstr>Wingdings</vt:lpstr>
      <vt:lpstr>Calibri</vt:lpstr>
      <vt:lpstr>Times New Roman</vt:lpstr>
      <vt:lpstr>Tahoma</vt:lpstr>
      <vt:lpstr>Templateswise.com #240</vt:lpstr>
      <vt:lpstr>13_Office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Restoring Our Passion For Worship</dc:title>
  <dc:creator>Donnie V. Rader</dc:creator>
  <cp:lastModifiedBy>Bruce-Home</cp:lastModifiedBy>
  <cp:revision>49</cp:revision>
  <dcterms:created xsi:type="dcterms:W3CDTF">2014-11-01T04:17:07Z</dcterms:created>
  <dcterms:modified xsi:type="dcterms:W3CDTF">2016-01-30T22:06:53Z</dcterms:modified>
</cp:coreProperties>
</file>