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89" r:id="rId4"/>
    <p:sldId id="291" r:id="rId5"/>
    <p:sldId id="295" r:id="rId6"/>
    <p:sldId id="296" r:id="rId7"/>
    <p:sldId id="297" r:id="rId8"/>
    <p:sldId id="292" r:id="rId9"/>
    <p:sldId id="290" r:id="rId10"/>
    <p:sldId id="293" r:id="rId11"/>
    <p:sldId id="294" r:id="rId12"/>
    <p:sldId id="275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“Secret”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5791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Poses a challenge: How are we to let others “see our good works” (5:16) and be careful to do them “in secret”? </a:t>
            </a:r>
            <a:endParaRPr lang="en-US" dirty="0"/>
          </a:p>
          <a:p>
            <a:r>
              <a:rPr lang="en-US" dirty="0" smtClean="0"/>
              <a:t>Jesus is addressing the problem of pride: that within us which desires and strives for recognition and praise from men.</a:t>
            </a:r>
            <a:endParaRPr lang="en-US" dirty="0"/>
          </a:p>
        </p:txBody>
      </p:sp>
      <p:pic>
        <p:nvPicPr>
          <p:cNvPr id="4" name="Picture 2" descr="MCBD0667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828800"/>
            <a:ext cx="1933575" cy="407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02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“Reward”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reward of the Pharisees was the immediate praise of men. </a:t>
            </a:r>
            <a:endParaRPr lang="en-US" sz="2400" dirty="0"/>
          </a:p>
          <a:p>
            <a:pPr lvl="1"/>
            <a:r>
              <a:rPr lang="en-US" dirty="0" smtClean="0"/>
              <a:t>John 12:42-43</a:t>
            </a:r>
            <a:endParaRPr lang="en-US" sz="2000" dirty="0"/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If </a:t>
            </a:r>
            <a:r>
              <a:rPr lang="en-US" dirty="0"/>
              <a:t>we will perform these tasks secretly (God focused), then God will reward us openly. </a:t>
            </a:r>
            <a:endParaRPr lang="en-US" sz="2400" dirty="0"/>
          </a:p>
          <a:p>
            <a:pPr lvl="1"/>
            <a:r>
              <a:rPr lang="en-US" dirty="0" smtClean="0"/>
              <a:t>We have God’s praise </a:t>
            </a:r>
            <a:r>
              <a:rPr lang="en-US" dirty="0"/>
              <a:t>(John 12:43; Matt. 25:21</a:t>
            </a:r>
            <a:r>
              <a:rPr lang="en-US" dirty="0" smtClean="0"/>
              <a:t>)</a:t>
            </a:r>
            <a:endParaRPr lang="en-US" sz="1600" dirty="0"/>
          </a:p>
          <a:p>
            <a:pPr lvl="1"/>
            <a:r>
              <a:rPr lang="en-US" dirty="0" smtClean="0"/>
              <a:t>We have an eternal reward (</a:t>
            </a:r>
            <a:r>
              <a:rPr lang="en-US" dirty="0"/>
              <a:t>Luke 14:13-14</a:t>
            </a:r>
            <a:r>
              <a:rPr lang="en-US" dirty="0" smtClean="0"/>
              <a:t>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7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“Therefore do not be like them!”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 </a:t>
            </a:r>
            <a:r>
              <a:rPr lang="en-US" dirty="0">
                <a:solidFill>
                  <a:schemeClr val="bg1"/>
                </a:solidFill>
              </a:rPr>
              <a:t>only must we do the right thing the right way, but we must make </a:t>
            </a:r>
            <a:r>
              <a:rPr lang="en-US">
                <a:solidFill>
                  <a:schemeClr val="bg1"/>
                </a:solidFill>
              </a:rPr>
              <a:t>sure </a:t>
            </a:r>
            <a:r>
              <a:rPr lang="en-US" smtClean="0">
                <a:solidFill>
                  <a:schemeClr val="bg1"/>
                </a:solidFill>
              </a:rPr>
              <a:t>we </a:t>
            </a:r>
            <a:r>
              <a:rPr lang="en-US" dirty="0">
                <a:solidFill>
                  <a:schemeClr val="bg1"/>
                </a:solidFill>
              </a:rPr>
              <a:t>are doing it for the right reason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Our service must be God-focused.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Whose applause do we desire? 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Whose </a:t>
            </a:r>
            <a:r>
              <a:rPr lang="en-US" dirty="0">
                <a:solidFill>
                  <a:schemeClr val="bg1"/>
                </a:solidFill>
              </a:rPr>
              <a:t>praise do we seek? 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Which </a:t>
            </a:r>
            <a:r>
              <a:rPr lang="en-US" dirty="0">
                <a:solidFill>
                  <a:schemeClr val="bg1"/>
                </a:solidFill>
              </a:rPr>
              <a:t>reward do we want?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1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Giving, Praying and Fasting</a:t>
            </a:r>
            <a:endParaRPr lang="en-US" sz="4800" b="1" dirty="0"/>
          </a:p>
        </p:txBody>
      </p:sp>
      <p:pic>
        <p:nvPicPr>
          <p:cNvPr id="2050" name="Picture 2" descr="http://stacojai.org/wp-content/uploads/2016/01/praying-hand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68"/>
          <a:stretch/>
        </p:blipFill>
        <p:spPr bwMode="auto">
          <a:xfrm>
            <a:off x="3041650" y="1971674"/>
            <a:ext cx="3054350" cy="361170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foodandnutrition.org/am_i-Hungry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1" r="18415"/>
          <a:stretch/>
        </p:blipFill>
        <p:spPr bwMode="auto">
          <a:xfrm>
            <a:off x="5943601" y="2743200"/>
            <a:ext cx="2590799" cy="263877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efilipinowomen.com/wp-content/uploads/2015/03/giving_hand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2"/>
          <a:stretch/>
        </p:blipFill>
        <p:spPr bwMode="auto">
          <a:xfrm>
            <a:off x="609601" y="2133600"/>
            <a:ext cx="2590799" cy="263877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057400" y="5715000"/>
            <a:ext cx="5029200" cy="9144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09800" y="5867400"/>
            <a:ext cx="4724400" cy="533399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Matthew 6:1-8, 16-18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285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Acts of Religious Service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2633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Acts of Religious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Charitable Deeds </a:t>
            </a:r>
            <a:r>
              <a:rPr lang="en-US" dirty="0" smtClean="0"/>
              <a:t>(NKJV), </a:t>
            </a:r>
            <a:r>
              <a:rPr lang="en-US" b="1" dirty="0" smtClean="0"/>
              <a:t>Alms</a:t>
            </a:r>
            <a:r>
              <a:rPr lang="en-US" dirty="0" smtClean="0"/>
              <a:t> (KJV), </a:t>
            </a:r>
            <a:r>
              <a:rPr lang="en-US" b="1" dirty="0" smtClean="0"/>
              <a:t>Practicing Your Righteousness </a:t>
            </a:r>
            <a:r>
              <a:rPr lang="en-US" dirty="0" smtClean="0"/>
              <a:t>(NASB, ESV)</a:t>
            </a:r>
          </a:p>
        </p:txBody>
      </p:sp>
      <p:pic>
        <p:nvPicPr>
          <p:cNvPr id="4" name="Picture 4" descr="http://efilipinowomen.com/wp-content/uploads/2015/03/giving_hand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2"/>
          <a:stretch/>
        </p:blipFill>
        <p:spPr bwMode="auto">
          <a:xfrm>
            <a:off x="5638800" y="3657600"/>
            <a:ext cx="2590799" cy="263877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558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Acts of Religious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Charitable Deeds </a:t>
            </a:r>
            <a:r>
              <a:rPr lang="en-US" dirty="0" smtClean="0"/>
              <a:t>(NKJV), </a:t>
            </a:r>
            <a:r>
              <a:rPr lang="en-US" b="1" dirty="0" smtClean="0"/>
              <a:t>Alms</a:t>
            </a:r>
            <a:r>
              <a:rPr lang="en-US" dirty="0" smtClean="0"/>
              <a:t> (KJV), </a:t>
            </a:r>
            <a:r>
              <a:rPr lang="en-US" b="1" dirty="0" smtClean="0"/>
              <a:t>Practicing Your Righteousness </a:t>
            </a:r>
            <a:r>
              <a:rPr lang="en-US" dirty="0" smtClean="0"/>
              <a:t>(NASB, ESV)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Praying</a:t>
            </a:r>
          </a:p>
        </p:txBody>
      </p:sp>
      <p:pic>
        <p:nvPicPr>
          <p:cNvPr id="5" name="Picture 2" descr="http://stacojai.org/wp-content/uploads/2016/01/praying-hand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68"/>
          <a:stretch/>
        </p:blipFill>
        <p:spPr bwMode="auto">
          <a:xfrm>
            <a:off x="5638799" y="3232809"/>
            <a:ext cx="2590799" cy="306356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54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Acts of Religious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Charitable Deeds </a:t>
            </a:r>
            <a:r>
              <a:rPr lang="en-US" dirty="0" smtClean="0"/>
              <a:t>(NKJV), </a:t>
            </a:r>
            <a:r>
              <a:rPr lang="en-US" b="1" dirty="0" smtClean="0"/>
              <a:t>Alms</a:t>
            </a:r>
            <a:r>
              <a:rPr lang="en-US" dirty="0" smtClean="0"/>
              <a:t> (KJV), </a:t>
            </a:r>
            <a:r>
              <a:rPr lang="en-US" b="1" dirty="0" smtClean="0"/>
              <a:t>Practicing Your Righteousness </a:t>
            </a:r>
            <a:r>
              <a:rPr lang="en-US" dirty="0" smtClean="0"/>
              <a:t>(NASB, ESV)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Praying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Fasting</a:t>
            </a:r>
            <a:endParaRPr lang="en-US" b="1" dirty="0"/>
          </a:p>
        </p:txBody>
      </p:sp>
      <p:pic>
        <p:nvPicPr>
          <p:cNvPr id="2050" name="Picture 2" descr="http://lifecdn.dailyburn.com/life/wp-content/uploads/2014/05/Intermittent-Fasting-Method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66" y="3657599"/>
            <a:ext cx="3961359" cy="263877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54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Our Motives Matter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“take heed” or “beware” (v. 6)</a:t>
            </a:r>
          </a:p>
          <a:p>
            <a:r>
              <a:rPr lang="en-US" dirty="0" smtClean="0"/>
              <a:t>What made these practices unacceptable to God was the motive behind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74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“Hypocrites”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ranslated </a:t>
            </a:r>
            <a:r>
              <a:rPr lang="en-US" dirty="0"/>
              <a:t>from the Greek word </a:t>
            </a:r>
            <a:r>
              <a:rPr lang="en-US" b="1" i="1" dirty="0" err="1"/>
              <a:t>hupokrisis</a:t>
            </a:r>
            <a:r>
              <a:rPr lang="en-US" dirty="0"/>
              <a:t>. </a:t>
            </a:r>
          </a:p>
          <a:p>
            <a:r>
              <a:rPr lang="en-US" dirty="0" smtClean="0"/>
              <a:t>The word referred to an actor. </a:t>
            </a:r>
            <a:endParaRPr lang="en-US" dirty="0"/>
          </a:p>
          <a:p>
            <a:r>
              <a:rPr lang="en-US" dirty="0"/>
              <a:t>A hypocrite is someone pretending to be something they are not.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righteousness </a:t>
            </a:r>
            <a:r>
              <a:rPr lang="en-US" dirty="0" smtClean="0"/>
              <a:t>of the                           Pharisees was </a:t>
            </a:r>
            <a:r>
              <a:rPr lang="en-US" dirty="0"/>
              <a:t>an act to </a:t>
            </a:r>
            <a:r>
              <a:rPr lang="en-US" dirty="0" smtClean="0"/>
              <a:t>                                   gain </a:t>
            </a:r>
            <a:r>
              <a:rPr lang="en-US" dirty="0"/>
              <a:t>the praise and </a:t>
            </a:r>
            <a:r>
              <a:rPr lang="en-US" dirty="0" smtClean="0"/>
              <a:t>                                            admiration </a:t>
            </a:r>
            <a:r>
              <a:rPr lang="en-US" dirty="0"/>
              <a:t>of men. </a:t>
            </a:r>
          </a:p>
          <a:p>
            <a:endParaRPr lang="en-US" dirty="0"/>
          </a:p>
        </p:txBody>
      </p:sp>
      <p:pic>
        <p:nvPicPr>
          <p:cNvPr id="1026" name="Picture 2" descr="http://blogs.thegospelcoalition.org/trevinwax/files/2015/03/feature-590x3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495800"/>
            <a:ext cx="3551131" cy="19621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222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333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Giving, Praying and Fasting</vt:lpstr>
      <vt:lpstr>Three Acts of Religious Service</vt:lpstr>
      <vt:lpstr>Three Acts of Religious Service</vt:lpstr>
      <vt:lpstr>Three Acts of Religious Service</vt:lpstr>
      <vt:lpstr>Three Acts of Religious Service</vt:lpstr>
      <vt:lpstr>Our Motives Matter</vt:lpstr>
      <vt:lpstr>“Hypocrites”</vt:lpstr>
      <vt:lpstr>“Secret”</vt:lpstr>
      <vt:lpstr>“Reward”</vt:lpstr>
      <vt:lpstr>“Therefore do not be like them!”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37</cp:revision>
  <dcterms:created xsi:type="dcterms:W3CDTF">2015-12-31T21:24:57Z</dcterms:created>
  <dcterms:modified xsi:type="dcterms:W3CDTF">2016-01-23T15:53:43Z</dcterms:modified>
</cp:coreProperties>
</file>