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EEAE7-C393-4781-A486-2D66AD02FD52}"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1427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EEAE7-C393-4781-A486-2D66AD02FD52}"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344970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EEAE7-C393-4781-A486-2D66AD02FD52}"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137725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EEAE7-C393-4781-A486-2D66AD02FD52}"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287566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EEAE7-C393-4781-A486-2D66AD02FD52}" type="datetimeFigureOut">
              <a:rPr lang="en-US" smtClean="0"/>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41442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EEAE7-C393-4781-A486-2D66AD02FD52}" type="datetimeFigureOut">
              <a:rPr lang="en-US" smtClean="0"/>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8434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EEAE7-C393-4781-A486-2D66AD02FD52}" type="datetimeFigureOut">
              <a:rPr lang="en-US" smtClean="0"/>
              <a:t>10/31/2015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298618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EEAE7-C393-4781-A486-2D66AD02FD52}" type="datetimeFigureOut">
              <a:rPr lang="en-US" smtClean="0"/>
              <a:t>10/31/2015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85826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EEAE7-C393-4781-A486-2D66AD02FD52}" type="datetimeFigureOut">
              <a:rPr lang="en-US" smtClean="0"/>
              <a:t>10/31/2015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262749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EEAE7-C393-4781-A486-2D66AD02FD52}" type="datetimeFigureOut">
              <a:rPr lang="en-US" smtClean="0"/>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388007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EEAE7-C393-4781-A486-2D66AD02FD52}" type="datetimeFigureOut">
              <a:rPr lang="en-US" smtClean="0"/>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CEDD0-30DA-4D1E-B571-6678FCBD22FA}" type="slidenum">
              <a:rPr lang="en-US" smtClean="0"/>
              <a:t>‹#›</a:t>
            </a:fld>
            <a:endParaRPr lang="en-US"/>
          </a:p>
        </p:txBody>
      </p:sp>
    </p:spTree>
    <p:extLst>
      <p:ext uri="{BB962C8B-B14F-4D97-AF65-F5344CB8AC3E}">
        <p14:creationId xmlns:p14="http://schemas.microsoft.com/office/powerpoint/2010/main" val="339676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EEAE7-C393-4781-A486-2D66AD02FD52}" type="datetimeFigureOut">
              <a:rPr lang="en-US" smtClean="0"/>
              <a:t>10/31/2015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CEDD0-30DA-4D1E-B571-6678FCBD22FA}" type="slidenum">
              <a:rPr lang="en-US" smtClean="0"/>
              <a:t>‹#›</a:t>
            </a:fld>
            <a:endParaRPr lang="en-US"/>
          </a:p>
        </p:txBody>
      </p:sp>
    </p:spTree>
    <p:extLst>
      <p:ext uri="{BB962C8B-B14F-4D97-AF65-F5344CB8AC3E}">
        <p14:creationId xmlns:p14="http://schemas.microsoft.com/office/powerpoint/2010/main" val="397202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721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Esther’s Courage</a:t>
            </a:r>
            <a:endParaRPr lang="en-US" b="1" dirty="0"/>
          </a:p>
        </p:txBody>
      </p:sp>
      <p:sp>
        <p:nvSpPr>
          <p:cNvPr id="3" name="Content Placeholder 2"/>
          <p:cNvSpPr>
            <a:spLocks noGrp="1"/>
          </p:cNvSpPr>
          <p:nvPr>
            <p:ph idx="1"/>
          </p:nvPr>
        </p:nvSpPr>
        <p:spPr>
          <a:xfrm>
            <a:off x="457200" y="1798637"/>
            <a:ext cx="5181600" cy="4525963"/>
          </a:xfrm>
        </p:spPr>
        <p:txBody>
          <a:bodyPr>
            <a:normAutofit/>
          </a:bodyPr>
          <a:lstStyle/>
          <a:p>
            <a:r>
              <a:rPr lang="en-US" dirty="0"/>
              <a:t>Esther accepted Mordecai’s challenge (Esther 4:15-16). </a:t>
            </a:r>
          </a:p>
          <a:p>
            <a:r>
              <a:rPr lang="en-US" dirty="0"/>
              <a:t>She was willing to put her life in danger in order to save the Jews. </a:t>
            </a:r>
          </a:p>
          <a:p>
            <a:r>
              <a:rPr lang="en-US" dirty="0" smtClean="0"/>
              <a:t>Courage </a:t>
            </a:r>
            <a:r>
              <a:rPr lang="en-US" dirty="0"/>
              <a:t>is not the absence of fear. </a:t>
            </a:r>
            <a:r>
              <a:rPr lang="en-US" dirty="0" smtClean="0"/>
              <a:t>It </a:t>
            </a:r>
            <a:r>
              <a:rPr lang="en-US" dirty="0"/>
              <a:t>is a willingness to face one’s </a:t>
            </a:r>
            <a:r>
              <a:rPr lang="en-US" dirty="0" smtClean="0"/>
              <a:t>fears. </a:t>
            </a:r>
            <a:endParaRPr lang="en-US" dirty="0"/>
          </a:p>
        </p:txBody>
      </p:sp>
      <p:pic>
        <p:nvPicPr>
          <p:cNvPr id="4098" name="Picture 2" descr="http://img05.deviantart.net/18c2/i/2012/063/9/4/queen_esther_by_nahualconmachete-d4roxf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323" y="1524000"/>
            <a:ext cx="2970452" cy="465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2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lstStyle/>
          <a:p>
            <a:r>
              <a:rPr lang="en-US" b="1" dirty="0" smtClean="0">
                <a:solidFill>
                  <a:schemeClr val="bg1"/>
                </a:solidFill>
              </a:rPr>
              <a:t>Esther’s Faith Gave Her Courage</a:t>
            </a:r>
            <a:endParaRPr lang="en-US" b="1" dirty="0">
              <a:solidFill>
                <a:schemeClr val="bg1"/>
              </a:solidFill>
            </a:endParaRPr>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681311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lstStyle/>
          <a:p>
            <a:r>
              <a:rPr lang="en-US" b="1" dirty="0" smtClean="0">
                <a:solidFill>
                  <a:schemeClr val="bg1"/>
                </a:solidFill>
              </a:rPr>
              <a:t>Esther’s Faith Gave Her Courage</a:t>
            </a:r>
            <a:endParaRPr lang="en-US" b="1" dirty="0">
              <a:solidFill>
                <a:schemeClr val="bg1"/>
              </a:solidFill>
            </a:endParaRPr>
          </a:p>
        </p:txBody>
      </p:sp>
      <p:sp>
        <p:nvSpPr>
          <p:cNvPr id="3" name="Content Placeholder 2"/>
          <p:cNvSpPr>
            <a:spLocks noGrp="1"/>
          </p:cNvSpPr>
          <p:nvPr>
            <p:ph idx="1"/>
          </p:nvPr>
        </p:nvSpPr>
        <p:spPr>
          <a:xfrm>
            <a:off x="457200" y="1752600"/>
            <a:ext cx="8229600" cy="4373563"/>
          </a:xfrm>
        </p:spPr>
        <p:txBody>
          <a:bodyPr/>
          <a:lstStyle/>
          <a:p>
            <a:r>
              <a:rPr lang="en-US" i="1" dirty="0"/>
              <a:t>“And this is the victory that has overcome the world - our faith” </a:t>
            </a:r>
            <a:r>
              <a:rPr lang="en-US" dirty="0"/>
              <a:t>(1 John 5:4</a:t>
            </a:r>
            <a:r>
              <a:rPr lang="en-US" dirty="0" smtClean="0"/>
              <a:t>). </a:t>
            </a:r>
            <a:endParaRPr lang="en-US" dirty="0"/>
          </a:p>
        </p:txBody>
      </p:sp>
      <p:pic>
        <p:nvPicPr>
          <p:cNvPr id="4" name="Picture 2" descr="http://www.biblical-life.com/layerMenuButtons/open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6517"/>
            <a:ext cx="2781300" cy="191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26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lstStyle/>
          <a:p>
            <a:r>
              <a:rPr lang="en-US" b="1" dirty="0" smtClean="0">
                <a:solidFill>
                  <a:schemeClr val="bg1"/>
                </a:solidFill>
              </a:rPr>
              <a:t>Esther’s Faith Gave Her Courage</a:t>
            </a:r>
            <a:endParaRPr lang="en-US" b="1" dirty="0">
              <a:solidFill>
                <a:schemeClr val="bg1"/>
              </a:solidFill>
            </a:endParaRPr>
          </a:p>
        </p:txBody>
      </p:sp>
      <p:sp>
        <p:nvSpPr>
          <p:cNvPr id="3" name="Content Placeholder 2"/>
          <p:cNvSpPr>
            <a:spLocks noGrp="1"/>
          </p:cNvSpPr>
          <p:nvPr>
            <p:ph idx="1"/>
          </p:nvPr>
        </p:nvSpPr>
        <p:spPr>
          <a:xfrm>
            <a:off x="457200" y="1752600"/>
            <a:ext cx="8229600" cy="4373563"/>
          </a:xfrm>
        </p:spPr>
        <p:txBody>
          <a:bodyPr/>
          <a:lstStyle/>
          <a:p>
            <a:pPr lvl="0"/>
            <a:r>
              <a:rPr lang="en-US" i="1" dirty="0"/>
              <a:t>“The Lord is my light and my salvation; whom shall I fear? The Lord is the strength of my life; of whom shall I be afraid?” </a:t>
            </a:r>
            <a:r>
              <a:rPr lang="en-US" dirty="0"/>
              <a:t>(Ps. 27:1). </a:t>
            </a:r>
            <a:endParaRPr lang="en-US" dirty="0" smtClean="0"/>
          </a:p>
          <a:p>
            <a:pPr lvl="0"/>
            <a:endParaRPr lang="en-US" sz="800" dirty="0"/>
          </a:p>
          <a:p>
            <a:pPr lvl="0"/>
            <a:r>
              <a:rPr lang="en-US" i="1" dirty="0"/>
              <a:t>“The Lord is on my side; I will not fear. What can man do to me?”</a:t>
            </a:r>
            <a:r>
              <a:rPr lang="en-US" dirty="0"/>
              <a:t> (Ps. 118:6). </a:t>
            </a:r>
          </a:p>
        </p:txBody>
      </p:sp>
      <p:pic>
        <p:nvPicPr>
          <p:cNvPr id="4" name="Picture 2" descr="http://www.biblical-life.com/layerMenuButtons/open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6517"/>
            <a:ext cx="2781300" cy="191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26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lstStyle/>
          <a:p>
            <a:r>
              <a:rPr lang="en-US" b="1" dirty="0" smtClean="0">
                <a:solidFill>
                  <a:schemeClr val="bg1"/>
                </a:solidFill>
              </a:rPr>
              <a:t>Esther’s Faith Gave Her Courage</a:t>
            </a:r>
            <a:endParaRPr lang="en-US" b="1" dirty="0">
              <a:solidFill>
                <a:schemeClr val="bg1"/>
              </a:solidFill>
            </a:endParaRPr>
          </a:p>
        </p:txBody>
      </p:sp>
      <p:sp>
        <p:nvSpPr>
          <p:cNvPr id="3" name="Content Placeholder 2"/>
          <p:cNvSpPr>
            <a:spLocks noGrp="1"/>
          </p:cNvSpPr>
          <p:nvPr>
            <p:ph idx="1"/>
          </p:nvPr>
        </p:nvSpPr>
        <p:spPr>
          <a:xfrm>
            <a:off x="457200" y="1752600"/>
            <a:ext cx="8229600" cy="4373563"/>
          </a:xfrm>
        </p:spPr>
        <p:txBody>
          <a:bodyPr/>
          <a:lstStyle/>
          <a:p>
            <a:pPr lvl="0"/>
            <a:r>
              <a:rPr lang="en-US" i="1" dirty="0"/>
              <a:t>“Have I not commanded you? Be strong and of good courage; do not be afraid, nor be dismayed, for the Lord your God is with you wherever you go”</a:t>
            </a:r>
            <a:r>
              <a:rPr lang="en-US" dirty="0"/>
              <a:t> (Joshua 1:9). </a:t>
            </a:r>
          </a:p>
        </p:txBody>
      </p:sp>
      <p:pic>
        <p:nvPicPr>
          <p:cNvPr id="4" name="Picture 2" descr="http://www.biblical-life.com/layerMenuButtons/open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6517"/>
            <a:ext cx="2781300" cy="191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81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lstStyle/>
          <a:p>
            <a:r>
              <a:rPr lang="en-US" b="1" dirty="0" smtClean="0">
                <a:solidFill>
                  <a:schemeClr val="bg1"/>
                </a:solidFill>
              </a:rPr>
              <a:t>Esther’s Faith Gave Her Courage</a:t>
            </a:r>
            <a:endParaRPr lang="en-US" b="1" dirty="0">
              <a:solidFill>
                <a:schemeClr val="bg1"/>
              </a:solidFill>
            </a:endParaRPr>
          </a:p>
        </p:txBody>
      </p:sp>
      <p:sp>
        <p:nvSpPr>
          <p:cNvPr id="3" name="Content Placeholder 2"/>
          <p:cNvSpPr>
            <a:spLocks noGrp="1"/>
          </p:cNvSpPr>
          <p:nvPr>
            <p:ph idx="1"/>
          </p:nvPr>
        </p:nvSpPr>
        <p:spPr>
          <a:xfrm>
            <a:off x="457200" y="1752600"/>
            <a:ext cx="8229600" cy="4373563"/>
          </a:xfrm>
        </p:spPr>
        <p:txBody>
          <a:bodyPr/>
          <a:lstStyle/>
          <a:p>
            <a:r>
              <a:rPr lang="en-US" i="1" dirty="0" smtClean="0"/>
              <a:t>“Yet in all these things we are more than conquerors through Him who loved us”    </a:t>
            </a:r>
            <a:r>
              <a:rPr lang="en-US" dirty="0" smtClean="0"/>
              <a:t>(Rom. 8:37). </a:t>
            </a:r>
            <a:endParaRPr lang="en-US" dirty="0"/>
          </a:p>
        </p:txBody>
      </p:sp>
      <p:pic>
        <p:nvPicPr>
          <p:cNvPr id="4" name="Picture 2" descr="http://www.biblical-life.com/layerMenuButtons/open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6517"/>
            <a:ext cx="2781300" cy="191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81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normAutofit/>
          </a:bodyPr>
          <a:lstStyle/>
          <a:p>
            <a:r>
              <a:rPr lang="en-US" sz="4200" b="1" dirty="0" smtClean="0">
                <a:solidFill>
                  <a:schemeClr val="bg1"/>
                </a:solidFill>
              </a:rPr>
              <a:t>Esther’s Mentor Gave Her Courage</a:t>
            </a:r>
            <a:endParaRPr lang="en-US" sz="4200" b="1" dirty="0">
              <a:solidFill>
                <a:schemeClr val="bg1"/>
              </a:solidFill>
            </a:endParaRPr>
          </a:p>
        </p:txBody>
      </p:sp>
      <p:sp>
        <p:nvSpPr>
          <p:cNvPr id="3" name="Content Placeholder 2"/>
          <p:cNvSpPr>
            <a:spLocks noGrp="1"/>
          </p:cNvSpPr>
          <p:nvPr>
            <p:ph idx="1"/>
          </p:nvPr>
        </p:nvSpPr>
        <p:spPr>
          <a:xfrm>
            <a:off x="457200" y="1722437"/>
            <a:ext cx="8229600" cy="4525963"/>
          </a:xfrm>
        </p:spPr>
        <p:txBody>
          <a:bodyPr/>
          <a:lstStyle/>
          <a:p>
            <a:r>
              <a:rPr lang="en-US" dirty="0"/>
              <a:t>Mordecai </a:t>
            </a:r>
            <a:r>
              <a:rPr lang="en-US" dirty="0" smtClean="0"/>
              <a:t>had a great amount of influence with Esther (2:7</a:t>
            </a:r>
            <a:r>
              <a:rPr lang="en-US" dirty="0"/>
              <a:t>, 10, 20). </a:t>
            </a:r>
            <a:r>
              <a:rPr lang="en-US" dirty="0" smtClean="0"/>
              <a:t> </a:t>
            </a:r>
            <a:endParaRPr lang="en-US" dirty="0"/>
          </a:p>
          <a:p>
            <a:r>
              <a:rPr lang="en-US" dirty="0" smtClean="0"/>
              <a:t>Perhaps </a:t>
            </a:r>
            <a:r>
              <a:rPr lang="en-US" dirty="0"/>
              <a:t>no one else could have convinced Esther to put her life on the </a:t>
            </a:r>
            <a:r>
              <a:rPr lang="en-US" dirty="0" smtClean="0"/>
              <a:t>line.</a:t>
            </a:r>
          </a:p>
          <a:p>
            <a:r>
              <a:rPr lang="en-US" dirty="0" smtClean="0"/>
              <a:t>When </a:t>
            </a:r>
            <a:r>
              <a:rPr lang="en-US" dirty="0"/>
              <a:t>Mordecai expressed his faith, Esther found her faith (4:14). </a:t>
            </a:r>
          </a:p>
          <a:p>
            <a:endParaRPr lang="en-US" dirty="0"/>
          </a:p>
        </p:txBody>
      </p:sp>
    </p:spTree>
    <p:extLst>
      <p:ext uri="{BB962C8B-B14F-4D97-AF65-F5344CB8AC3E}">
        <p14:creationId xmlns:p14="http://schemas.microsoft.com/office/powerpoint/2010/main" val="348329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normAutofit/>
          </a:bodyPr>
          <a:lstStyle/>
          <a:p>
            <a:r>
              <a:rPr lang="en-US" sz="4200" b="1" dirty="0" smtClean="0">
                <a:solidFill>
                  <a:schemeClr val="bg1"/>
                </a:solidFill>
              </a:rPr>
              <a:t>Esther’s Mentor Gave Her Courage</a:t>
            </a:r>
            <a:endParaRPr lang="en-US" sz="4200" b="1" dirty="0">
              <a:solidFill>
                <a:schemeClr val="bg1"/>
              </a:solidFill>
            </a:endParaRPr>
          </a:p>
        </p:txBody>
      </p:sp>
      <p:sp>
        <p:nvSpPr>
          <p:cNvPr id="3" name="Content Placeholder 2"/>
          <p:cNvSpPr>
            <a:spLocks noGrp="1"/>
          </p:cNvSpPr>
          <p:nvPr>
            <p:ph idx="1"/>
          </p:nvPr>
        </p:nvSpPr>
        <p:spPr/>
        <p:txBody>
          <a:bodyPr>
            <a:normAutofit/>
          </a:bodyPr>
          <a:lstStyle/>
          <a:p>
            <a:r>
              <a:rPr lang="en-US" i="1" dirty="0" smtClean="0"/>
              <a:t>“He who walks with wise men will be wise, but the companion of fools will be destroyed” </a:t>
            </a:r>
            <a:r>
              <a:rPr lang="en-US" dirty="0" smtClean="0"/>
              <a:t>(Prov. 13:20). </a:t>
            </a:r>
          </a:p>
          <a:p>
            <a:r>
              <a:rPr lang="en-US" i="1" dirty="0" smtClean="0"/>
              <a:t>“As iron sharpens iron, so a man sharpens the countenance of his friend” </a:t>
            </a:r>
            <a:r>
              <a:rPr lang="en-US" dirty="0" smtClean="0"/>
              <a:t>(Prov. 27:17).</a:t>
            </a:r>
            <a:endParaRPr lang="en-US" dirty="0"/>
          </a:p>
        </p:txBody>
      </p:sp>
      <p:pic>
        <p:nvPicPr>
          <p:cNvPr id="4" name="Picture 2" descr="http://www.biblical-life.com/layerMenuButtons/open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6517"/>
            <a:ext cx="2781300" cy="191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07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normAutofit/>
          </a:bodyPr>
          <a:lstStyle/>
          <a:p>
            <a:r>
              <a:rPr lang="en-US" sz="4200" b="1" dirty="0" smtClean="0">
                <a:solidFill>
                  <a:schemeClr val="bg1"/>
                </a:solidFill>
              </a:rPr>
              <a:t>Esther Looked Beyond Herself</a:t>
            </a:r>
            <a:endParaRPr lang="en-US" sz="4200" b="1" dirty="0">
              <a:solidFill>
                <a:schemeClr val="bg1"/>
              </a:solidFill>
            </a:endParaRPr>
          </a:p>
        </p:txBody>
      </p:sp>
    </p:spTree>
    <p:extLst>
      <p:ext uri="{BB962C8B-B14F-4D97-AF65-F5344CB8AC3E}">
        <p14:creationId xmlns:p14="http://schemas.microsoft.com/office/powerpoint/2010/main" val="1229173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1"/>
            </a:solidFill>
          </a:ln>
        </p:spPr>
        <p:txBody>
          <a:bodyPr>
            <a:normAutofit/>
          </a:bodyPr>
          <a:lstStyle/>
          <a:p>
            <a:r>
              <a:rPr lang="en-US" sz="4200" b="1" dirty="0" smtClean="0">
                <a:solidFill>
                  <a:schemeClr val="bg1"/>
                </a:solidFill>
              </a:rPr>
              <a:t>Esther Looked Beyond Herself</a:t>
            </a:r>
            <a:endParaRPr lang="en-US" sz="4200" b="1" dirty="0">
              <a:solidFill>
                <a:schemeClr val="bg1"/>
              </a:solidFill>
            </a:endParaRPr>
          </a:p>
        </p:txBody>
      </p:sp>
      <p:sp>
        <p:nvSpPr>
          <p:cNvPr id="3" name="Content Placeholder 2"/>
          <p:cNvSpPr>
            <a:spLocks noGrp="1"/>
          </p:cNvSpPr>
          <p:nvPr>
            <p:ph idx="1"/>
          </p:nvPr>
        </p:nvSpPr>
        <p:spPr/>
        <p:txBody>
          <a:bodyPr>
            <a:normAutofit/>
          </a:bodyPr>
          <a:lstStyle/>
          <a:p>
            <a:r>
              <a:rPr lang="en-US" i="1" dirty="0" smtClean="0"/>
              <a:t>“Then Queen Esther answered and said, ‘If I have found favor in your sight, O king, and if it pleases the king, let my life be given me at my petition, </a:t>
            </a:r>
            <a:r>
              <a:rPr lang="en-US" i="1" u="sng" dirty="0" smtClean="0"/>
              <a:t>and my people</a:t>
            </a:r>
            <a:r>
              <a:rPr lang="en-US" i="1" dirty="0" smtClean="0"/>
              <a:t> at my request. For </a:t>
            </a:r>
            <a:r>
              <a:rPr lang="en-US" i="1" u="sng" dirty="0" smtClean="0"/>
              <a:t>we have been sold, my people and I</a:t>
            </a:r>
            <a:r>
              <a:rPr lang="en-US" i="1" dirty="0" smtClean="0"/>
              <a:t>, to be destroyed, to be killed, and to be annihilated...’” </a:t>
            </a:r>
            <a:r>
              <a:rPr lang="en-US" dirty="0" smtClean="0"/>
              <a:t>(Esther 7:3-4).</a:t>
            </a:r>
            <a:endParaRPr lang="en-US" dirty="0"/>
          </a:p>
        </p:txBody>
      </p:sp>
      <p:pic>
        <p:nvPicPr>
          <p:cNvPr id="4" name="Picture 2" descr="http://www.biblical-life.com/layerMenuButtons/open_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6517"/>
            <a:ext cx="2781300" cy="191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197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messianicfamilyfellowship.com/wp-content/uploads/2015/03/purim-articl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28600"/>
            <a:ext cx="8343900" cy="625792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914400" y="4800600"/>
            <a:ext cx="5257800" cy="762000"/>
          </a:xfrm>
          <a:solidFill>
            <a:schemeClr val="accent6">
              <a:lumMod val="50000"/>
            </a:schemeClr>
          </a:solidFill>
          <a:ln>
            <a:solidFill>
              <a:schemeClr val="tx1"/>
            </a:solidFill>
          </a:ln>
          <a:effectLst>
            <a:outerShdw blurRad="50800" dist="38100" dir="2700000" algn="tl" rotWithShape="0">
              <a:prstClr val="black">
                <a:alpha val="40000"/>
              </a:prstClr>
            </a:outerShdw>
          </a:effectLst>
        </p:spPr>
        <p:txBody>
          <a:bodyPr>
            <a:normAutofit/>
          </a:bodyPr>
          <a:lstStyle/>
          <a:p>
            <a:r>
              <a:rPr lang="en-US" sz="4000" b="1" dirty="0" smtClean="0">
                <a:solidFill>
                  <a:schemeClr val="bg1"/>
                </a:solidFill>
                <a:effectLst>
                  <a:outerShdw blurRad="38100" dist="38100" dir="2700000" algn="tl">
                    <a:srgbClr val="000000">
                      <a:alpha val="43137"/>
                    </a:srgbClr>
                  </a:outerShdw>
                </a:effectLst>
              </a:rPr>
              <a:t>A Courageous Faith</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890701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Esther’s Courage</a:t>
            </a:r>
            <a:endParaRPr lang="en-US" b="1" dirty="0"/>
          </a:p>
        </p:txBody>
      </p:sp>
      <p:sp>
        <p:nvSpPr>
          <p:cNvPr id="3" name="Content Placeholder 2"/>
          <p:cNvSpPr>
            <a:spLocks noGrp="1"/>
          </p:cNvSpPr>
          <p:nvPr>
            <p:ph idx="1"/>
          </p:nvPr>
        </p:nvSpPr>
        <p:spPr>
          <a:xfrm>
            <a:off x="457200" y="1798637"/>
            <a:ext cx="5181600" cy="4525963"/>
          </a:xfrm>
        </p:spPr>
        <p:txBody>
          <a:bodyPr>
            <a:normAutofit lnSpcReduction="10000"/>
          </a:bodyPr>
          <a:lstStyle/>
          <a:p>
            <a:r>
              <a:rPr lang="en-US" dirty="0"/>
              <a:t>Esther took </a:t>
            </a:r>
            <a:r>
              <a:rPr lang="en-US" dirty="0" smtClean="0"/>
              <a:t>courage, presented </a:t>
            </a:r>
            <a:r>
              <a:rPr lang="en-US" dirty="0"/>
              <a:t>herself before the </a:t>
            </a:r>
            <a:r>
              <a:rPr lang="en-US" dirty="0" smtClean="0"/>
              <a:t>king, and saved the Jews. </a:t>
            </a:r>
          </a:p>
          <a:p>
            <a:pPr lvl="0"/>
            <a:r>
              <a:rPr lang="en-US" dirty="0"/>
              <a:t>To this day, Jews celebrate the feast of Purim as a remembrance of how Queen Esther delivered them from destruction. </a:t>
            </a:r>
          </a:p>
        </p:txBody>
      </p:sp>
      <p:pic>
        <p:nvPicPr>
          <p:cNvPr id="4098" name="Picture 2" descr="http://img05.deviantart.net/18c2/i/2012/063/9/4/queen_esther_by_nahualconmachete-d4roxf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323" y="1524000"/>
            <a:ext cx="2970452" cy="465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06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Our Courage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dirty="0">
                <a:solidFill>
                  <a:schemeClr val="bg1"/>
                </a:solidFill>
              </a:rPr>
              <a:t>Courage is a choice. </a:t>
            </a:r>
          </a:p>
          <a:p>
            <a:pPr lvl="0"/>
            <a:r>
              <a:rPr lang="en-US" b="1" dirty="0">
                <a:solidFill>
                  <a:schemeClr val="bg1"/>
                </a:solidFill>
              </a:rPr>
              <a:t>There will come times in our lives when we will have to face our fears and muster courage to overcome various challenges. </a:t>
            </a:r>
          </a:p>
          <a:p>
            <a:pPr lvl="0"/>
            <a:r>
              <a:rPr lang="en-US" b="1" dirty="0">
                <a:solidFill>
                  <a:schemeClr val="bg1"/>
                </a:solidFill>
              </a:rPr>
              <a:t>Developing a strong faith now will prepare us for the times when we will need to “be strong and courageous.” </a:t>
            </a:r>
          </a:p>
        </p:txBody>
      </p:sp>
    </p:spTree>
    <p:extLst>
      <p:ext uri="{BB962C8B-B14F-4D97-AF65-F5344CB8AC3E}">
        <p14:creationId xmlns:p14="http://schemas.microsoft.com/office/powerpoint/2010/main" val="38006726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570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Courage is an Honorable Trait</a:t>
            </a:r>
            <a:endParaRPr lang="en-US" b="1" dirty="0"/>
          </a:p>
        </p:txBody>
      </p:sp>
      <p:sp>
        <p:nvSpPr>
          <p:cNvPr id="3" name="Content Placeholder 2"/>
          <p:cNvSpPr>
            <a:spLocks noGrp="1"/>
          </p:cNvSpPr>
          <p:nvPr>
            <p:ph idx="1"/>
          </p:nvPr>
        </p:nvSpPr>
        <p:spPr/>
        <p:txBody>
          <a:bodyPr/>
          <a:lstStyle/>
          <a:p>
            <a:r>
              <a:rPr lang="en-US" dirty="0" smtClean="0">
                <a:solidFill>
                  <a:schemeClr val="bg1"/>
                </a:solidFill>
              </a:rPr>
              <a:t>Courage </a:t>
            </a:r>
            <a:r>
              <a:rPr lang="en-US" dirty="0">
                <a:solidFill>
                  <a:schemeClr val="bg1"/>
                </a:solidFill>
              </a:rPr>
              <a:t>has been defined as “the attitude of facing and dealing with anything recognized as dangerous, difficult, or painful.”</a:t>
            </a:r>
          </a:p>
          <a:p>
            <a:r>
              <a:rPr lang="en-US" dirty="0">
                <a:solidFill>
                  <a:schemeClr val="bg1"/>
                </a:solidFill>
              </a:rPr>
              <a:t>Courage can be described as the strength to take risks, face danger, endure difficulty, or withstand fear. </a:t>
            </a:r>
          </a:p>
        </p:txBody>
      </p:sp>
    </p:spTree>
    <p:extLst>
      <p:ext uri="{BB962C8B-B14F-4D97-AF65-F5344CB8AC3E}">
        <p14:creationId xmlns:p14="http://schemas.microsoft.com/office/powerpoint/2010/main" val="185690287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Courage is an Honorable Trait</a:t>
            </a:r>
            <a:endParaRPr lang="en-US" dirty="0"/>
          </a:p>
        </p:txBody>
      </p:sp>
      <p:pic>
        <p:nvPicPr>
          <p:cNvPr id="2050" name="Picture 2" descr="http://5tjt.com/wp-content/uploads/2014/10/doctor-pat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1650"/>
            <a:ext cx="3429000" cy="25717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http://images.alarabiya.net/63/33/640x392_24452_1944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718" y="1638300"/>
            <a:ext cx="4292081" cy="26289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6" name="Picture 8" descr="http://media.masslive.com/breakingnews/photo/2011/01/9168105-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t="11370" b="3226"/>
          <a:stretch/>
        </p:blipFill>
        <p:spPr bwMode="auto">
          <a:xfrm>
            <a:off x="4648200" y="3733800"/>
            <a:ext cx="3619500" cy="266007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http://media.masslive.com/breakingnews/photo/2010/08/080410-police-training-academy-graduationjpg-584515e40f3a8094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099" y="4038600"/>
            <a:ext cx="3999701" cy="26479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82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Courage is an Honorable Trait</a:t>
            </a:r>
            <a:endParaRPr lang="en-US" dirty="0">
              <a:solidFill>
                <a:schemeClr val="bg1"/>
              </a:solidFill>
              <a:effectLst>
                <a:outerShdw blurRad="38100" dist="38100" dir="2700000" algn="tl">
                  <a:srgbClr val="000000">
                    <a:alpha val="43137"/>
                  </a:srgbClr>
                </a:outerShdw>
              </a:effectLst>
            </a:endParaRPr>
          </a:p>
        </p:txBody>
      </p:sp>
      <p:pic>
        <p:nvPicPr>
          <p:cNvPr id="3078" name="Picture 6" descr="http://boystown.org/content/sites/default/files/iStock_000007225674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0"/>
            <a:ext cx="4038600" cy="26955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http://www.getholistichealth.com/wp-content/uploads/2013/05/boy_refusing_to_open_mouth_for_dent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57600"/>
            <a:ext cx="3352800" cy="27013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4" name="Picture 2" descr="http://scottiehobbs.com/wp-content/uploads/2012/03/stock-footage-african-american-boy-riding-his-bicycle-in-first-ti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3810000" cy="21336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80" name="Picture 8" descr="http://cdn2.hubspot.net/hub/245581/file-865576472-jpg/how_to_overcome_stage_f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1676400"/>
            <a:ext cx="2762250" cy="24288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4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Esther Had To Find Courage</a:t>
            </a:r>
            <a:endParaRPr lang="en-US" b="1" dirty="0"/>
          </a:p>
        </p:txBody>
      </p:sp>
      <p:sp>
        <p:nvSpPr>
          <p:cNvPr id="3" name="Content Placeholder 2"/>
          <p:cNvSpPr>
            <a:spLocks noGrp="1"/>
          </p:cNvSpPr>
          <p:nvPr>
            <p:ph idx="1"/>
          </p:nvPr>
        </p:nvSpPr>
        <p:spPr>
          <a:xfrm>
            <a:off x="457200" y="1798637"/>
            <a:ext cx="5181600" cy="4525963"/>
          </a:xfrm>
        </p:spPr>
        <p:txBody>
          <a:bodyPr>
            <a:normAutofit/>
          </a:bodyPr>
          <a:lstStyle/>
          <a:p>
            <a:r>
              <a:rPr lang="en-US" dirty="0"/>
              <a:t>She put her life at risk to save both herself and the entire Jewish nation. </a:t>
            </a:r>
          </a:p>
          <a:p>
            <a:r>
              <a:rPr lang="en-US" dirty="0"/>
              <a:t>In this lesson we </a:t>
            </a:r>
            <a:r>
              <a:rPr lang="en-US" dirty="0" smtClean="0"/>
              <a:t>look at her unique challenge</a:t>
            </a:r>
            <a:r>
              <a:rPr lang="en-US" dirty="0"/>
              <a:t>, and </a:t>
            </a:r>
            <a:r>
              <a:rPr lang="en-US" dirty="0" smtClean="0"/>
              <a:t>see </a:t>
            </a:r>
            <a:r>
              <a:rPr lang="en-US" dirty="0"/>
              <a:t>the connection between faith and courage. </a:t>
            </a:r>
          </a:p>
          <a:p>
            <a:endParaRPr lang="en-US" dirty="0"/>
          </a:p>
        </p:txBody>
      </p:sp>
      <p:pic>
        <p:nvPicPr>
          <p:cNvPr id="4098" name="Picture 2" descr="http://img05.deviantart.net/18c2/i/2012/063/9/4/queen_esther_by_nahualconmachete-d4roxf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323" y="1524000"/>
            <a:ext cx="2970452" cy="465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59295"/>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Background Information</a:t>
            </a:r>
            <a:endParaRPr lang="en-US" b="1" dirty="0"/>
          </a:p>
        </p:txBody>
      </p:sp>
      <p:sp>
        <p:nvSpPr>
          <p:cNvPr id="3" name="Content Placeholder 2"/>
          <p:cNvSpPr>
            <a:spLocks noGrp="1"/>
          </p:cNvSpPr>
          <p:nvPr>
            <p:ph idx="1"/>
          </p:nvPr>
        </p:nvSpPr>
        <p:spPr/>
        <p:txBody>
          <a:bodyPr/>
          <a:lstStyle/>
          <a:p>
            <a:r>
              <a:rPr lang="en-US" dirty="0" smtClean="0"/>
              <a:t>Account of Esther took place during the time of the return from Babylonian Captivity.</a:t>
            </a:r>
          </a:p>
          <a:p>
            <a:r>
              <a:rPr lang="en-US" dirty="0" smtClean="0"/>
              <a:t>Esther was raised by her cousin, Mordecai.</a:t>
            </a:r>
          </a:p>
          <a:p>
            <a:r>
              <a:rPr lang="en-US" dirty="0" smtClean="0"/>
              <a:t>Esther found favor in the sight of the king of Persia and was made queen.</a:t>
            </a:r>
          </a:p>
          <a:p>
            <a:r>
              <a:rPr lang="en-US" dirty="0" smtClean="0"/>
              <a:t>Mordecai angered Haman. </a:t>
            </a:r>
          </a:p>
          <a:p>
            <a:r>
              <a:rPr lang="en-US" dirty="0" smtClean="0"/>
              <a:t>Haman devised a plot to kill all of the Jews. </a:t>
            </a:r>
            <a:endParaRPr lang="en-US" dirty="0"/>
          </a:p>
        </p:txBody>
      </p:sp>
    </p:spTree>
    <p:extLst>
      <p:ext uri="{BB962C8B-B14F-4D97-AF65-F5344CB8AC3E}">
        <p14:creationId xmlns:p14="http://schemas.microsoft.com/office/powerpoint/2010/main" val="352621133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Esther’s Challenge</a:t>
            </a:r>
            <a:endParaRPr lang="en-US" b="1" dirty="0"/>
          </a:p>
        </p:txBody>
      </p:sp>
      <p:sp>
        <p:nvSpPr>
          <p:cNvPr id="3" name="Content Placeholder 2"/>
          <p:cNvSpPr>
            <a:spLocks noGrp="1"/>
          </p:cNvSpPr>
          <p:nvPr>
            <p:ph idx="1"/>
          </p:nvPr>
        </p:nvSpPr>
        <p:spPr/>
        <p:txBody>
          <a:bodyPr/>
          <a:lstStyle/>
          <a:p>
            <a:r>
              <a:rPr lang="en-US" dirty="0" smtClean="0"/>
              <a:t>Mordecai asked Esther to go in to the king and intercede on behalf of the Jews (4:5-9). </a:t>
            </a:r>
          </a:p>
          <a:p>
            <a:r>
              <a:rPr lang="en-US" dirty="0" smtClean="0"/>
              <a:t>Esther felt she could not fulfill this request. To do so risked certain death (v. 11). </a:t>
            </a:r>
          </a:p>
          <a:p>
            <a:r>
              <a:rPr lang="en-US" dirty="0" smtClean="0"/>
              <a:t>Mordecai did not accept Esther’s excuse. </a:t>
            </a:r>
            <a:endParaRPr lang="en-US" dirty="0"/>
          </a:p>
        </p:txBody>
      </p:sp>
    </p:spTree>
    <p:extLst>
      <p:ext uri="{BB962C8B-B14F-4D97-AF65-F5344CB8AC3E}">
        <p14:creationId xmlns:p14="http://schemas.microsoft.com/office/powerpoint/2010/main" val="2395958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Esther’s Challenge</a:t>
            </a:r>
            <a:endParaRPr lang="en-US" b="1" dirty="0"/>
          </a:p>
        </p:txBody>
      </p:sp>
      <p:sp>
        <p:nvSpPr>
          <p:cNvPr id="3" name="Content Placeholder 2"/>
          <p:cNvSpPr>
            <a:spLocks noGrp="1"/>
          </p:cNvSpPr>
          <p:nvPr>
            <p:ph idx="1"/>
          </p:nvPr>
        </p:nvSpPr>
        <p:spPr/>
        <p:txBody>
          <a:bodyPr/>
          <a:lstStyle/>
          <a:p>
            <a:r>
              <a:rPr lang="en-US" dirty="0" smtClean="0"/>
              <a:t>Mordecai asked Esther to go in to the king and intercede on behalf of the Jews (4:5-9). </a:t>
            </a:r>
          </a:p>
          <a:p>
            <a:r>
              <a:rPr lang="en-US" dirty="0" smtClean="0"/>
              <a:t>Esther felt she could not fulfill this request. To do so risked certain death (v. 11). </a:t>
            </a:r>
          </a:p>
          <a:p>
            <a:r>
              <a:rPr lang="en-US" dirty="0" smtClean="0"/>
              <a:t>Mordecai did not accept Esther’s excuse. </a:t>
            </a:r>
            <a:endParaRPr lang="en-US" dirty="0"/>
          </a:p>
        </p:txBody>
      </p:sp>
      <p:sp>
        <p:nvSpPr>
          <p:cNvPr id="4" name="Rounded Rectangle 3"/>
          <p:cNvSpPr/>
          <p:nvPr/>
        </p:nvSpPr>
        <p:spPr>
          <a:xfrm>
            <a:off x="533400" y="1676400"/>
            <a:ext cx="8077200" cy="4800600"/>
          </a:xfrm>
          <a:prstGeom prst="roundRect">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800" y="2133600"/>
            <a:ext cx="7086600" cy="3970318"/>
          </a:xfrm>
          <a:prstGeom prst="rect">
            <a:avLst/>
          </a:prstGeom>
          <a:noFill/>
        </p:spPr>
        <p:txBody>
          <a:bodyPr wrap="square" rtlCol="0">
            <a:spAutoFit/>
          </a:bodyPr>
          <a:lstStyle/>
          <a:p>
            <a:r>
              <a:rPr lang="en-US" sz="2800" dirty="0" smtClean="0">
                <a:solidFill>
                  <a:schemeClr val="bg1"/>
                </a:solidFill>
              </a:rPr>
              <a:t>“And Mordecai told them to answer Esther:  ‘Do not think in your heart that you will escape in the king’s palace any more than all the other Jews. For if you remain completely silent at this time, relief and deliverance will arise for the Jews from another place, but you and your father’s house will perish. Yet who knows whether you have come to the kingdom for such a time as this?’”                  Esther 4:13-14</a:t>
            </a:r>
            <a:endParaRPr lang="en-US" sz="2800" dirty="0">
              <a:solidFill>
                <a:schemeClr val="bg1"/>
              </a:solidFill>
            </a:endParaRPr>
          </a:p>
        </p:txBody>
      </p:sp>
    </p:spTree>
    <p:extLst>
      <p:ext uri="{BB962C8B-B14F-4D97-AF65-F5344CB8AC3E}">
        <p14:creationId xmlns:p14="http://schemas.microsoft.com/office/powerpoint/2010/main" val="246087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820</Words>
  <Application>Microsoft Office PowerPoint</Application>
  <PresentationFormat>On-screen Show (4:3)</PresentationFormat>
  <Paragraphs>56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Courage is an Honorable Trait</vt:lpstr>
      <vt:lpstr>Courage is an Honorable Trait</vt:lpstr>
      <vt:lpstr>Courage is an Honorable Trait</vt:lpstr>
      <vt:lpstr>Esther Had To Find Courage</vt:lpstr>
      <vt:lpstr>Background Information</vt:lpstr>
      <vt:lpstr>Esther’s Challenge</vt:lpstr>
      <vt:lpstr>Esther’s Challenge</vt:lpstr>
      <vt:lpstr>Esther’s Courage</vt:lpstr>
      <vt:lpstr>Esther’s Faith Gave Her Courage</vt:lpstr>
      <vt:lpstr>Esther’s Faith Gave Her Courage</vt:lpstr>
      <vt:lpstr>Esther’s Faith Gave Her Courage</vt:lpstr>
      <vt:lpstr>Esther’s Faith Gave Her Courage</vt:lpstr>
      <vt:lpstr>Esther’s Faith Gave Her Courage</vt:lpstr>
      <vt:lpstr>Esther’s Mentor Gave Her Courage</vt:lpstr>
      <vt:lpstr>Esther’s Mentor Gave Her Courage</vt:lpstr>
      <vt:lpstr>Esther Looked Beyond Herself</vt:lpstr>
      <vt:lpstr>Esther Looked Beyond Herself</vt:lpstr>
      <vt:lpstr>Esther’s Courage</vt:lpstr>
      <vt:lpstr>Our Courage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Esther</dc:title>
  <dc:creator>Heath</dc:creator>
  <cp:lastModifiedBy>Heath</cp:lastModifiedBy>
  <cp:revision>12</cp:revision>
  <dcterms:created xsi:type="dcterms:W3CDTF">2015-10-30T17:45:45Z</dcterms:created>
  <dcterms:modified xsi:type="dcterms:W3CDTF">2015-10-31T15:11:52Z</dcterms:modified>
</cp:coreProperties>
</file>