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59" r:id="rId3"/>
    <p:sldId id="260" r:id="rId4"/>
    <p:sldId id="261" r:id="rId5"/>
    <p:sldId id="262" r:id="rId6"/>
    <p:sldId id="263" r:id="rId7"/>
    <p:sldId id="264" r:id="rId8"/>
    <p:sldId id="265" r:id="rId9"/>
    <p:sldId id="258" r:id="rId10"/>
    <p:sldId id="266" r:id="rId11"/>
    <p:sldId id="267" r:id="rId12"/>
    <p:sldId id="268" r:id="rId13"/>
    <p:sldId id="269" r:id="rId14"/>
    <p:sldId id="271" r:id="rId15"/>
    <p:sldId id="270"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AA574-899A-4D6A-8AE4-494649279B12}"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F6426-9959-47DE-A2BB-523BA48F2012}" type="slidenum">
              <a:rPr lang="en-US" smtClean="0"/>
              <a:t>‹#›</a:t>
            </a:fld>
            <a:endParaRPr lang="en-US"/>
          </a:p>
        </p:txBody>
      </p:sp>
    </p:spTree>
    <p:extLst>
      <p:ext uri="{BB962C8B-B14F-4D97-AF65-F5344CB8AC3E}">
        <p14:creationId xmlns:p14="http://schemas.microsoft.com/office/powerpoint/2010/main" val="361314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24DE4AE-1F7E-425B-BA42-7436CEBF3106}" type="datetimeFigureOut">
              <a:rPr lang="en-US" smtClean="0"/>
              <a:t>8/31/2015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F5A271-2BFA-4C32-BD65-DCB64FFA70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4DE4AE-1F7E-425B-BA42-7436CEBF310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A271-2BFA-4C32-BD65-DCB64FFA70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24DE4AE-1F7E-425B-BA42-7436CEBF3106}" type="datetimeFigureOut">
              <a:rPr lang="en-US" smtClean="0"/>
              <a:t>8/31/2015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1F5A271-2BFA-4C32-BD65-DCB64FFA705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24DE4AE-1F7E-425B-BA42-7436CEBF3106}"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F5A271-2BFA-4C32-BD65-DCB64FFA705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24DE4AE-1F7E-425B-BA42-7436CEBF3106}" type="datetimeFigureOut">
              <a:rPr lang="en-US" smtClean="0"/>
              <a:t>8/31/2015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F5A271-2BFA-4C32-BD65-DCB64FFA705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24DE4AE-1F7E-425B-BA42-7436CEBF3106}" type="datetimeFigureOut">
              <a:rPr lang="en-US" smtClean="0"/>
              <a:t>8/31/2015</a:t>
            </a:fld>
            <a:endParaRPr lang="en-US"/>
          </a:p>
        </p:txBody>
      </p:sp>
      <p:sp>
        <p:nvSpPr>
          <p:cNvPr id="10" name="Slide Number Placeholder 9"/>
          <p:cNvSpPr>
            <a:spLocks noGrp="1"/>
          </p:cNvSpPr>
          <p:nvPr>
            <p:ph type="sldNum" sz="quarter" idx="16"/>
          </p:nvPr>
        </p:nvSpPr>
        <p:spPr/>
        <p:txBody>
          <a:bodyPr rtlCol="0"/>
          <a:lstStyle/>
          <a:p>
            <a:fld id="{41F5A271-2BFA-4C32-BD65-DCB64FFA705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24DE4AE-1F7E-425B-BA42-7436CEBF3106}" type="datetimeFigureOut">
              <a:rPr lang="en-US" smtClean="0"/>
              <a:t>8/31/2015</a:t>
            </a:fld>
            <a:endParaRPr lang="en-US"/>
          </a:p>
        </p:txBody>
      </p:sp>
      <p:sp>
        <p:nvSpPr>
          <p:cNvPr id="12" name="Slide Number Placeholder 11"/>
          <p:cNvSpPr>
            <a:spLocks noGrp="1"/>
          </p:cNvSpPr>
          <p:nvPr>
            <p:ph type="sldNum" sz="quarter" idx="16"/>
          </p:nvPr>
        </p:nvSpPr>
        <p:spPr/>
        <p:txBody>
          <a:bodyPr rtlCol="0"/>
          <a:lstStyle/>
          <a:p>
            <a:fld id="{41F5A271-2BFA-4C32-BD65-DCB64FFA705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DE4AE-1F7E-425B-BA42-7436CEBF3106}"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F5A271-2BFA-4C32-BD65-DCB64FFA70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DE4AE-1F7E-425B-BA42-7436CEBF3106}"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1F5A271-2BFA-4C32-BD65-DCB64FFA7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4DE4AE-1F7E-425B-BA42-7436CEBF3106}"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F5A271-2BFA-4C32-BD65-DCB64FFA705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24DE4AE-1F7E-425B-BA42-7436CEBF3106}" type="datetimeFigureOut">
              <a:rPr lang="en-US" smtClean="0"/>
              <a:t>8/31/2015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1F5A271-2BFA-4C32-BD65-DCB64FFA705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24DE4AE-1F7E-425B-BA42-7436CEBF3106}" type="datetimeFigureOut">
              <a:rPr lang="en-US" smtClean="0"/>
              <a:t>8/31/2015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F5A271-2BFA-4C32-BD65-DCB64FFA70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828800"/>
          </a:xfrm>
        </p:spPr>
        <p:txBody>
          <a:bodyPr>
            <a:normAutofit/>
          </a:bodyPr>
          <a:lstStyle/>
          <a:p>
            <a:r>
              <a:rPr lang="en-US" sz="4000" b="1" dirty="0" smtClean="0"/>
              <a:t>*What Brings the Most Joy in Your Life?</a:t>
            </a:r>
            <a:endParaRPr lang="en-US" sz="4000" b="1" dirty="0"/>
          </a:p>
        </p:txBody>
      </p:sp>
      <p:sp>
        <p:nvSpPr>
          <p:cNvPr id="4" name="TextBox 3"/>
          <p:cNvSpPr txBox="1"/>
          <p:nvPr/>
        </p:nvSpPr>
        <p:spPr>
          <a:xfrm>
            <a:off x="685800" y="2684026"/>
            <a:ext cx="7391400"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smtClean="0"/>
              <a:t>When We Find That Joy, We Want NOTHING To Take It Away From Us…</a:t>
            </a:r>
            <a:endParaRPr lang="en-US" sz="2400"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508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*Separate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685800" y="1120438"/>
            <a:ext cx="7391400" cy="3908762"/>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800" b="1" dirty="0" smtClean="0"/>
              <a:t>Places / People of Sin-</a:t>
            </a:r>
          </a:p>
          <a:p>
            <a:pPr lvl="2"/>
            <a:r>
              <a:rPr lang="en-US" sz="2400" b="1" dirty="0" smtClean="0"/>
              <a:t>2 Cor. 6:14 </a:t>
            </a:r>
            <a:r>
              <a:rPr lang="en-US" sz="2000" b="1" dirty="0" smtClean="0"/>
              <a:t>– Be ye Not unequally yoked with unbelievers; for what fellowship hath righteousness with unrighteousness?  And what communion hath light with Darkness</a:t>
            </a:r>
          </a:p>
          <a:p>
            <a:pPr lvl="2"/>
            <a:endParaRPr lang="en-US" sz="2400" b="1" dirty="0"/>
          </a:p>
          <a:p>
            <a:pPr lvl="2"/>
            <a:r>
              <a:rPr lang="en-US" sz="2400" b="1" dirty="0" smtClean="0"/>
              <a:t>Ro. 12:2 </a:t>
            </a:r>
            <a:r>
              <a:rPr lang="en-US" sz="2000" b="1" dirty="0" smtClean="0"/>
              <a:t>– And be not conformed to this world, but be ye transformed by the renewing of your mind, that ye may prove what is that good, and acceptable, and perfect will of God.</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3200400"/>
            <a:ext cx="4510087" cy="268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481513" y="2362200"/>
            <a:ext cx="2376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26670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9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randombar(horizontal)">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1026"/>
                                        </p:tgtEl>
                                      </p:cBhvr>
                                    </p:animEffect>
                                    <p:set>
                                      <p:cBhvr>
                                        <p:cTn id="41" dur="1" fill="hold">
                                          <p:stCondLst>
                                            <p:cond delay="499"/>
                                          </p:stCondLst>
                                        </p:cTn>
                                        <p:tgtEl>
                                          <p:spTgt spid="102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circle(in)">
                                      <p:cBhvr>
                                        <p:cTn id="4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*Separate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685800" y="1330234"/>
            <a:ext cx="7391400" cy="4093428"/>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800" b="1" dirty="0" smtClean="0"/>
              <a:t>Practices of Sin-</a:t>
            </a:r>
          </a:p>
          <a:p>
            <a:pPr marL="800100" lvl="1" indent="-342900">
              <a:lnSpc>
                <a:spcPct val="200000"/>
              </a:lnSpc>
              <a:buFont typeface="Wingdings" panose="05000000000000000000" pitchFamily="2" charset="2"/>
              <a:buChar char="Ø"/>
            </a:pPr>
            <a:r>
              <a:rPr lang="en-US" sz="2800" b="1" dirty="0" smtClean="0"/>
              <a:t>What can we be drawn into?</a:t>
            </a:r>
          </a:p>
          <a:p>
            <a:pPr marL="1371600" lvl="2" indent="-457200">
              <a:buFont typeface="Wingdings" panose="05000000000000000000" pitchFamily="2" charset="2"/>
              <a:buChar char="Ø"/>
            </a:pPr>
            <a:r>
              <a:rPr lang="en-US" sz="2400" b="1" dirty="0" smtClean="0"/>
              <a:t>Language</a:t>
            </a:r>
          </a:p>
          <a:p>
            <a:pPr marL="1371600" lvl="2" indent="-457200">
              <a:buFont typeface="Wingdings" panose="05000000000000000000" pitchFamily="2" charset="2"/>
              <a:buChar char="Ø"/>
            </a:pPr>
            <a:r>
              <a:rPr lang="en-US" sz="2400" b="1" dirty="0" smtClean="0"/>
              <a:t>Drugs / Alcohol</a:t>
            </a:r>
          </a:p>
          <a:p>
            <a:pPr lvl="2"/>
            <a:endParaRPr lang="en-US" sz="2400" b="1" dirty="0" smtClean="0"/>
          </a:p>
          <a:p>
            <a:pPr lvl="2"/>
            <a:endParaRPr lang="en-US" sz="2400" b="1" dirty="0"/>
          </a:p>
          <a:p>
            <a:pPr lvl="2"/>
            <a:r>
              <a:rPr lang="en-US" sz="2800" b="1" dirty="0" smtClean="0"/>
              <a:t>1 Thes. </a:t>
            </a:r>
            <a:r>
              <a:rPr lang="en-US" sz="2400" b="1" dirty="0" smtClean="0"/>
              <a:t>– Abstain from all Appearances of Evil</a:t>
            </a:r>
          </a:p>
          <a:p>
            <a:pPr lvl="2"/>
            <a:endParaRPr lang="en-US" sz="2400" b="1" dirty="0"/>
          </a:p>
        </p:txBody>
      </p:sp>
    </p:spTree>
    <p:extLst>
      <p:ext uri="{BB962C8B-B14F-4D97-AF65-F5344CB8AC3E}">
        <p14:creationId xmlns:p14="http://schemas.microsoft.com/office/powerpoint/2010/main" val="14183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par>
                          <p:cTn id="13" fill="hold">
                            <p:stCondLst>
                              <p:cond delay="500"/>
                            </p:stCondLst>
                            <p:childTnLst>
                              <p:par>
                                <p:cTn id="14" presetID="31" presetClass="entr" presetSubtype="0" fill="hold" nodeType="afterEffect">
                                  <p:stCondLst>
                                    <p:cond delay="50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p:cTn id="1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9" dur="1000"/>
                                        <p:tgtEl>
                                          <p:spTgt spid="4">
                                            <p:txEl>
                                              <p:pRg st="2" end="2"/>
                                            </p:txEl>
                                          </p:spTgt>
                                        </p:tgtEl>
                                      </p:cBhvr>
                                    </p:animEffect>
                                  </p:childTnLst>
                                </p:cTn>
                              </p:par>
                            </p:childTnLst>
                          </p:cTn>
                        </p:par>
                        <p:par>
                          <p:cTn id="20" fill="hold">
                            <p:stCondLst>
                              <p:cond delay="2000"/>
                            </p:stCondLst>
                            <p:childTnLst>
                              <p:par>
                                <p:cTn id="21" presetID="31" presetClass="entr" presetSubtype="0" fill="hold" nodeType="afterEffect">
                                  <p:stCondLst>
                                    <p:cond delay="50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circle(in)">
                                      <p:cBhvr>
                                        <p:cTn id="31"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*Surrender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685800" y="1295400"/>
            <a:ext cx="7391400" cy="3847207"/>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800" b="1" dirty="0" smtClean="0"/>
              <a:t>Through Your Time-</a:t>
            </a:r>
          </a:p>
          <a:p>
            <a:pPr marL="342900" indent="-342900">
              <a:lnSpc>
                <a:spcPct val="200000"/>
              </a:lnSpc>
              <a:buFont typeface="Wingdings" panose="05000000000000000000" pitchFamily="2" charset="2"/>
              <a:buChar char="Ø"/>
            </a:pPr>
            <a:r>
              <a:rPr lang="en-US" sz="2800" b="1" dirty="0" smtClean="0"/>
              <a:t>Through Your Speech-</a:t>
            </a:r>
          </a:p>
          <a:p>
            <a:endParaRPr lang="en-US" sz="2800" b="1" dirty="0"/>
          </a:p>
          <a:p>
            <a:r>
              <a:rPr lang="en-US" sz="2800" b="1" dirty="0" smtClean="0"/>
              <a:t>	</a:t>
            </a:r>
          </a:p>
          <a:p>
            <a:r>
              <a:rPr lang="en-US" sz="2800" b="1" dirty="0" smtClean="0"/>
              <a:t>Eph. 4:29 – </a:t>
            </a:r>
            <a:r>
              <a:rPr lang="en-US" sz="2400" b="1" dirty="0" smtClean="0"/>
              <a:t>Let No corrupt communication proceed out of your mouth, but that which is good to the use of edifying, that it may minister grace unto the hearer</a:t>
            </a:r>
          </a:p>
        </p:txBody>
      </p:sp>
    </p:spTree>
    <p:extLst>
      <p:ext uri="{BB962C8B-B14F-4D97-AF65-F5344CB8AC3E}">
        <p14:creationId xmlns:p14="http://schemas.microsoft.com/office/powerpoint/2010/main" val="17761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*Deny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685800" y="1295400"/>
            <a:ext cx="7391400" cy="2677656"/>
          </a:xfrm>
          <a:prstGeom prst="rect">
            <a:avLst/>
          </a:prstGeom>
          <a:noFill/>
        </p:spPr>
        <p:txBody>
          <a:bodyPr wrap="square" rtlCol="0">
            <a:spAutoFit/>
          </a:bodyPr>
          <a:lstStyle/>
          <a:p>
            <a:pPr marL="457200" indent="-457200">
              <a:lnSpc>
                <a:spcPct val="200000"/>
              </a:lnSpc>
              <a:buFont typeface="+mj-lt"/>
              <a:buAutoNum type="arabicPeriod"/>
            </a:pPr>
            <a:r>
              <a:rPr lang="en-US" sz="2800" b="1" dirty="0" smtClean="0"/>
              <a:t>Deny Our self</a:t>
            </a:r>
          </a:p>
          <a:p>
            <a:pPr marL="457200" indent="-457200">
              <a:lnSpc>
                <a:spcPct val="200000"/>
              </a:lnSpc>
              <a:buFont typeface="+mj-lt"/>
              <a:buAutoNum type="arabicPeriod"/>
            </a:pPr>
            <a:r>
              <a:rPr lang="en-US" sz="2800" b="1" dirty="0" smtClean="0"/>
              <a:t>Take Up Our Cross</a:t>
            </a:r>
          </a:p>
          <a:p>
            <a:pPr marL="457200" indent="-457200">
              <a:lnSpc>
                <a:spcPct val="200000"/>
              </a:lnSpc>
              <a:buFont typeface="+mj-lt"/>
              <a:buAutoNum type="arabicPeriod"/>
            </a:pPr>
            <a:r>
              <a:rPr lang="en-US" sz="2800" b="1" dirty="0" smtClean="0"/>
              <a:t>…Follow Me</a:t>
            </a:r>
          </a:p>
        </p:txBody>
      </p:sp>
    </p:spTree>
    <p:extLst>
      <p:ext uri="{BB962C8B-B14F-4D97-AF65-F5344CB8AC3E}">
        <p14:creationId xmlns:p14="http://schemas.microsoft.com/office/powerpoint/2010/main" val="41650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*Deny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685800" y="1600200"/>
            <a:ext cx="7391400" cy="3416320"/>
          </a:xfrm>
          <a:prstGeom prst="rect">
            <a:avLst/>
          </a:prstGeom>
          <a:noFill/>
        </p:spPr>
        <p:txBody>
          <a:bodyPr wrap="square" rtlCol="0">
            <a:spAutoFit/>
          </a:bodyPr>
          <a:lstStyle/>
          <a:p>
            <a:pPr>
              <a:lnSpc>
                <a:spcPct val="150000"/>
              </a:lnSpc>
            </a:pPr>
            <a:r>
              <a:rPr lang="en-US" sz="3200" b="1" dirty="0" smtClean="0"/>
              <a:t>Attention Teenagers:</a:t>
            </a:r>
          </a:p>
          <a:p>
            <a:pPr>
              <a:lnSpc>
                <a:spcPct val="150000"/>
              </a:lnSpc>
            </a:pPr>
            <a:r>
              <a:rPr lang="en-US" sz="2800" b="1" dirty="0" smtClean="0"/>
              <a:t>	– If you are tired of being hassled by your 	parents, now is the time for action!!  Leave 	home and pay your own way while you 	still know everything…</a:t>
            </a:r>
          </a:p>
        </p:txBody>
      </p:sp>
    </p:spTree>
    <p:extLst>
      <p:ext uri="{BB962C8B-B14F-4D97-AF65-F5344CB8AC3E}">
        <p14:creationId xmlns:p14="http://schemas.microsoft.com/office/powerpoint/2010/main" val="1741196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*Deny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228600" y="1600200"/>
            <a:ext cx="8763000" cy="3785652"/>
          </a:xfrm>
          <a:prstGeom prst="rect">
            <a:avLst/>
          </a:prstGeom>
          <a:noFill/>
        </p:spPr>
        <p:txBody>
          <a:bodyPr wrap="square" rtlCol="0">
            <a:spAutoFit/>
          </a:bodyPr>
          <a:lstStyle/>
          <a:p>
            <a:r>
              <a:rPr lang="en-US" sz="2400" b="1" dirty="0" smtClean="0"/>
              <a:t>4 Years of Age – My Parents can do anything.</a:t>
            </a:r>
          </a:p>
          <a:p>
            <a:r>
              <a:rPr lang="en-US" sz="2400" b="1" dirty="0" smtClean="0"/>
              <a:t>8 Years of Age – My Parents know a lot, a whole lot.</a:t>
            </a:r>
          </a:p>
          <a:p>
            <a:r>
              <a:rPr lang="en-US" sz="2400" b="1" dirty="0" smtClean="0"/>
              <a:t>12 Years of Age – My Parents don’t quite know everything.</a:t>
            </a:r>
          </a:p>
          <a:p>
            <a:r>
              <a:rPr lang="en-US" sz="2400" b="1" dirty="0" smtClean="0"/>
              <a:t>14 Years of Age – My Parents don’t know ANYTHING.</a:t>
            </a:r>
          </a:p>
          <a:p>
            <a:r>
              <a:rPr lang="en-US" sz="2400" b="1" dirty="0" smtClean="0"/>
              <a:t>16 Years of Age – Mom and Dad are Hopeless and Old Fashioned.</a:t>
            </a:r>
          </a:p>
          <a:p>
            <a:r>
              <a:rPr lang="en-US" sz="2400" b="1" dirty="0" smtClean="0"/>
              <a:t>18 Years of Age – I know SO much more than my Parent do.</a:t>
            </a:r>
          </a:p>
          <a:p>
            <a:r>
              <a:rPr lang="en-US" sz="2400" b="1" dirty="0" smtClean="0"/>
              <a:t>25 Years of Age – It’s amazing how my parents have gotten Wiser.</a:t>
            </a:r>
          </a:p>
          <a:p>
            <a:r>
              <a:rPr lang="en-US" sz="2400" b="1" dirty="0" smtClean="0"/>
              <a:t>35 Years of Age – Before we decide anything, let’s ask the Parents.</a:t>
            </a:r>
          </a:p>
          <a:p>
            <a:r>
              <a:rPr lang="en-US" sz="2400" b="1" dirty="0" smtClean="0"/>
              <a:t>45 Years of Age – What would our Parents have thought about it.</a:t>
            </a:r>
          </a:p>
          <a:p>
            <a:r>
              <a:rPr lang="en-US" sz="2400" b="1" dirty="0" smtClean="0"/>
              <a:t>65 Years of Age – Wish I could talk it over with Mom and Dad.</a:t>
            </a:r>
          </a:p>
        </p:txBody>
      </p:sp>
    </p:spTree>
    <p:extLst>
      <p:ext uri="{BB962C8B-B14F-4D97-AF65-F5344CB8AC3E}">
        <p14:creationId xmlns:p14="http://schemas.microsoft.com/office/powerpoint/2010/main" val="607097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990600"/>
          </a:xfrm>
        </p:spPr>
        <p:txBody>
          <a:bodyPr>
            <a:normAutofit/>
          </a:bodyPr>
          <a:lstStyle/>
          <a:p>
            <a:r>
              <a:rPr lang="en-US" sz="4000" b="1" dirty="0" smtClean="0"/>
              <a:t>*Stand Yourselves:</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685800" y="1600200"/>
            <a:ext cx="7391400" cy="2677656"/>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b="1" dirty="0" smtClean="0"/>
              <a:t>Make your Own Stand for the Lord.</a:t>
            </a:r>
          </a:p>
          <a:p>
            <a:pPr marL="457200" indent="-457200">
              <a:lnSpc>
                <a:spcPct val="150000"/>
              </a:lnSpc>
              <a:buFont typeface="Wingdings" panose="05000000000000000000" pitchFamily="2" charset="2"/>
              <a:buChar char="Ø"/>
            </a:pPr>
            <a:r>
              <a:rPr lang="en-US" sz="2800" b="1" dirty="0" smtClean="0"/>
              <a:t>Are you Standing like Daniel?</a:t>
            </a:r>
          </a:p>
          <a:p>
            <a:pPr marL="457200" indent="-457200">
              <a:lnSpc>
                <a:spcPct val="150000"/>
              </a:lnSpc>
              <a:buFont typeface="Wingdings" panose="05000000000000000000" pitchFamily="2" charset="2"/>
              <a:buChar char="Ø"/>
            </a:pPr>
            <a:r>
              <a:rPr lang="en-US" sz="2800" b="1" dirty="0" smtClean="0"/>
              <a:t>Would you Trust God in the Fiery Furnace?</a:t>
            </a:r>
          </a:p>
          <a:p>
            <a:pPr marL="457200" indent="-457200">
              <a:lnSpc>
                <a:spcPct val="150000"/>
              </a:lnSpc>
              <a:buFont typeface="Wingdings" panose="05000000000000000000" pitchFamily="2" charset="2"/>
              <a:buChar char="Ø"/>
            </a:pPr>
            <a:r>
              <a:rPr lang="en-US" sz="2800" b="1" dirty="0" smtClean="0"/>
              <a:t>Put on your Armor…	</a:t>
            </a:r>
          </a:p>
        </p:txBody>
      </p:sp>
    </p:spTree>
    <p:extLst>
      <p:ext uri="{BB962C8B-B14F-4D97-AF65-F5344CB8AC3E}">
        <p14:creationId xmlns:p14="http://schemas.microsoft.com/office/powerpoint/2010/main" val="27632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par>
                          <p:cTn id="20" fill="hold">
                            <p:stCondLst>
                              <p:cond delay="500"/>
                            </p:stCondLst>
                            <p:childTnLst>
                              <p:par>
                                <p:cTn id="21" presetID="16" presetClass="entr" presetSubtype="21" fill="hold"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381000" y="479822"/>
            <a:ext cx="7391400" cy="5663089"/>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3200" b="1" dirty="0" smtClean="0">
                <a:solidFill>
                  <a:srgbClr val="FFC000"/>
                </a:solidFill>
              </a:rPr>
              <a:t>Separate Yourselves</a:t>
            </a:r>
          </a:p>
          <a:p>
            <a:pPr marL="457200" indent="-457200">
              <a:lnSpc>
                <a:spcPct val="200000"/>
              </a:lnSpc>
              <a:buFont typeface="Wingdings" panose="05000000000000000000" pitchFamily="2" charset="2"/>
              <a:buChar char="Ø"/>
            </a:pPr>
            <a:r>
              <a:rPr lang="en-US" sz="3200" b="1" dirty="0" smtClean="0">
                <a:solidFill>
                  <a:srgbClr val="FFC000"/>
                </a:solidFill>
              </a:rPr>
              <a:t>Surrender Yourselves</a:t>
            </a:r>
          </a:p>
          <a:p>
            <a:pPr marL="457200" indent="-457200">
              <a:lnSpc>
                <a:spcPct val="200000"/>
              </a:lnSpc>
              <a:buFont typeface="Wingdings" panose="05000000000000000000" pitchFamily="2" charset="2"/>
              <a:buChar char="Ø"/>
            </a:pPr>
            <a:r>
              <a:rPr lang="en-US" sz="3200" b="1" dirty="0" smtClean="0">
                <a:solidFill>
                  <a:srgbClr val="FFC000"/>
                </a:solidFill>
              </a:rPr>
              <a:t>Deny Yourselves</a:t>
            </a:r>
          </a:p>
          <a:p>
            <a:pPr marL="457200" indent="-457200">
              <a:lnSpc>
                <a:spcPct val="200000"/>
              </a:lnSpc>
              <a:buFont typeface="Wingdings" panose="05000000000000000000" pitchFamily="2" charset="2"/>
              <a:buChar char="Ø"/>
            </a:pPr>
            <a:r>
              <a:rPr lang="en-US" sz="3200" b="1" dirty="0" smtClean="0">
                <a:solidFill>
                  <a:srgbClr val="FFC000"/>
                </a:solidFill>
              </a:rPr>
              <a:t>Stand Yourselves</a:t>
            </a:r>
          </a:p>
          <a:p>
            <a:pPr marL="457200" indent="-457200">
              <a:lnSpc>
                <a:spcPct val="200000"/>
              </a:lnSpc>
              <a:buFont typeface="Wingdings" panose="05000000000000000000" pitchFamily="2" charset="2"/>
              <a:buChar char="Ø"/>
            </a:pPr>
            <a:r>
              <a:rPr lang="en-US" sz="3200" b="1" dirty="0" smtClean="0">
                <a:solidFill>
                  <a:srgbClr val="FFC000"/>
                </a:solidFill>
              </a:rPr>
              <a:t>Develop Yourselves</a:t>
            </a:r>
          </a:p>
          <a:p>
            <a:pPr>
              <a:lnSpc>
                <a:spcPct val="150000"/>
              </a:lnSpc>
            </a:pPr>
            <a:endParaRPr lang="en-US" sz="2800" b="1"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1" y="304800"/>
            <a:ext cx="4170164" cy="2590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2" y="3048000"/>
            <a:ext cx="4207666" cy="2694609"/>
          </a:xfrm>
          <a:prstGeom prst="rect">
            <a:avLst/>
          </a:prstGeom>
        </p:spPr>
      </p:pic>
    </p:spTree>
    <p:extLst>
      <p:ext uri="{BB962C8B-B14F-4D97-AF65-F5344CB8AC3E}">
        <p14:creationId xmlns:p14="http://schemas.microsoft.com/office/powerpoint/2010/main" val="11261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5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3" end="3"/>
                                            </p:txEl>
                                          </p:spTgt>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My joy…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43000"/>
            <a:ext cx="6629400" cy="4419600"/>
          </a:xfrm>
          <a:prstGeom prst="rect">
            <a:avLst/>
          </a:prstGeom>
        </p:spPr>
      </p:pic>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90581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What is your joy…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036615"/>
            <a:ext cx="6249828" cy="48307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676400"/>
            <a:ext cx="6492959" cy="36058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066800"/>
            <a:ext cx="3581400" cy="4775200"/>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455549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1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500"/>
                            </p:stCondLst>
                            <p:childTnLst>
                              <p:par>
                                <p:cTn id="18" presetID="14" presetClass="exit" presetSubtype="10" fill="hold" nodeType="afterEffect">
                                  <p:stCondLst>
                                    <p:cond delay="500"/>
                                  </p:stCondLst>
                                  <p:childTnLst>
                                    <p:animEffect transition="out" filter="randombar(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4500"/>
                            </p:stCondLst>
                            <p:childTnLst>
                              <p:par>
                                <p:cTn id="22" presetID="14" presetClass="entr" presetSubtype="10" fill="hold" nodeType="after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1000"/>
                                        <p:tgtEl>
                                          <p:spTgt spid="6"/>
                                        </p:tgtEl>
                                      </p:cBhvr>
                                    </p:animEffect>
                                  </p:childTnLst>
                                </p:cTn>
                              </p:par>
                            </p:childTnLst>
                          </p:cTn>
                        </p:par>
                        <p:par>
                          <p:cTn id="25" fill="hold">
                            <p:stCondLst>
                              <p:cond delay="7000"/>
                            </p:stCondLst>
                            <p:childTnLst>
                              <p:par>
                                <p:cTn id="26" presetID="6" presetClass="exit" presetSubtype="32" fill="hold" nodeType="afterEffect">
                                  <p:stCondLst>
                                    <p:cond delay="500"/>
                                  </p:stCondLst>
                                  <p:childTnLst>
                                    <p:animEffect transition="out" filter="circle(out)">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8000"/>
                            </p:stCondLst>
                            <p:childTnLst>
                              <p:par>
                                <p:cTn id="30" presetID="31" presetClass="exit" presetSubtype="0" fill="hold" nodeType="afterEffect">
                                  <p:stCondLst>
                                    <p:cond delay="500"/>
                                  </p:stCondLst>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 calcmode="lin" valueType="num">
                                      <p:cBhvr>
                                        <p:cTn id="33" dur="500"/>
                                        <p:tgtEl>
                                          <p:spTgt spid="6"/>
                                        </p:tgtEl>
                                        <p:attrNameLst>
                                          <p:attrName>style.rotation</p:attrName>
                                        </p:attrNameLst>
                                      </p:cBhvr>
                                      <p:tavLst>
                                        <p:tav tm="0">
                                          <p:val>
                                            <p:fltVal val="0"/>
                                          </p:val>
                                        </p:tav>
                                        <p:tav tm="100000">
                                          <p:val>
                                            <p:fltVal val="9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What is your joy…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371" y="1744653"/>
            <a:ext cx="5717857" cy="32162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09" y="2505891"/>
            <a:ext cx="4800291" cy="32091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9200"/>
            <a:ext cx="4114800" cy="3086100"/>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203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21" presetClass="entr" presetSubtype="1" fill="hold" nodeType="afterEffect">
                                  <p:stCondLst>
                                    <p:cond delay="150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3500"/>
                            </p:stCondLst>
                            <p:childTnLst>
                              <p:par>
                                <p:cTn id="26" presetID="2" presetClass="exit" presetSubtype="4" fill="hold" nodeType="afterEffect">
                                  <p:stCondLst>
                                    <p:cond delay="50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4500"/>
                            </p:stCondLst>
                            <p:childTnLst>
                              <p:par>
                                <p:cTn id="31" presetID="10" presetClass="entr" presetSubtype="0" fill="hold" nodeType="afterEffect">
                                  <p:stCondLst>
                                    <p:cond delay="1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childTnLst>
                          </p:cTn>
                        </p:par>
                        <p:par>
                          <p:cTn id="34" fill="hold">
                            <p:stCondLst>
                              <p:cond delay="7000"/>
                            </p:stCondLst>
                            <p:childTnLst>
                              <p:par>
                                <p:cTn id="35" presetID="16" presetClass="exit" presetSubtype="21" fill="hold" nodeType="afterEffect">
                                  <p:stCondLst>
                                    <p:cond delay="500"/>
                                  </p:stCondLst>
                                  <p:childTnLst>
                                    <p:animEffect transition="out" filter="barn(inVertical)">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8000"/>
                            </p:stCondLst>
                            <p:childTnLst>
                              <p:par>
                                <p:cTn id="39" presetID="22" presetClass="exit" presetSubtype="4" fill="hold" nodeType="afterEffect">
                                  <p:stCondLst>
                                    <p:cond delay="500"/>
                                  </p:stCondLst>
                                  <p:childTnLst>
                                    <p:animEffect transition="out" filter="wipe(down)">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What is your joy…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144" y="1143000"/>
            <a:ext cx="5717856" cy="32162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322512"/>
            <a:ext cx="6026031" cy="33924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446" y="1047523"/>
            <a:ext cx="3614908" cy="4819877"/>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2913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14" presetClass="entr" presetSubtype="1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1000"/>
                                        <p:tgtEl>
                                          <p:spTgt spid="5"/>
                                        </p:tgtEl>
                                      </p:cBhvr>
                                    </p:animEffect>
                                  </p:childTnLst>
                                </p:cTn>
                              </p:par>
                            </p:childTnLst>
                          </p:cTn>
                        </p:par>
                        <p:par>
                          <p:cTn id="12" fill="hold">
                            <p:stCondLst>
                              <p:cond delay="3500"/>
                            </p:stCondLst>
                            <p:childTnLst>
                              <p:par>
                                <p:cTn id="13" presetID="42" presetClass="exit" presetSubtype="0" fill="hold" nodeType="afterEffect">
                                  <p:stCondLst>
                                    <p:cond delay="0"/>
                                  </p:stCondLst>
                                  <p:childTnLst>
                                    <p:animEffect transition="out" filter="fade">
                                      <p:cBhvr>
                                        <p:cTn id="14" dur="500"/>
                                        <p:tgtEl>
                                          <p:spTgt spid="4"/>
                                        </p:tgtEl>
                                      </p:cBhvr>
                                    </p:animEffect>
                                    <p:anim calcmode="lin" valueType="num">
                                      <p:cBhvr>
                                        <p:cTn id="15" dur="500"/>
                                        <p:tgtEl>
                                          <p:spTgt spid="4"/>
                                        </p:tgtEl>
                                        <p:attrNameLst>
                                          <p:attrName>ppt_x</p:attrName>
                                        </p:attrNameLst>
                                      </p:cBhvr>
                                      <p:tavLst>
                                        <p:tav tm="0">
                                          <p:val>
                                            <p:strVal val="ppt_x"/>
                                          </p:val>
                                        </p:tav>
                                        <p:tav tm="100000">
                                          <p:val>
                                            <p:strVal val="ppt_x"/>
                                          </p:val>
                                        </p:tav>
                                      </p:tavLst>
                                    </p:anim>
                                    <p:anim calcmode="lin" valueType="num">
                                      <p:cBhvr>
                                        <p:cTn id="16" dur="500"/>
                                        <p:tgtEl>
                                          <p:spTgt spid="4"/>
                                        </p:tgtEl>
                                        <p:attrNameLst>
                                          <p:attrName>ppt_y</p:attrName>
                                        </p:attrNameLst>
                                      </p:cBhvr>
                                      <p:tavLst>
                                        <p:tav tm="0">
                                          <p:val>
                                            <p:strVal val="ppt_y"/>
                                          </p:val>
                                        </p:tav>
                                        <p:tav tm="100000">
                                          <p:val>
                                            <p:strVal val="ppt_y+.1"/>
                                          </p:val>
                                        </p:tav>
                                      </p:tavLst>
                                    </p:anim>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4000"/>
                            </p:stCondLst>
                            <p:childTnLst>
                              <p:par>
                                <p:cTn id="19" presetID="22" presetClass="entr" presetSubtype="4" fill="hold" nodeType="after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1000"/>
                                        <p:tgtEl>
                                          <p:spTgt spid="6"/>
                                        </p:tgtEl>
                                      </p:cBhvr>
                                    </p:animEffect>
                                  </p:childTnLst>
                                </p:cTn>
                              </p:par>
                            </p:childTnLst>
                          </p:cTn>
                        </p:par>
                        <p:par>
                          <p:cTn id="22" fill="hold">
                            <p:stCondLst>
                              <p:cond delay="6500"/>
                            </p:stCondLst>
                            <p:childTnLst>
                              <p:par>
                                <p:cTn id="23" presetID="21" presetClass="exit" presetSubtype="1" fill="hold" nodeType="afterEffect">
                                  <p:stCondLst>
                                    <p:cond delay="500"/>
                                  </p:stCondLst>
                                  <p:childTnLst>
                                    <p:animEffect transition="out" filter="wheel(1)">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7500"/>
                            </p:stCondLst>
                            <p:childTnLst>
                              <p:par>
                                <p:cTn id="27" presetID="31" presetClass="exit" presetSubtype="0" fill="hold" nodeType="afterEffect">
                                  <p:stCondLst>
                                    <p:cond delay="50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 calcmode="lin" valueType="num">
                                      <p:cBhvr>
                                        <p:cTn id="30" dur="500"/>
                                        <p:tgtEl>
                                          <p:spTgt spid="6"/>
                                        </p:tgtEl>
                                        <p:attrNameLst>
                                          <p:attrName>style.rotation</p:attrName>
                                        </p:attrNameLst>
                                      </p:cBhvr>
                                      <p:tavLst>
                                        <p:tav tm="0">
                                          <p:val>
                                            <p:fltVal val="0"/>
                                          </p:val>
                                        </p:tav>
                                        <p:tav tm="100000">
                                          <p:val>
                                            <p:fltVal val="90"/>
                                          </p:val>
                                        </p:tav>
                                      </p:tavLst>
                                    </p:anim>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What is your joy…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09650"/>
            <a:ext cx="6477000" cy="48577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44653"/>
            <a:ext cx="5329252" cy="3552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104273"/>
            <a:ext cx="3325319" cy="4534527"/>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1915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4" fill="hold"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3500"/>
                            </p:stCondLst>
                            <p:childTnLst>
                              <p:par>
                                <p:cTn id="15" presetID="10" presetClass="exit" presetSubtype="0" fill="hold" nodeType="afterEffect">
                                  <p:stCondLst>
                                    <p:cond delay="5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4500"/>
                            </p:stCondLst>
                            <p:childTnLst>
                              <p:par>
                                <p:cTn id="19" presetID="42" presetClass="entr" presetSubtype="0" fill="hold" nodeType="after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16" presetClass="exit" presetSubtype="21" fill="hold" nodeType="afterEffect">
                                  <p:stCondLst>
                                    <p:cond delay="500"/>
                                  </p:stCondLst>
                                  <p:childTnLst>
                                    <p:animEffect transition="out" filter="barn(inVertic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8000"/>
                            </p:stCondLst>
                            <p:childTnLst>
                              <p:par>
                                <p:cTn id="29" presetID="14" presetClass="exit" presetSubtype="10" fill="hold" nodeType="afterEffect">
                                  <p:stCondLst>
                                    <p:cond delay="500"/>
                                  </p:stCondLst>
                                  <p:childTnLst>
                                    <p:animEffect transition="out" filter="randombar(horizont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What is your joy…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643935"/>
            <a:ext cx="5077897" cy="33852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07290"/>
            <a:ext cx="3587931" cy="47839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6848" y="1923336"/>
            <a:ext cx="4811629" cy="3209981"/>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4903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nodeType="afterEffect">
                                  <p:stCondLst>
                                    <p:cond delay="1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3500"/>
                            </p:stCondLst>
                            <p:childTnLst>
                              <p:par>
                                <p:cTn id="16" presetID="10" presetClass="exit" presetSubtype="0" fill="hold" nodeType="afterEffect">
                                  <p:stCondLst>
                                    <p:cond delay="50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4500"/>
                            </p:stCondLst>
                            <p:childTnLst>
                              <p:par>
                                <p:cTn id="20" presetID="21" presetClass="entr" presetSubtype="1" fill="hold" nodeType="after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000"/>
                                        <p:tgtEl>
                                          <p:spTgt spid="6"/>
                                        </p:tgtEl>
                                      </p:cBhvr>
                                    </p:animEffect>
                                  </p:childTnLst>
                                </p:cTn>
                              </p:par>
                            </p:childTnLst>
                          </p:cTn>
                        </p:par>
                        <p:par>
                          <p:cTn id="23" fill="hold">
                            <p:stCondLst>
                              <p:cond delay="7000"/>
                            </p:stCondLst>
                            <p:childTnLst>
                              <p:par>
                                <p:cTn id="24" presetID="31" presetClass="exit" presetSubtype="0" fill="hold" nodeType="afterEffect">
                                  <p:stCondLst>
                                    <p:cond delay="500"/>
                                  </p:stCondLst>
                                  <p:childTnLst>
                                    <p:anim calcmode="lin" valueType="num">
                                      <p:cBhvr>
                                        <p:cTn id="25" dur="500"/>
                                        <p:tgtEl>
                                          <p:spTgt spid="5"/>
                                        </p:tgtEl>
                                        <p:attrNameLst>
                                          <p:attrName>ppt_w</p:attrName>
                                        </p:attrNameLst>
                                      </p:cBhvr>
                                      <p:tavLst>
                                        <p:tav tm="0">
                                          <p:val>
                                            <p:strVal val="ppt_w"/>
                                          </p:val>
                                        </p:tav>
                                        <p:tav tm="100000">
                                          <p:val>
                                            <p:fltVal val="0"/>
                                          </p:val>
                                        </p:tav>
                                      </p:tavLst>
                                    </p:anim>
                                    <p:anim calcmode="lin" valueType="num">
                                      <p:cBhvr>
                                        <p:cTn id="26" dur="500"/>
                                        <p:tgtEl>
                                          <p:spTgt spid="5"/>
                                        </p:tgtEl>
                                        <p:attrNameLst>
                                          <p:attrName>ppt_h</p:attrName>
                                        </p:attrNameLst>
                                      </p:cBhvr>
                                      <p:tavLst>
                                        <p:tav tm="0">
                                          <p:val>
                                            <p:strVal val="ppt_h"/>
                                          </p:val>
                                        </p:tav>
                                        <p:tav tm="100000">
                                          <p:val>
                                            <p:fltVal val="0"/>
                                          </p:val>
                                        </p:tav>
                                      </p:tavLst>
                                    </p:anim>
                                    <p:anim calcmode="lin" valueType="num">
                                      <p:cBhvr>
                                        <p:cTn id="27" dur="500"/>
                                        <p:tgtEl>
                                          <p:spTgt spid="5"/>
                                        </p:tgtEl>
                                        <p:attrNameLst>
                                          <p:attrName>style.rotation</p:attrName>
                                        </p:attrNameLst>
                                      </p:cBhvr>
                                      <p:tavLst>
                                        <p:tav tm="0">
                                          <p:val>
                                            <p:fltVal val="0"/>
                                          </p:val>
                                        </p:tav>
                                        <p:tav tm="100000">
                                          <p:val>
                                            <p:fltVal val="90"/>
                                          </p:val>
                                        </p:tav>
                                      </p:tavLst>
                                    </p:anim>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8000"/>
                            </p:stCondLst>
                            <p:childTnLst>
                              <p:par>
                                <p:cTn id="31" presetID="42" presetClass="exit" presetSubtype="0" fill="hold" nodeType="afterEffect">
                                  <p:stCondLst>
                                    <p:cond delay="500"/>
                                  </p:stCondLst>
                                  <p:childTnLst>
                                    <p:animEffect transition="out" filter="fade">
                                      <p:cBhvr>
                                        <p:cTn id="32" dur="500"/>
                                        <p:tgtEl>
                                          <p:spTgt spid="6"/>
                                        </p:tgtEl>
                                      </p:cBhvr>
                                    </p:animEffect>
                                    <p:anim calcmode="lin" valueType="num">
                                      <p:cBhvr>
                                        <p:cTn id="33" dur="500"/>
                                        <p:tgtEl>
                                          <p:spTgt spid="6"/>
                                        </p:tgtEl>
                                        <p:attrNameLst>
                                          <p:attrName>ppt_x</p:attrName>
                                        </p:attrNameLst>
                                      </p:cBhvr>
                                      <p:tavLst>
                                        <p:tav tm="0">
                                          <p:val>
                                            <p:strVal val="ppt_x"/>
                                          </p:val>
                                        </p:tav>
                                        <p:tav tm="100000">
                                          <p:val>
                                            <p:strVal val="ppt_x"/>
                                          </p:val>
                                        </p:tav>
                                      </p:tavLst>
                                    </p:anim>
                                    <p:anim calcmode="lin" valueType="num">
                                      <p:cBhvr>
                                        <p:cTn id="34" dur="500"/>
                                        <p:tgtEl>
                                          <p:spTgt spid="6"/>
                                        </p:tgtEl>
                                        <p:attrNameLst>
                                          <p:attrName>ppt_y</p:attrName>
                                        </p:attrNameLst>
                                      </p:cBhvr>
                                      <p:tavLst>
                                        <p:tav tm="0">
                                          <p:val>
                                            <p:strVal val="ppt_y"/>
                                          </p:val>
                                        </p:tav>
                                        <p:tav tm="100000">
                                          <p:val>
                                            <p:strVal val="ppt_y+.1"/>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477000" cy="762000"/>
          </a:xfrm>
        </p:spPr>
        <p:txBody>
          <a:bodyPr/>
          <a:lstStyle/>
          <a:p>
            <a:r>
              <a:rPr lang="en-US" dirty="0" smtClean="0"/>
              <a:t>What is your joy…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092199"/>
            <a:ext cx="6934200" cy="46228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28" y="1106033"/>
            <a:ext cx="3163172" cy="46089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524000"/>
            <a:ext cx="5229210" cy="2941430"/>
          </a:xfrm>
          <a:prstGeom prst="rect">
            <a:avLst/>
          </a:prstGeom>
        </p:spPr>
      </p:pic>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794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000"/>
                                        <p:tgtEl>
                                          <p:spTgt spid="6"/>
                                        </p:tgtEl>
                                      </p:cBhvr>
                                    </p:animEffect>
                                  </p:childTnLst>
                                </p:cTn>
                              </p:par>
                            </p:childTnLst>
                          </p:cTn>
                        </p:par>
                        <p:par>
                          <p:cTn id="12" fill="hold">
                            <p:stCondLst>
                              <p:cond delay="3500"/>
                            </p:stCondLst>
                            <p:childTnLst>
                              <p:par>
                                <p:cTn id="13" presetID="21" presetClass="exit" presetSubtype="1" fill="hold" nodeType="afterEffect">
                                  <p:stCondLst>
                                    <p:cond delay="750"/>
                                  </p:stCondLst>
                                  <p:childTnLst>
                                    <p:animEffect transition="out" filter="wheel(1)">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6" presetClass="exit" presetSubtype="21" fill="hold" nodeType="withEffect">
                                  <p:stCondLst>
                                    <p:cond delay="750"/>
                                  </p:stCondLst>
                                  <p:childTnLst>
                                    <p:animEffect transition="out" filter="barn(inVertical)">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4750"/>
                            </p:stCondLst>
                            <p:childTnLst>
                              <p:par>
                                <p:cTn id="20" presetID="6" presetClass="entr" presetSubtype="16" fill="hold" nodeType="after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229600" cy="1828800"/>
          </a:xfrm>
        </p:spPr>
        <p:txBody>
          <a:bodyPr>
            <a:normAutofit/>
          </a:bodyPr>
          <a:lstStyle/>
          <a:p>
            <a:r>
              <a:rPr lang="en-US" sz="4000" b="1" dirty="0" smtClean="0"/>
              <a:t>*What Brings the Most Joy in Your Life?</a:t>
            </a:r>
            <a:endParaRPr lang="en-US" sz="4000" b="1" dirty="0"/>
          </a:p>
        </p:txBody>
      </p:sp>
      <p:sp>
        <p:nvSpPr>
          <p:cNvPr id="3" name="Subtitle 2"/>
          <p:cNvSpPr>
            <a:spLocks noGrp="1"/>
          </p:cNvSpPr>
          <p:nvPr>
            <p:ph type="subTitle" idx="1"/>
          </p:nvPr>
        </p:nvSpPr>
        <p:spPr/>
        <p:txBody>
          <a:bodyPr>
            <a:normAutofit/>
          </a:bodyPr>
          <a:lstStyle/>
          <a:p>
            <a:r>
              <a:rPr lang="en-US" sz="2800" b="1" dirty="0" smtClean="0"/>
              <a:t>How Shall the Young Secure Their Hearts?</a:t>
            </a:r>
            <a:endParaRPr lang="en-US" sz="2800" b="1" dirty="0"/>
          </a:p>
        </p:txBody>
      </p:sp>
      <p:sp>
        <p:nvSpPr>
          <p:cNvPr id="4" name="TextBox 3"/>
          <p:cNvSpPr txBox="1"/>
          <p:nvPr/>
        </p:nvSpPr>
        <p:spPr>
          <a:xfrm>
            <a:off x="838200" y="2209800"/>
            <a:ext cx="7391400" cy="2923877"/>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sz="2800" b="1" dirty="0" smtClean="0"/>
              <a:t>How Do We Keep That Joy In Our Lives?</a:t>
            </a:r>
          </a:p>
          <a:p>
            <a:pPr marL="342900" indent="-342900">
              <a:lnSpc>
                <a:spcPct val="200000"/>
              </a:lnSpc>
              <a:buFont typeface="Wingdings" panose="05000000000000000000" pitchFamily="2" charset="2"/>
              <a:buChar char="Ø"/>
            </a:pPr>
            <a:r>
              <a:rPr lang="en-US" sz="2800" b="1" dirty="0" smtClean="0"/>
              <a:t>What Are You Going To Do?</a:t>
            </a:r>
          </a:p>
          <a:p>
            <a:pPr marL="800100" lvl="1" indent="-342900">
              <a:buFont typeface="Wingdings" panose="05000000000000000000" pitchFamily="2" charset="2"/>
              <a:buChar char="Ø"/>
            </a:pPr>
            <a:r>
              <a:rPr lang="en-US" sz="2400" b="1" dirty="0" smtClean="0"/>
              <a:t>Be The Example</a:t>
            </a:r>
          </a:p>
          <a:p>
            <a:pPr marL="800100" lvl="1" indent="-342900">
              <a:buFont typeface="Wingdings" panose="05000000000000000000" pitchFamily="2" charset="2"/>
              <a:buChar char="Ø"/>
            </a:pPr>
            <a:r>
              <a:rPr lang="en-US" sz="2400" b="1" dirty="0" smtClean="0"/>
              <a:t>Take An Active Part In Their Life</a:t>
            </a:r>
          </a:p>
          <a:p>
            <a:pPr marL="800100" lvl="1" indent="-342900">
              <a:buFont typeface="Wingdings" panose="05000000000000000000" pitchFamily="2" charset="2"/>
              <a:buChar char="Ø"/>
            </a:pPr>
            <a:r>
              <a:rPr lang="en-US" sz="2400" b="1" dirty="0" smtClean="0"/>
              <a:t>Teach Them To Love…</a:t>
            </a:r>
            <a:endParaRPr lang="en-US" sz="2400" b="1" dirty="0"/>
          </a:p>
        </p:txBody>
      </p:sp>
    </p:spTree>
    <p:extLst>
      <p:ext uri="{BB962C8B-B14F-4D97-AF65-F5344CB8AC3E}">
        <p14:creationId xmlns:p14="http://schemas.microsoft.com/office/powerpoint/2010/main" val="3070669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par>
                          <p:cTn id="19" fill="hold">
                            <p:stCondLst>
                              <p:cond delay="500"/>
                            </p:stCondLst>
                            <p:childTnLst>
                              <p:par>
                                <p:cTn id="20" presetID="16" presetClass="entr" presetSubtype="21" fill="hold" nodeType="afterEffect">
                                  <p:stCondLst>
                                    <p:cond delay="10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par>
                          <p:cTn id="23" fill="hold">
                            <p:stCondLst>
                              <p:cond delay="2000"/>
                            </p:stCondLst>
                            <p:childTnLst>
                              <p:par>
                                <p:cTn id="24" presetID="16" presetClass="entr" presetSubtype="21" fill="hold" nodeType="afterEffect">
                                  <p:stCondLst>
                                    <p:cond delay="10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childTnLst>
                          </p:cTn>
                        </p:par>
                        <p:par>
                          <p:cTn id="27" fill="hold">
                            <p:stCondLst>
                              <p:cond delay="3500"/>
                            </p:stCondLst>
                            <p:childTnLst>
                              <p:par>
                                <p:cTn id="28" presetID="16" presetClass="entr" presetSubtype="21" fill="hold" nodeType="afterEffect">
                                  <p:stCondLst>
                                    <p:cond delay="1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circle(in)">
                                      <p:cBhvr>
                                        <p:cTn id="3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1614</TotalTime>
  <Words>493</Words>
  <Application>Microsoft Office PowerPoint</Application>
  <PresentationFormat>On-screen Show (4:3)</PresentationFormat>
  <Paragraphs>71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*What Brings the Most Joy in Your Life?</vt:lpstr>
      <vt:lpstr>My joy…</vt:lpstr>
      <vt:lpstr>What is your joy…</vt:lpstr>
      <vt:lpstr>What is your joy…</vt:lpstr>
      <vt:lpstr>What is your joy…</vt:lpstr>
      <vt:lpstr>What is your joy…</vt:lpstr>
      <vt:lpstr>What is your joy…</vt:lpstr>
      <vt:lpstr>What is your joy…</vt:lpstr>
      <vt:lpstr>*What Brings the Most Joy in Your Life?</vt:lpstr>
      <vt:lpstr>*Separate Yourselves:</vt:lpstr>
      <vt:lpstr>*Separate Yourselves:</vt:lpstr>
      <vt:lpstr>*Surrender Yourselves:</vt:lpstr>
      <vt:lpstr>*Deny Yourselves:</vt:lpstr>
      <vt:lpstr>*Deny Yourselves:</vt:lpstr>
      <vt:lpstr>*Deny Yourselves:</vt:lpstr>
      <vt:lpstr>*Stand Yourselves:</vt:lpstr>
      <vt:lpstr>PowerPoint Presentation</vt:lpstr>
    </vt:vector>
  </TitlesOfParts>
  <Company>Lowe's Companies,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Lowe's Companies, Inc</dc:creator>
  <cp:lastModifiedBy>Guest</cp:lastModifiedBy>
  <cp:revision>28</cp:revision>
  <dcterms:created xsi:type="dcterms:W3CDTF">2015-08-28T21:57:54Z</dcterms:created>
  <dcterms:modified xsi:type="dcterms:W3CDTF">2015-08-31T15:05:03Z</dcterms:modified>
</cp:coreProperties>
</file>