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6" r:id="rId4"/>
    <p:sldId id="265" r:id="rId5"/>
    <p:sldId id="266" r:id="rId6"/>
    <p:sldId id="267" r:id="rId7"/>
    <p:sldId id="268" r:id="rId8"/>
    <p:sldId id="269" r:id="rId9"/>
    <p:sldId id="271" r:id="rId10"/>
    <p:sldId id="272" r:id="rId11"/>
    <p:sldId id="273" r:id="rId12"/>
    <p:sldId id="261" r:id="rId13"/>
    <p:sldId id="262" r:id="rId14"/>
    <p:sldId id="263" r:id="rId15"/>
    <p:sldId id="264"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BCC043-7701-4C34-8ED8-FE2CDCDEDB3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222107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CC043-7701-4C34-8ED8-FE2CDCDEDB3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1041164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CC043-7701-4C34-8ED8-FE2CDCDEDB3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17923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BCC043-7701-4C34-8ED8-FE2CDCDEDB3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4068337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BCC043-7701-4C34-8ED8-FE2CDCDEDB35}" type="datetimeFigureOut">
              <a:rPr lang="en-US" smtClean="0"/>
              <a:t>8/1/2015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2172629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BCC043-7701-4C34-8ED8-FE2CDCDEDB3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2760717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BCC043-7701-4C34-8ED8-FE2CDCDEDB35}" type="datetimeFigureOut">
              <a:rPr lang="en-US" smtClean="0"/>
              <a:t>8/1/2015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2590191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BCC043-7701-4C34-8ED8-FE2CDCDEDB35}" type="datetimeFigureOut">
              <a:rPr lang="en-US" smtClean="0"/>
              <a:t>8/1/2015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36312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CC043-7701-4C34-8ED8-FE2CDCDEDB35}" type="datetimeFigureOut">
              <a:rPr lang="en-US" smtClean="0"/>
              <a:t>8/1/2015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376147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CC043-7701-4C34-8ED8-FE2CDCDEDB3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1057163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BCC043-7701-4C34-8ED8-FE2CDCDEDB35}" type="datetimeFigureOut">
              <a:rPr lang="en-US" smtClean="0"/>
              <a:t>8/1/2015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195F94-7890-4ACE-8D0E-22F4DDFE6614}" type="slidenum">
              <a:rPr lang="en-US" smtClean="0"/>
              <a:t>‹#›</a:t>
            </a:fld>
            <a:endParaRPr lang="en-US"/>
          </a:p>
        </p:txBody>
      </p:sp>
    </p:spTree>
    <p:extLst>
      <p:ext uri="{BB962C8B-B14F-4D97-AF65-F5344CB8AC3E}">
        <p14:creationId xmlns:p14="http://schemas.microsoft.com/office/powerpoint/2010/main" val="214667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CC043-7701-4C34-8ED8-FE2CDCDEDB35}" type="datetimeFigureOut">
              <a:rPr lang="en-US" smtClean="0"/>
              <a:t>8/1/2015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195F94-7890-4ACE-8D0E-22F4DDFE6614}" type="slidenum">
              <a:rPr lang="en-US" smtClean="0"/>
              <a:t>‹#›</a:t>
            </a:fld>
            <a:endParaRPr lang="en-US"/>
          </a:p>
        </p:txBody>
      </p:sp>
    </p:spTree>
    <p:extLst>
      <p:ext uri="{BB962C8B-B14F-4D97-AF65-F5344CB8AC3E}">
        <p14:creationId xmlns:p14="http://schemas.microsoft.com/office/powerpoint/2010/main" val="2820140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8871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a:xfrm>
            <a:off x="457200" y="1600200"/>
            <a:ext cx="7620000" cy="4525963"/>
          </a:xfrm>
        </p:spPr>
        <p:txBody>
          <a:bodyPr>
            <a:normAutofit/>
          </a:bodyPr>
          <a:lstStyle/>
          <a:p>
            <a:r>
              <a:rPr lang="en-US" b="1" dirty="0" smtClean="0"/>
              <a:t>Kindles Strife</a:t>
            </a:r>
          </a:p>
          <a:p>
            <a:pPr lvl="1"/>
            <a:r>
              <a:rPr lang="en-US" dirty="0" smtClean="0"/>
              <a:t>“Where </a:t>
            </a:r>
            <a:r>
              <a:rPr lang="en-US" dirty="0"/>
              <a:t>there is no wood, the fire goes </a:t>
            </a:r>
            <a:r>
              <a:rPr lang="en-US" dirty="0" smtClean="0"/>
              <a:t>out; and </a:t>
            </a:r>
            <a:r>
              <a:rPr lang="en-US" dirty="0"/>
              <a:t>where there is no talebearer, strife ceases. </a:t>
            </a:r>
            <a:r>
              <a:rPr lang="en-US" dirty="0" smtClean="0"/>
              <a:t>As </a:t>
            </a:r>
            <a:r>
              <a:rPr lang="en-US" dirty="0"/>
              <a:t>charcoal is to burning coals, and wood to fire</a:t>
            </a:r>
            <a:r>
              <a:rPr lang="en-US" dirty="0" smtClean="0"/>
              <a:t>, so </a:t>
            </a:r>
            <a:r>
              <a:rPr lang="en-US" dirty="0"/>
              <a:t>is a contentious man to </a:t>
            </a:r>
            <a:r>
              <a:rPr lang="en-US" dirty="0" smtClean="0"/>
              <a:t> kindle strife” (Prov. 26:20-21).</a:t>
            </a:r>
            <a:endParaRPr lang="en-US" dirty="0"/>
          </a:p>
          <a:p>
            <a:pPr lvl="1"/>
            <a:endParaRPr lang="en-US" dirty="0"/>
          </a:p>
        </p:txBody>
      </p:sp>
    </p:spTree>
    <p:extLst>
      <p:ext uri="{BB962C8B-B14F-4D97-AF65-F5344CB8AC3E}">
        <p14:creationId xmlns:p14="http://schemas.microsoft.com/office/powerpoint/2010/main" val="3477221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a:xfrm>
            <a:off x="457200" y="1600200"/>
            <a:ext cx="7620000" cy="4525963"/>
          </a:xfrm>
        </p:spPr>
        <p:txBody>
          <a:bodyPr>
            <a:normAutofit/>
          </a:bodyPr>
          <a:lstStyle/>
          <a:p>
            <a:r>
              <a:rPr lang="en-US" b="1" dirty="0" smtClean="0"/>
              <a:t>Kindles Strife</a:t>
            </a:r>
          </a:p>
          <a:p>
            <a:pPr lvl="1"/>
            <a:r>
              <a:rPr lang="en-US" dirty="0" smtClean="0"/>
              <a:t>“Where </a:t>
            </a:r>
            <a:r>
              <a:rPr lang="en-US" dirty="0"/>
              <a:t>there is no wood, the fire goes </a:t>
            </a:r>
            <a:r>
              <a:rPr lang="en-US" dirty="0" smtClean="0"/>
              <a:t>out; and </a:t>
            </a:r>
            <a:r>
              <a:rPr lang="en-US" dirty="0"/>
              <a:t>where there is no talebearer, strife ceases. </a:t>
            </a:r>
            <a:r>
              <a:rPr lang="en-US" dirty="0" smtClean="0"/>
              <a:t>As </a:t>
            </a:r>
            <a:r>
              <a:rPr lang="en-US" dirty="0"/>
              <a:t>charcoal is to burning coals, and wood to fire</a:t>
            </a:r>
            <a:r>
              <a:rPr lang="en-US" dirty="0" smtClean="0"/>
              <a:t>, so </a:t>
            </a:r>
            <a:r>
              <a:rPr lang="en-US" dirty="0"/>
              <a:t>is a contentious man to </a:t>
            </a:r>
            <a:r>
              <a:rPr lang="en-US" dirty="0" smtClean="0"/>
              <a:t> kindle strife” (Prov. 26:20-21).</a:t>
            </a:r>
            <a:endParaRPr lang="en-US" dirty="0"/>
          </a:p>
          <a:p>
            <a:pPr lvl="1"/>
            <a:endParaRPr lang="en-US" dirty="0"/>
          </a:p>
        </p:txBody>
      </p:sp>
      <p:sp>
        <p:nvSpPr>
          <p:cNvPr id="3" name="Rounded Rectangle 2"/>
          <p:cNvSpPr/>
          <p:nvPr/>
        </p:nvSpPr>
        <p:spPr>
          <a:xfrm>
            <a:off x="609600" y="2286000"/>
            <a:ext cx="8077200" cy="4267200"/>
          </a:xfrm>
          <a:prstGeom prst="roundRect">
            <a:avLst/>
          </a:prstGeom>
          <a:solidFill>
            <a:srgbClr val="002060"/>
          </a:solidFill>
          <a:ln>
            <a:solidFill>
              <a:schemeClr val="tx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66800" y="2590800"/>
            <a:ext cx="7239000" cy="3662541"/>
          </a:xfrm>
          <a:prstGeom prst="rect">
            <a:avLst/>
          </a:prstGeom>
          <a:noFill/>
        </p:spPr>
        <p:txBody>
          <a:bodyPr wrap="square" rtlCol="0">
            <a:spAutoFit/>
          </a:bodyPr>
          <a:lstStyle/>
          <a:p>
            <a:r>
              <a:rPr lang="en-US" sz="2800" b="1" dirty="0">
                <a:solidFill>
                  <a:schemeClr val="bg1"/>
                </a:solidFill>
              </a:rPr>
              <a:t>We are to be recognized and known to the world as true followers of Christ </a:t>
            </a:r>
            <a:r>
              <a:rPr lang="en-US" sz="2800" b="1" dirty="0" smtClean="0">
                <a:solidFill>
                  <a:schemeClr val="bg1"/>
                </a:solidFill>
              </a:rPr>
              <a:t>by: </a:t>
            </a:r>
          </a:p>
          <a:p>
            <a:endParaRPr lang="en-US" sz="800" b="1" dirty="0" smtClean="0">
              <a:solidFill>
                <a:schemeClr val="bg1"/>
              </a:solidFill>
            </a:endParaRPr>
          </a:p>
          <a:p>
            <a:pPr marL="285750" indent="-285750">
              <a:buFont typeface="Arial" panose="020B0604020202020204" pitchFamily="34" charset="0"/>
              <a:buChar char="•"/>
            </a:pPr>
            <a:r>
              <a:rPr lang="en-US" sz="2800" b="1" dirty="0" smtClean="0">
                <a:solidFill>
                  <a:schemeClr val="bg1"/>
                </a:solidFill>
              </a:rPr>
              <a:t>Our </a:t>
            </a:r>
            <a:r>
              <a:rPr lang="en-US" sz="2800" b="1" dirty="0">
                <a:solidFill>
                  <a:schemeClr val="bg1"/>
                </a:solidFill>
              </a:rPr>
              <a:t>love for one another (John 13:34-35</a:t>
            </a:r>
            <a:r>
              <a:rPr lang="en-US" sz="2800" b="1" dirty="0" smtClean="0">
                <a:solidFill>
                  <a:schemeClr val="bg1"/>
                </a:solidFill>
              </a:rPr>
              <a:t>).</a:t>
            </a:r>
          </a:p>
          <a:p>
            <a:pPr marL="285750" indent="-285750">
              <a:buFont typeface="Arial" panose="020B0604020202020204" pitchFamily="34" charset="0"/>
              <a:buChar char="•"/>
            </a:pPr>
            <a:r>
              <a:rPr lang="en-US" sz="2800" b="1" dirty="0" smtClean="0">
                <a:solidFill>
                  <a:schemeClr val="bg1"/>
                </a:solidFill>
              </a:rPr>
              <a:t>Our unity and peace </a:t>
            </a:r>
            <a:r>
              <a:rPr lang="en-US" sz="2800" b="1" dirty="0">
                <a:solidFill>
                  <a:schemeClr val="bg1"/>
                </a:solidFill>
              </a:rPr>
              <a:t>with one another </a:t>
            </a:r>
            <a:r>
              <a:rPr lang="en-US" sz="2800" b="1" dirty="0" smtClean="0">
                <a:solidFill>
                  <a:schemeClr val="bg1"/>
                </a:solidFill>
              </a:rPr>
              <a:t>    (</a:t>
            </a:r>
            <a:r>
              <a:rPr lang="en-US" sz="2800" b="1" dirty="0">
                <a:solidFill>
                  <a:schemeClr val="bg1"/>
                </a:solidFill>
              </a:rPr>
              <a:t>John 17:20-21). </a:t>
            </a:r>
          </a:p>
          <a:p>
            <a:pPr marL="285750" indent="-285750">
              <a:buFont typeface="Arial" panose="020B0604020202020204" pitchFamily="34" charset="0"/>
              <a:buChar char="•"/>
            </a:pPr>
            <a:r>
              <a:rPr lang="en-US" sz="2800" b="1" dirty="0" smtClean="0">
                <a:solidFill>
                  <a:schemeClr val="bg1"/>
                </a:solidFill>
              </a:rPr>
              <a:t>Instead</a:t>
            </a:r>
            <a:r>
              <a:rPr lang="en-US" sz="2800" b="1" dirty="0">
                <a:solidFill>
                  <a:schemeClr val="bg1"/>
                </a:solidFill>
              </a:rPr>
              <a:t>, because of gossip, the world sees </a:t>
            </a:r>
            <a:r>
              <a:rPr lang="en-US" sz="2800" b="1" dirty="0" smtClean="0">
                <a:solidFill>
                  <a:schemeClr val="bg1"/>
                </a:solidFill>
              </a:rPr>
              <a:t>   us fighting and devouring one another        (Gal</a:t>
            </a:r>
            <a:r>
              <a:rPr lang="en-US" sz="2800" b="1" dirty="0">
                <a:solidFill>
                  <a:schemeClr val="bg1"/>
                </a:solidFill>
              </a:rPr>
              <a:t>. 5:15). </a:t>
            </a:r>
          </a:p>
        </p:txBody>
      </p:sp>
    </p:spTree>
    <p:extLst>
      <p:ext uri="{BB962C8B-B14F-4D97-AF65-F5344CB8AC3E}">
        <p14:creationId xmlns:p14="http://schemas.microsoft.com/office/powerpoint/2010/main" val="470721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How We Can Overcome Gossip</a:t>
            </a:r>
            <a:endParaRPr lang="en-US" b="1" dirty="0"/>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26951903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How We Can Overcome Gossip</a:t>
            </a:r>
            <a:endParaRPr lang="en-US" b="1" dirty="0"/>
          </a:p>
        </p:txBody>
      </p:sp>
      <p:sp>
        <p:nvSpPr>
          <p:cNvPr id="3" name="Content Placeholder 2"/>
          <p:cNvSpPr>
            <a:spLocks noGrp="1"/>
          </p:cNvSpPr>
          <p:nvPr>
            <p:ph idx="1"/>
          </p:nvPr>
        </p:nvSpPr>
        <p:spPr/>
        <p:txBody>
          <a:bodyPr/>
          <a:lstStyle/>
          <a:p>
            <a:pPr marL="0" indent="0" algn="ctr">
              <a:buNone/>
            </a:pPr>
            <a:r>
              <a:rPr lang="en-US" b="1" dirty="0" smtClean="0"/>
              <a:t>Some </a:t>
            </a:r>
            <a:r>
              <a:rPr lang="en-US" b="1" dirty="0"/>
              <a:t>things </a:t>
            </a:r>
            <a:r>
              <a:rPr lang="en-US" b="1" dirty="0" smtClean="0"/>
              <a:t>need </a:t>
            </a:r>
            <a:r>
              <a:rPr lang="en-US" b="1" dirty="0"/>
              <a:t>to be </a:t>
            </a:r>
            <a:r>
              <a:rPr lang="en-US" b="1" dirty="0" smtClean="0"/>
              <a:t>told</a:t>
            </a:r>
            <a:endParaRPr lang="en-US" b="1" dirty="0"/>
          </a:p>
          <a:p>
            <a:r>
              <a:rPr lang="en-US" dirty="0"/>
              <a:t>Paul’s nephew (Acts 23:12-22) </a:t>
            </a:r>
          </a:p>
          <a:p>
            <a:r>
              <a:rPr lang="en-US" dirty="0"/>
              <a:t>Chloe’s household (1 Cor. 1:11, 5:1, 11:18)</a:t>
            </a:r>
          </a:p>
          <a:p>
            <a:r>
              <a:rPr lang="en-US" dirty="0"/>
              <a:t>Alexander the Coppersmith (2 Tim. 4:14-15)</a:t>
            </a:r>
          </a:p>
          <a:p>
            <a:endParaRPr lang="en-US" dirty="0"/>
          </a:p>
        </p:txBody>
      </p:sp>
    </p:spTree>
    <p:extLst>
      <p:ext uri="{BB962C8B-B14F-4D97-AF65-F5344CB8AC3E}">
        <p14:creationId xmlns:p14="http://schemas.microsoft.com/office/powerpoint/2010/main" val="15112350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dirty="0" smtClean="0"/>
              <a:t>How We Can Overcome Gossip</a:t>
            </a:r>
            <a:endParaRPr lang="en-US" b="1" dirty="0"/>
          </a:p>
        </p:txBody>
      </p:sp>
      <p:sp>
        <p:nvSpPr>
          <p:cNvPr id="3" name="Content Placeholder 2"/>
          <p:cNvSpPr>
            <a:spLocks noGrp="1"/>
          </p:cNvSpPr>
          <p:nvPr>
            <p:ph idx="1"/>
          </p:nvPr>
        </p:nvSpPr>
        <p:spPr/>
        <p:txBody>
          <a:bodyPr/>
          <a:lstStyle/>
          <a:p>
            <a:r>
              <a:rPr lang="en-US" b="1" dirty="0" smtClean="0"/>
              <a:t>Is it true? </a:t>
            </a:r>
            <a:r>
              <a:rPr lang="en-US" dirty="0" smtClean="0">
                <a:solidFill>
                  <a:srgbClr val="002060"/>
                </a:solidFill>
              </a:rPr>
              <a:t>Prov. 18:13, 17</a:t>
            </a:r>
          </a:p>
          <a:p>
            <a:r>
              <a:rPr lang="en-US" b="1" dirty="0" smtClean="0"/>
              <a:t>Will it build up or tear down? </a:t>
            </a:r>
            <a:r>
              <a:rPr lang="en-US" dirty="0" smtClean="0">
                <a:solidFill>
                  <a:srgbClr val="002060"/>
                </a:solidFill>
              </a:rPr>
              <a:t>Rom. 14:19</a:t>
            </a:r>
            <a:endParaRPr lang="en-US" dirty="0">
              <a:solidFill>
                <a:srgbClr val="002060"/>
              </a:solidFill>
            </a:endParaRPr>
          </a:p>
          <a:p>
            <a:r>
              <a:rPr lang="en-US" b="1" dirty="0" smtClean="0"/>
              <a:t>Have I talked to them first? </a:t>
            </a:r>
            <a:r>
              <a:rPr lang="en-US" dirty="0" smtClean="0">
                <a:solidFill>
                  <a:srgbClr val="002060"/>
                </a:solidFill>
              </a:rPr>
              <a:t>Matt. 18:15</a:t>
            </a:r>
          </a:p>
          <a:p>
            <a:r>
              <a:rPr lang="en-US" b="1" dirty="0" smtClean="0"/>
              <a:t>Have I examined myself? </a:t>
            </a:r>
            <a:r>
              <a:rPr lang="en-US" dirty="0" smtClean="0">
                <a:solidFill>
                  <a:srgbClr val="002060"/>
                </a:solidFill>
              </a:rPr>
              <a:t>Matt. 7:3-5</a:t>
            </a:r>
            <a:endParaRPr lang="en-US" dirty="0">
              <a:solidFill>
                <a:srgbClr val="002060"/>
              </a:solidFill>
            </a:endParaRPr>
          </a:p>
          <a:p>
            <a:r>
              <a:rPr lang="en-US" b="1" dirty="0" smtClean="0"/>
              <a:t>Why am I </a:t>
            </a:r>
            <a:r>
              <a:rPr lang="en-US" b="1" u="sng" dirty="0" smtClean="0"/>
              <a:t>really</a:t>
            </a:r>
            <a:r>
              <a:rPr lang="en-US" b="1" dirty="0" smtClean="0"/>
              <a:t> wanting to tell this?              </a:t>
            </a:r>
            <a:r>
              <a:rPr lang="en-US" dirty="0" smtClean="0">
                <a:solidFill>
                  <a:srgbClr val="002060"/>
                </a:solidFill>
              </a:rPr>
              <a:t>Prov</a:t>
            </a:r>
            <a:r>
              <a:rPr lang="en-US" dirty="0">
                <a:solidFill>
                  <a:srgbClr val="002060"/>
                </a:solidFill>
              </a:rPr>
              <a:t>. </a:t>
            </a:r>
            <a:r>
              <a:rPr lang="en-US" dirty="0" smtClean="0">
                <a:solidFill>
                  <a:srgbClr val="002060"/>
                </a:solidFill>
              </a:rPr>
              <a:t>18:8</a:t>
            </a:r>
            <a:endParaRPr lang="en-US" dirty="0">
              <a:solidFill>
                <a:srgbClr val="002060"/>
              </a:solidFill>
            </a:endParaRPr>
          </a:p>
          <a:p>
            <a:endParaRPr lang="en-US" dirty="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15112350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pi3uk.itvnet.lv/upload2/articles/75/753727/images/_origin_8-izgudrojumi-kas-1.png"/>
          <p:cNvPicPr>
            <a:picLocks noChangeAspect="1" noChangeArrowheads="1"/>
          </p:cNvPicPr>
          <p:nvPr/>
        </p:nvPicPr>
        <p:blipFill rotWithShape="1">
          <a:blip r:embed="rId2">
            <a:extLst>
              <a:ext uri="{28A0092B-C50C-407E-A947-70E740481C1C}">
                <a14:useLocalDpi xmlns:a14="http://schemas.microsoft.com/office/drawing/2010/main" val="0"/>
              </a:ext>
            </a:extLst>
          </a:blip>
          <a:srcRect l="19742" r="3116"/>
          <a:stretch/>
        </p:blipFill>
        <p:spPr bwMode="auto">
          <a:xfrm>
            <a:off x="0" y="-9526"/>
            <a:ext cx="9144000" cy="6867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77448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30738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pi3uk.itvnet.lv/upload2/articles/75/753727/images/_origin_8-izgudrojumi-kas-1.png"/>
          <p:cNvPicPr>
            <a:picLocks noChangeAspect="1" noChangeArrowheads="1"/>
          </p:cNvPicPr>
          <p:nvPr/>
        </p:nvPicPr>
        <p:blipFill rotWithShape="1">
          <a:blip r:embed="rId2">
            <a:extLst>
              <a:ext uri="{28A0092B-C50C-407E-A947-70E740481C1C}">
                <a14:useLocalDpi xmlns:a14="http://schemas.microsoft.com/office/drawing/2010/main" val="0"/>
              </a:ext>
            </a:extLst>
          </a:blip>
          <a:srcRect l="19742" r="3116"/>
          <a:stretch/>
        </p:blipFill>
        <p:spPr bwMode="auto">
          <a:xfrm>
            <a:off x="0" y="-9526"/>
            <a:ext cx="9144000" cy="6867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03342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1143001"/>
            <a:ext cx="7772400" cy="245745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115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Gossip</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9463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b="1" dirty="0" smtClean="0"/>
              <a:t>Satan is Our Enemy</a:t>
            </a:r>
            <a:endParaRPr lang="en-US" b="1" dirty="0"/>
          </a:p>
        </p:txBody>
      </p:sp>
      <p:sp>
        <p:nvSpPr>
          <p:cNvPr id="5" name="Content Placeholder 4"/>
          <p:cNvSpPr>
            <a:spLocks noGrp="1"/>
          </p:cNvSpPr>
          <p:nvPr>
            <p:ph idx="1"/>
          </p:nvPr>
        </p:nvSpPr>
        <p:spPr/>
        <p:txBody>
          <a:bodyPr/>
          <a:lstStyle/>
          <a:p>
            <a:r>
              <a:rPr lang="en-US" dirty="0" smtClean="0"/>
              <a:t>“Be </a:t>
            </a:r>
            <a:r>
              <a:rPr lang="en-US" dirty="0"/>
              <a:t>sober, be vigilant; because your adversary the devil walks about like a roaring lion, seeking whom he may </a:t>
            </a:r>
            <a:r>
              <a:rPr lang="en-US" dirty="0" smtClean="0"/>
              <a:t>devour” (1 Pet. 5:8). </a:t>
            </a:r>
          </a:p>
          <a:p>
            <a:endParaRPr lang="en-US" sz="800" dirty="0" smtClean="0"/>
          </a:p>
          <a:p>
            <a:r>
              <a:rPr lang="en-US" dirty="0" smtClean="0"/>
              <a:t>He is a predator, he seeks to destroy us, he does not fight fair, he shows no mercy. </a:t>
            </a:r>
            <a:endParaRPr lang="en-US" dirty="0"/>
          </a:p>
        </p:txBody>
      </p:sp>
    </p:spTree>
    <p:extLst>
      <p:ext uri="{BB962C8B-B14F-4D97-AF65-F5344CB8AC3E}">
        <p14:creationId xmlns:p14="http://schemas.microsoft.com/office/powerpoint/2010/main" val="26173129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b="1" dirty="0" smtClean="0"/>
              <a:t>Satan is Our Enemy</a:t>
            </a:r>
            <a:endParaRPr lang="en-US" b="1" dirty="0"/>
          </a:p>
        </p:txBody>
      </p:sp>
      <p:sp>
        <p:nvSpPr>
          <p:cNvPr id="5" name="Content Placeholder 4"/>
          <p:cNvSpPr>
            <a:spLocks noGrp="1"/>
          </p:cNvSpPr>
          <p:nvPr>
            <p:ph idx="1"/>
          </p:nvPr>
        </p:nvSpPr>
        <p:spPr/>
        <p:txBody>
          <a:bodyPr/>
          <a:lstStyle/>
          <a:p>
            <a:r>
              <a:rPr lang="en-US" dirty="0" smtClean="0"/>
              <a:t>Satan has devices, tactics, or tools.</a:t>
            </a:r>
          </a:p>
          <a:p>
            <a:pPr lvl="1"/>
            <a:r>
              <a:rPr lang="en-US" sz="3200" dirty="0" smtClean="0">
                <a:solidFill>
                  <a:srgbClr val="002060"/>
                </a:solidFill>
              </a:rPr>
              <a:t>2 Cor. 2:11; Eph. 6:11 </a:t>
            </a:r>
          </a:p>
          <a:p>
            <a:endParaRPr lang="en-US" sz="800" dirty="0" smtClean="0"/>
          </a:p>
          <a:p>
            <a:r>
              <a:rPr lang="en-US" dirty="0" smtClean="0"/>
              <a:t>One very successful tool is gossip. </a:t>
            </a:r>
            <a:endParaRPr lang="en-US" dirty="0"/>
          </a:p>
        </p:txBody>
      </p:sp>
    </p:spTree>
    <p:extLst>
      <p:ext uri="{BB962C8B-B14F-4D97-AF65-F5344CB8AC3E}">
        <p14:creationId xmlns:p14="http://schemas.microsoft.com/office/powerpoint/2010/main" val="2650488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1000"/>
                                        <p:tgtEl>
                                          <p:spTgt spid="5">
                                            <p:txEl>
                                              <p:pRg st="3" end="3"/>
                                            </p:txEl>
                                          </p:spTgt>
                                        </p:tgtEl>
                                      </p:cBhvr>
                                    </p:animEffect>
                                    <p:anim calcmode="lin" valueType="num">
                                      <p:cBhvr>
                                        <p:cTn id="2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p:txBody>
          <a:bodyPr>
            <a:normAutofit/>
          </a:bodyPr>
          <a:lstStyle/>
          <a:p>
            <a:r>
              <a:rPr lang="en-US" sz="2800" b="1" dirty="0"/>
              <a:t>Gossip</a:t>
            </a:r>
            <a:r>
              <a:rPr lang="en-US" sz="2800" dirty="0"/>
              <a:t> </a:t>
            </a:r>
            <a:r>
              <a:rPr lang="en-US" sz="2800" dirty="0" smtClean="0"/>
              <a:t>- </a:t>
            </a:r>
            <a:r>
              <a:rPr lang="en-US" sz="2800" dirty="0"/>
              <a:t>“the revealing of personal or sensational facts; a rumor or report of an intimate nature” </a:t>
            </a:r>
          </a:p>
          <a:p>
            <a:r>
              <a:rPr lang="en-US" sz="2800" dirty="0"/>
              <a:t> </a:t>
            </a:r>
            <a:r>
              <a:rPr lang="en-US" sz="2800" b="1" dirty="0" smtClean="0"/>
              <a:t>Slander</a:t>
            </a:r>
            <a:r>
              <a:rPr lang="en-US" sz="2800" dirty="0" smtClean="0"/>
              <a:t> </a:t>
            </a:r>
            <a:r>
              <a:rPr lang="en-US" sz="2800" dirty="0"/>
              <a:t>– “the utterance in the presence of another person of a false statement or statements, damaging to a third person’s character or reputation.”</a:t>
            </a:r>
          </a:p>
        </p:txBody>
      </p:sp>
    </p:spTree>
    <p:extLst>
      <p:ext uri="{BB962C8B-B14F-4D97-AF65-F5344CB8AC3E}">
        <p14:creationId xmlns:p14="http://schemas.microsoft.com/office/powerpoint/2010/main" val="26504888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p:txBody>
          <a:bodyPr>
            <a:normAutofit/>
          </a:bodyPr>
          <a:lstStyle/>
          <a:p>
            <a:r>
              <a:rPr lang="en-US" b="1" dirty="0" smtClean="0"/>
              <a:t>“Accuser of our Brethren”</a:t>
            </a:r>
          </a:p>
          <a:p>
            <a:pPr lvl="1"/>
            <a:r>
              <a:rPr lang="en-US" dirty="0" smtClean="0"/>
              <a:t>“…Now </a:t>
            </a:r>
            <a:r>
              <a:rPr lang="en-US" dirty="0"/>
              <a:t>salvation, and strength, and the kingdom of our God, and the power of His Christ have come, for the accuser of our brethren, who accused them before our God day and night, has been cast </a:t>
            </a:r>
            <a:r>
              <a:rPr lang="en-US" dirty="0" smtClean="0"/>
              <a:t>down” (Rev. 12:10).</a:t>
            </a:r>
            <a:endParaRPr lang="en-US" dirty="0"/>
          </a:p>
        </p:txBody>
      </p:sp>
    </p:spTree>
    <p:extLst>
      <p:ext uri="{BB962C8B-B14F-4D97-AF65-F5344CB8AC3E}">
        <p14:creationId xmlns:p14="http://schemas.microsoft.com/office/powerpoint/2010/main" val="5889056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p:txBody>
          <a:bodyPr>
            <a:normAutofit/>
          </a:bodyPr>
          <a:lstStyle/>
          <a:p>
            <a:r>
              <a:rPr lang="en-US" b="1" dirty="0" smtClean="0"/>
              <a:t>Reveals Secrets</a:t>
            </a:r>
          </a:p>
          <a:p>
            <a:pPr lvl="1"/>
            <a:r>
              <a:rPr lang="en-US" dirty="0" smtClean="0"/>
              <a:t>“A </a:t>
            </a:r>
            <a:r>
              <a:rPr lang="en-US" dirty="0"/>
              <a:t>talebearer reveals secrets</a:t>
            </a:r>
            <a:r>
              <a:rPr lang="en-US" dirty="0" smtClean="0"/>
              <a:t>, but </a:t>
            </a:r>
            <a:r>
              <a:rPr lang="en-US" dirty="0"/>
              <a:t>he who is of a faithful spirit conceals a </a:t>
            </a:r>
            <a:r>
              <a:rPr lang="en-US" dirty="0" smtClean="0"/>
              <a:t>matter” (Prov. 11:13).</a:t>
            </a:r>
            <a:endParaRPr lang="en-US" dirty="0"/>
          </a:p>
          <a:p>
            <a:pPr lvl="1"/>
            <a:r>
              <a:rPr lang="en-US" dirty="0" smtClean="0"/>
              <a:t>“A </a:t>
            </a:r>
            <a:r>
              <a:rPr lang="en-US" dirty="0"/>
              <a:t>brother offended is harder to win than a strong city</a:t>
            </a:r>
            <a:r>
              <a:rPr lang="en-US" dirty="0" smtClean="0"/>
              <a:t>, and </a:t>
            </a:r>
            <a:r>
              <a:rPr lang="en-US" dirty="0"/>
              <a:t>contentions are like the bars of a </a:t>
            </a:r>
            <a:r>
              <a:rPr lang="en-US" dirty="0" smtClean="0"/>
              <a:t>castle” (Prov. 18:19).</a:t>
            </a:r>
            <a:endParaRPr lang="en-US" dirty="0"/>
          </a:p>
          <a:p>
            <a:pPr lvl="1"/>
            <a:endParaRPr lang="en-US" dirty="0"/>
          </a:p>
        </p:txBody>
      </p:sp>
    </p:spTree>
    <p:extLst>
      <p:ext uri="{BB962C8B-B14F-4D97-AF65-F5344CB8AC3E}">
        <p14:creationId xmlns:p14="http://schemas.microsoft.com/office/powerpoint/2010/main" val="3905079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1000"/>
                                        <p:tgtEl>
                                          <p:spTgt spid="5">
                                            <p:txEl>
                                              <p:pRg st="2" end="2"/>
                                            </p:txEl>
                                          </p:spTgt>
                                        </p:tgtEl>
                                      </p:cBhvr>
                                    </p:animEffect>
                                    <p:anim calcmode="lin" valueType="num">
                                      <p:cBhvr>
                                        <p:cTn id="2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lily.fi/sites/lily/files/layout/header/23041/7-1133118-landing_feathers_on_white_surfac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14500"/>
            <a:ext cx="9143999"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3600" b="1" dirty="0" smtClean="0"/>
              <a:t>How Gossip is an Effective Tool For Satan</a:t>
            </a:r>
            <a:endParaRPr lang="en-US" sz="3600" b="1" dirty="0"/>
          </a:p>
        </p:txBody>
      </p:sp>
      <p:sp>
        <p:nvSpPr>
          <p:cNvPr id="5" name="Content Placeholder 4"/>
          <p:cNvSpPr>
            <a:spLocks noGrp="1"/>
          </p:cNvSpPr>
          <p:nvPr>
            <p:ph idx="1"/>
          </p:nvPr>
        </p:nvSpPr>
        <p:spPr>
          <a:xfrm>
            <a:off x="457200" y="1600200"/>
            <a:ext cx="7772400" cy="4525963"/>
          </a:xfrm>
        </p:spPr>
        <p:txBody>
          <a:bodyPr>
            <a:normAutofit/>
          </a:bodyPr>
          <a:lstStyle/>
          <a:p>
            <a:r>
              <a:rPr lang="en-US" b="1" dirty="0" smtClean="0"/>
              <a:t>Separates Friends</a:t>
            </a:r>
          </a:p>
          <a:p>
            <a:pPr lvl="1"/>
            <a:r>
              <a:rPr lang="en-US" dirty="0" smtClean="0"/>
              <a:t>“An </a:t>
            </a:r>
            <a:r>
              <a:rPr lang="en-US" dirty="0"/>
              <a:t>ungodly man digs up evil</a:t>
            </a:r>
            <a:r>
              <a:rPr lang="en-US" dirty="0" smtClean="0"/>
              <a:t>, and </a:t>
            </a:r>
            <a:r>
              <a:rPr lang="en-US" dirty="0"/>
              <a:t>it is on </a:t>
            </a:r>
            <a:r>
              <a:rPr lang="en-US" dirty="0" smtClean="0"/>
              <a:t>his lips </a:t>
            </a:r>
            <a:r>
              <a:rPr lang="en-US" dirty="0"/>
              <a:t>like a burning fire. </a:t>
            </a:r>
            <a:r>
              <a:rPr lang="en-US" dirty="0" smtClean="0"/>
              <a:t>A </a:t>
            </a:r>
            <a:r>
              <a:rPr lang="en-US" dirty="0"/>
              <a:t>perverse man sows strife</a:t>
            </a:r>
            <a:r>
              <a:rPr lang="en-US" dirty="0" smtClean="0"/>
              <a:t>, and </a:t>
            </a:r>
            <a:r>
              <a:rPr lang="en-US" dirty="0"/>
              <a:t>a whisperer separates the best of </a:t>
            </a:r>
            <a:r>
              <a:rPr lang="en-US" dirty="0" smtClean="0"/>
              <a:t>friends” (Prov. 16:27-28).</a:t>
            </a:r>
            <a:endParaRPr lang="en-US" dirty="0"/>
          </a:p>
          <a:p>
            <a:pPr lvl="1"/>
            <a:endParaRPr lang="en-US" dirty="0"/>
          </a:p>
        </p:txBody>
      </p:sp>
    </p:spTree>
    <p:extLst>
      <p:ext uri="{BB962C8B-B14F-4D97-AF65-F5344CB8AC3E}">
        <p14:creationId xmlns:p14="http://schemas.microsoft.com/office/powerpoint/2010/main" val="20675078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559</Words>
  <Application>Microsoft Office PowerPoint</Application>
  <PresentationFormat>On-screen Show (4:3)</PresentationFormat>
  <Paragraphs>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Gossip</vt:lpstr>
      <vt:lpstr>Satan is Our Enemy</vt:lpstr>
      <vt:lpstr>Satan is Our Enemy</vt:lpstr>
      <vt:lpstr>How Gossip is an Effective Tool For Satan</vt:lpstr>
      <vt:lpstr>How Gossip is an Effective Tool For Satan</vt:lpstr>
      <vt:lpstr>How Gossip is an Effective Tool For Satan</vt:lpstr>
      <vt:lpstr>How Gossip is an Effective Tool For Satan</vt:lpstr>
      <vt:lpstr>How Gossip is an Effective Tool For Satan</vt:lpstr>
      <vt:lpstr>How Gossip is an Effective Tool For Satan</vt:lpstr>
      <vt:lpstr>How We Can Overcome Gossip</vt:lpstr>
      <vt:lpstr>How We Can Overcome Gossip</vt:lpstr>
      <vt:lpstr>How We Can Overcome Gossip</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Gossip</dc:title>
  <dc:creator>Heath</dc:creator>
  <cp:lastModifiedBy>Heath</cp:lastModifiedBy>
  <cp:revision>10</cp:revision>
  <dcterms:created xsi:type="dcterms:W3CDTF">2015-07-31T08:25:50Z</dcterms:created>
  <dcterms:modified xsi:type="dcterms:W3CDTF">2015-08-01T13:30:21Z</dcterms:modified>
</cp:coreProperties>
</file>