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73" r:id="rId2"/>
    <p:sldId id="258" r:id="rId3"/>
    <p:sldId id="260" r:id="rId4"/>
    <p:sldId id="275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2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694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42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1458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542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1078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396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47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971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40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47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168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32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8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649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94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837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97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37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974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Individual Benevolence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7439380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Bible Pattern: Given To </a:t>
            </a:r>
            <a:r>
              <a:rPr lang="en-US" sz="4000" dirty="0" smtClean="0">
                <a:solidFill>
                  <a:schemeClr val="tx1"/>
                </a:solidFill>
              </a:rPr>
              <a:t>Christians </a:t>
            </a:r>
            <a:r>
              <a:rPr lang="en-US" sz="4000" dirty="0" smtClean="0">
                <a:solidFill>
                  <a:schemeClr val="tx1"/>
                </a:solidFill>
              </a:rPr>
              <a:t>and </a:t>
            </a:r>
            <a:r>
              <a:rPr lang="en-US" sz="4000" dirty="0" smtClean="0">
                <a:solidFill>
                  <a:schemeClr val="tx1"/>
                </a:solidFill>
              </a:rPr>
              <a:t>non-Christians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James 1:27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Galatians 6:10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79845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883731" cy="1320800"/>
          </a:xfrm>
        </p:spPr>
        <p:txBody>
          <a:bodyPr/>
          <a:lstStyle/>
          <a:p>
            <a:pPr algn="ctr"/>
            <a:r>
              <a:rPr lang="en-US" dirty="0" smtClean="0"/>
              <a:t>Distinction in Benevolence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835122"/>
            <a:ext cx="6347714" cy="43305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There is a distinction between church benevolence and individual benevolence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1 Timothy 5:3-16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Only some widows may be supported by the church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Other widows must be supported by the individual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07618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Mutual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065590"/>
            <a:ext cx="6347714" cy="3880773"/>
          </a:xfrm>
        </p:spPr>
        <p:txBody>
          <a:bodyPr>
            <a:normAutofit fontScale="92500"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Any organization has rules for how the money may be </a:t>
            </a:r>
            <a:r>
              <a:rPr lang="en-US" sz="4000" dirty="0" smtClean="0">
                <a:solidFill>
                  <a:schemeClr val="tx1"/>
                </a:solidFill>
              </a:rPr>
              <a:t>spent from its treasury.</a:t>
            </a:r>
            <a:endParaRPr lang="en-US" sz="4000" dirty="0" smtClean="0">
              <a:solidFill>
                <a:schemeClr val="tx1"/>
              </a:solidFill>
            </a:endParaRPr>
          </a:p>
          <a:p>
            <a:r>
              <a:rPr lang="en-US" sz="4000" dirty="0" smtClean="0">
                <a:solidFill>
                  <a:schemeClr val="tx1"/>
                </a:solidFill>
              </a:rPr>
              <a:t>We must follow the rules that are given to us in God’s Word.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02040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Odd Argument: Singing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065590"/>
            <a:ext cx="6347714" cy="4477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Booklet’s Argument: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Individuals are commanded to sing.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So we can’t sing in the assembly.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Answer: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We each have the individual responsibility to sing when we come together in the assembly.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31373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970590"/>
            <a:ext cx="6347714" cy="4275836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There is a distinction between commands to the individual and commands to the church.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The church treasury can only be used in ways that have been authorized.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There is no example of a man-made institution being used in the early church.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290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Lord’s Invitation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Hear</a:t>
            </a:r>
            <a:r>
              <a:rPr lang="en-US" sz="2800" b="1" dirty="0">
                <a:solidFill>
                  <a:schemeClr val="tx1"/>
                </a:solidFill>
                <a:cs typeface="Calibri" pitchFamily="34" charset="0"/>
              </a:rPr>
              <a:t> – Romans 10:17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Believe</a:t>
            </a:r>
            <a:r>
              <a:rPr lang="en-US" sz="2800" b="1" dirty="0">
                <a:solidFill>
                  <a:schemeClr val="tx1"/>
                </a:solidFill>
                <a:cs typeface="Calibri" pitchFamily="34" charset="0"/>
              </a:rPr>
              <a:t> – Hebrews 11:6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Repent</a:t>
            </a:r>
            <a:r>
              <a:rPr lang="en-US" sz="2800" b="1" dirty="0">
                <a:solidFill>
                  <a:schemeClr val="tx1"/>
                </a:solidFill>
                <a:cs typeface="Calibri" pitchFamily="34" charset="0"/>
              </a:rPr>
              <a:t> – Luke 13:3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Confess</a:t>
            </a:r>
            <a:r>
              <a:rPr lang="en-US" sz="2800" b="1" dirty="0">
                <a:solidFill>
                  <a:schemeClr val="tx1"/>
                </a:solidFill>
                <a:cs typeface="Calibri" pitchFamily="34" charset="0"/>
              </a:rPr>
              <a:t> – Romans 10:10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Be Baptized</a:t>
            </a:r>
            <a:r>
              <a:rPr lang="en-US" sz="2800" b="1" dirty="0">
                <a:solidFill>
                  <a:schemeClr val="tx1"/>
                </a:solidFill>
                <a:cs typeface="Calibri" pitchFamily="34" charset="0"/>
              </a:rPr>
              <a:t> – Mark 16:16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Remain Faithful</a:t>
            </a:r>
            <a:r>
              <a:rPr lang="en-US" sz="2800" b="1" dirty="0">
                <a:solidFill>
                  <a:schemeClr val="tx1"/>
                </a:solidFill>
                <a:cs typeface="Calibri" pitchFamily="34" charset="0"/>
              </a:rPr>
              <a:t> – Matt. 24:13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227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228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4585" y="2825934"/>
            <a:ext cx="687560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n-US" sz="72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Institutionalism</a:t>
            </a:r>
            <a:endParaRPr lang="en-US" sz="72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490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Institutionalism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065590"/>
            <a:ext cx="7133114" cy="4358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Changes in the patterns for: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Supporting Preachers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Giving Benevolence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Using </a:t>
            </a:r>
            <a:r>
              <a:rPr lang="en-US" sz="4000" dirty="0">
                <a:solidFill>
                  <a:schemeClr val="tx1"/>
                </a:solidFill>
              </a:rPr>
              <a:t>Man-Made </a:t>
            </a:r>
            <a:r>
              <a:rPr lang="en-US" sz="4000" dirty="0" smtClean="0">
                <a:solidFill>
                  <a:schemeClr val="tx1"/>
                </a:solidFill>
              </a:rPr>
              <a:t>Institutions to do the work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7293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Institutionalism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065590"/>
            <a:ext cx="6741227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Point of Contention: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Is there a distinction between commands to the individual Christian and commands to the church?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7140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Institutionalism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7281334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The Real Issue: How Is the Work Funded?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From an Individual’s Personal Funds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Out of the Church Treasury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0750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Evangelism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065590"/>
            <a:ext cx="6347714" cy="3880773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Bible Pattern: Churches may send money directly to preachers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Philippians 4:15-16</a:t>
            </a:r>
          </a:p>
          <a:p>
            <a:r>
              <a:rPr lang="en-US" sz="4000" dirty="0">
                <a:solidFill>
                  <a:schemeClr val="tx1"/>
                </a:solidFill>
              </a:rPr>
              <a:t>2</a:t>
            </a:r>
            <a:r>
              <a:rPr lang="en-US" sz="4000" dirty="0" smtClean="0">
                <a:solidFill>
                  <a:schemeClr val="tx1"/>
                </a:solidFill>
              </a:rPr>
              <a:t> Corinthians 11:8-9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69649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018090"/>
            <a:ext cx="6347714" cy="4252085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Bible Pattern: Churches may send money directly to preachers to preach edifying sermons.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There is no pattern for sending money to maintain someone’s building.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36760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Benevolence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065590"/>
            <a:ext cx="6347714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Bible Pattern: Individuals or churches may give to needy saints.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Acts 11:27-30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1 Corinthians 16:1-4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7296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Church Benevolence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13090"/>
            <a:ext cx="6347714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Bible Pattern: Always </a:t>
            </a:r>
            <a:r>
              <a:rPr lang="en-US" sz="4000" dirty="0" smtClean="0">
                <a:solidFill>
                  <a:schemeClr val="tx1"/>
                </a:solidFill>
              </a:rPr>
              <a:t>given to Christians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Acts 6:1-7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Acts 11:27-30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1 Corinthians 16:1-4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91710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1036</TotalTime>
  <Words>333</Words>
  <Application>Microsoft Office PowerPoint</Application>
  <PresentationFormat>On-screen Show (4:3)</PresentationFormat>
  <Paragraphs>60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Trebuchet MS</vt:lpstr>
      <vt:lpstr>Wingdings 3</vt:lpstr>
      <vt:lpstr>Facet</vt:lpstr>
      <vt:lpstr>PowerPoint Presentation</vt:lpstr>
      <vt:lpstr>PowerPoint Presentation</vt:lpstr>
      <vt:lpstr>Institutionalism</vt:lpstr>
      <vt:lpstr>Institutionalism</vt:lpstr>
      <vt:lpstr>Institutionalism</vt:lpstr>
      <vt:lpstr>Evangelism</vt:lpstr>
      <vt:lpstr>Edification</vt:lpstr>
      <vt:lpstr>Benevolence</vt:lpstr>
      <vt:lpstr>Church Benevolence</vt:lpstr>
      <vt:lpstr>Individual Benevolence</vt:lpstr>
      <vt:lpstr>Distinction in Benevolence</vt:lpstr>
      <vt:lpstr>Mutual Responsibility</vt:lpstr>
      <vt:lpstr>Odd Argument: Singing</vt:lpstr>
      <vt:lpstr>Conclusion</vt:lpstr>
      <vt:lpstr>The Lord’s Invitation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50</cp:revision>
  <cp:lastPrinted>2014-10-16T20:21:44Z</cp:lastPrinted>
  <dcterms:created xsi:type="dcterms:W3CDTF">2013-03-24T12:46:42Z</dcterms:created>
  <dcterms:modified xsi:type="dcterms:W3CDTF">2015-07-17T19:33:18Z</dcterms:modified>
</cp:coreProperties>
</file>