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266" r:id="rId4"/>
    <p:sldId id="267" r:id="rId5"/>
    <p:sldId id="257" r:id="rId6"/>
    <p:sldId id="258" r:id="rId7"/>
    <p:sldId id="259" r:id="rId8"/>
    <p:sldId id="260" r:id="rId9"/>
    <p:sldId id="262" r:id="rId10"/>
    <p:sldId id="263" r:id="rId11"/>
    <p:sldId id="264" r:id="rId12"/>
    <p:sldId id="270" r:id="rId13"/>
    <p:sldId id="269" r:id="rId14"/>
    <p:sldId id="265"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13" autoAdjust="0"/>
    <p:restoredTop sz="79681" autoAdjust="0"/>
  </p:normalViewPr>
  <p:slideViewPr>
    <p:cSldViewPr>
      <p:cViewPr varScale="1">
        <p:scale>
          <a:sx n="54" d="100"/>
          <a:sy n="54" d="100"/>
        </p:scale>
        <p:origin x="-165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2A3A6-BD54-40C8-9C9C-11330A53C969}" type="datetimeFigureOut">
              <a:rPr lang="en-US" smtClean="0"/>
              <a:t>5/15/2015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DED6D-1F98-4E65-819A-39BC175F4B04}" type="slidenum">
              <a:rPr lang="en-US" smtClean="0"/>
              <a:t>‹#›</a:t>
            </a:fld>
            <a:endParaRPr lang="en-US"/>
          </a:p>
        </p:txBody>
      </p:sp>
    </p:spTree>
    <p:extLst>
      <p:ext uri="{BB962C8B-B14F-4D97-AF65-F5344CB8AC3E}">
        <p14:creationId xmlns:p14="http://schemas.microsoft.com/office/powerpoint/2010/main" val="313716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Romans 13: 8-14</a:t>
            </a:r>
          </a:p>
          <a:p>
            <a:endParaRPr lang="en-US" dirty="0" smtClean="0"/>
          </a:p>
          <a:p>
            <a:pPr marL="171450" indent="-171450">
              <a:buFont typeface="Arial" panose="020B0604020202020204" pitchFamily="34" charset="0"/>
              <a:buChar char="•"/>
            </a:pPr>
            <a:r>
              <a:rPr lang="en-US" dirty="0" smtClean="0"/>
              <a:t>So often,</a:t>
            </a:r>
            <a:r>
              <a:rPr lang="en-US" baseline="0" dirty="0" smtClean="0"/>
              <a:t> Christians see organized religion bow to temptation and allow sin to run free in such places</a:t>
            </a:r>
          </a:p>
          <a:p>
            <a:pPr marL="171450" indent="-171450">
              <a:buFont typeface="Arial" panose="020B0604020202020204" pitchFamily="34" charset="0"/>
              <a:buChar char="•"/>
            </a:pPr>
            <a:r>
              <a:rPr lang="en-US" baseline="0" dirty="0" smtClean="0"/>
              <a:t>Can there be the other side of an extreme?</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BADED6D-1F98-4E65-819A-39BC175F4B04}" type="slidenum">
              <a:rPr lang="en-US" smtClean="0"/>
              <a:t>1</a:t>
            </a:fld>
            <a:endParaRPr lang="en-US"/>
          </a:p>
        </p:txBody>
      </p:sp>
    </p:spTree>
    <p:extLst>
      <p:ext uri="{BB962C8B-B14F-4D97-AF65-F5344CB8AC3E}">
        <p14:creationId xmlns:p14="http://schemas.microsoft.com/office/powerpoint/2010/main" val="3861196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congregation, only 39 members</a:t>
            </a:r>
          </a:p>
          <a:p>
            <a:pPr marL="171450" indent="-171450">
              <a:buFont typeface="Arial" panose="020B0604020202020204" pitchFamily="34" charset="0"/>
              <a:buChar char="•"/>
            </a:pPr>
            <a:r>
              <a:rPr lang="en-US" dirty="0" smtClean="0"/>
              <a:t>We are not an ignored</a:t>
            </a:r>
            <a:r>
              <a:rPr lang="en-US" baseline="0" dirty="0" smtClean="0"/>
              <a:t> congregation!</a:t>
            </a:r>
          </a:p>
          <a:p>
            <a:pPr marL="171450" indent="-171450">
              <a:buFont typeface="Arial" panose="020B0604020202020204" pitchFamily="34" charset="0"/>
              <a:buChar char="•"/>
            </a:pPr>
            <a:r>
              <a:rPr lang="en-US" baseline="0" dirty="0" smtClean="0"/>
              <a:t>Our work is not based on how controversial we get. (1 Corinthians 5:6-10)</a:t>
            </a:r>
          </a:p>
          <a:p>
            <a:pPr marL="171450" indent="-171450">
              <a:buFont typeface="Arial" panose="020B0604020202020204" pitchFamily="34" charset="0"/>
              <a:buChar char="•"/>
            </a:pPr>
            <a:r>
              <a:rPr lang="en-US" baseline="0" dirty="0" smtClean="0"/>
              <a:t>While we must never compromise God’s word, we must not close be so exclusive that we cut ourselves off from the world, and care not for its sinners.</a:t>
            </a:r>
            <a:endParaRPr lang="en-US" dirty="0"/>
          </a:p>
        </p:txBody>
      </p:sp>
      <p:sp>
        <p:nvSpPr>
          <p:cNvPr id="4" name="Slide Number Placeholder 3"/>
          <p:cNvSpPr>
            <a:spLocks noGrp="1"/>
          </p:cNvSpPr>
          <p:nvPr>
            <p:ph type="sldNum" sz="quarter" idx="10"/>
          </p:nvPr>
        </p:nvSpPr>
        <p:spPr/>
        <p:txBody>
          <a:bodyPr/>
          <a:lstStyle/>
          <a:p>
            <a:fld id="{EBADED6D-1F98-4E65-819A-39BC175F4B04}" type="slidenum">
              <a:rPr lang="en-US" smtClean="0"/>
              <a:t>10</a:t>
            </a:fld>
            <a:endParaRPr lang="en-US"/>
          </a:p>
        </p:txBody>
      </p:sp>
    </p:spTree>
    <p:extLst>
      <p:ext uri="{BB962C8B-B14F-4D97-AF65-F5344CB8AC3E}">
        <p14:creationId xmlns:p14="http://schemas.microsoft.com/office/powerpoint/2010/main" val="299314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smtClean="0"/>
              <a:t>Wesboro</a:t>
            </a:r>
            <a:r>
              <a:rPr lang="en-US" baseline="0" dirty="0" smtClean="0"/>
              <a:t>, for the most part, has made actions completely legal in the eyes of the law. Does that mean we can do whatever we want as long as we are not breaking laws of the land?</a:t>
            </a:r>
          </a:p>
          <a:p>
            <a:pPr marL="628650" lvl="1" indent="-171450">
              <a:buFont typeface="Arial" panose="020B0604020202020204" pitchFamily="34" charset="0"/>
              <a:buChar char="•"/>
            </a:pPr>
            <a:r>
              <a:rPr lang="en-US" baseline="0" dirty="0" smtClean="0"/>
              <a:t>1 John 2:4</a:t>
            </a:r>
            <a:endParaRPr lang="en-US" dirty="0" smtClean="0"/>
          </a:p>
          <a:p>
            <a:pPr marL="171450" indent="-171450">
              <a:buFont typeface="Arial" panose="020B0604020202020204" pitchFamily="34" charset="0"/>
              <a:buChar char="•"/>
            </a:pPr>
            <a:r>
              <a:rPr lang="en-US" dirty="0" err="1" smtClean="0"/>
              <a:t>Westboro</a:t>
            </a:r>
            <a:r>
              <a:rPr lang="en-US" dirty="0" smtClean="0"/>
              <a:t> does</a:t>
            </a:r>
            <a:r>
              <a:rPr lang="en-US" baseline="0" dirty="0" smtClean="0"/>
              <a:t> stand firm against the sin of homosexuality (and should), yet have apparently not stood up against hatred or verbal poison.</a:t>
            </a:r>
          </a:p>
          <a:p>
            <a:pPr marL="628650" lvl="1" indent="-171450">
              <a:buFont typeface="Arial" panose="020B0604020202020204" pitchFamily="34" charset="0"/>
              <a:buChar char="•"/>
            </a:pPr>
            <a:r>
              <a:rPr lang="en-US" baseline="0" dirty="0" smtClean="0"/>
              <a:t>To obey one command while not obeying another is to break the entire law. (James 2:10)</a:t>
            </a:r>
            <a:endParaRPr lang="en-US" dirty="0"/>
          </a:p>
        </p:txBody>
      </p:sp>
      <p:sp>
        <p:nvSpPr>
          <p:cNvPr id="4" name="Slide Number Placeholder 3"/>
          <p:cNvSpPr>
            <a:spLocks noGrp="1"/>
          </p:cNvSpPr>
          <p:nvPr>
            <p:ph type="sldNum" sz="quarter" idx="10"/>
          </p:nvPr>
        </p:nvSpPr>
        <p:spPr/>
        <p:txBody>
          <a:bodyPr/>
          <a:lstStyle/>
          <a:p>
            <a:fld id="{EBADED6D-1F98-4E65-819A-39BC175F4B04}" type="slidenum">
              <a:rPr lang="en-US" smtClean="0"/>
              <a:t>11</a:t>
            </a:fld>
            <a:endParaRPr lang="en-US"/>
          </a:p>
        </p:txBody>
      </p:sp>
    </p:spTree>
    <p:extLst>
      <p:ext uri="{BB962C8B-B14F-4D97-AF65-F5344CB8AC3E}">
        <p14:creationId xmlns:p14="http://schemas.microsoft.com/office/powerpoint/2010/main" val="3677088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Loving our enemies can be a messy ordeal,</a:t>
            </a:r>
            <a:r>
              <a:rPr lang="en-US" baseline="0" dirty="0" smtClean="0"/>
              <a:t> but we must learn to rise above the fighting that our enemies push on us (1 Corinthians 13:1-5)</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must not become like Jonah, and have no care for sinners (Jonah 4:1, 6-11)</a:t>
            </a:r>
            <a:endParaRPr lang="en-US" dirty="0"/>
          </a:p>
        </p:txBody>
      </p:sp>
      <p:sp>
        <p:nvSpPr>
          <p:cNvPr id="4" name="Slide Number Placeholder 3"/>
          <p:cNvSpPr>
            <a:spLocks noGrp="1"/>
          </p:cNvSpPr>
          <p:nvPr>
            <p:ph type="sldNum" sz="quarter" idx="10"/>
          </p:nvPr>
        </p:nvSpPr>
        <p:spPr/>
        <p:txBody>
          <a:bodyPr/>
          <a:lstStyle/>
          <a:p>
            <a:fld id="{EBADED6D-1F98-4E65-819A-39BC175F4B04}" type="slidenum">
              <a:rPr lang="en-US" smtClean="0"/>
              <a:t>12</a:t>
            </a:fld>
            <a:endParaRPr lang="en-US"/>
          </a:p>
        </p:txBody>
      </p:sp>
    </p:spTree>
    <p:extLst>
      <p:ext uri="{BB962C8B-B14F-4D97-AF65-F5344CB8AC3E}">
        <p14:creationId xmlns:p14="http://schemas.microsoft.com/office/powerpoint/2010/main" val="1829310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Have we forgotten that some</a:t>
            </a:r>
            <a:r>
              <a:rPr lang="en-US" baseline="0" dirty="0" smtClean="0"/>
              <a:t> have never had much exposure to God and his teachings?</a:t>
            </a:r>
          </a:p>
          <a:p>
            <a:pPr marL="628650" lvl="1" indent="-171450">
              <a:buFont typeface="Arial" panose="020B0604020202020204" pitchFamily="34" charset="0"/>
              <a:buChar char="•"/>
            </a:pPr>
            <a:r>
              <a:rPr lang="en-US" baseline="0" dirty="0" smtClean="0"/>
              <a:t>We are quick to judge non-believers for refusing to believe in God, but look at how little they’ve seen. Look how poor the influence of such congregations are!</a:t>
            </a:r>
          </a:p>
          <a:p>
            <a:pPr marL="1085850" lvl="2" indent="-171450">
              <a:buFont typeface="Arial" panose="020B0604020202020204" pitchFamily="34" charset="0"/>
              <a:buChar char="•"/>
            </a:pPr>
            <a:r>
              <a:rPr lang="en-US" baseline="0" dirty="0" smtClean="0"/>
              <a:t>Pray we are not unintentionally doing the same!</a:t>
            </a:r>
          </a:p>
          <a:p>
            <a:pPr marL="1085850" lvl="2" indent="-171450">
              <a:buFont typeface="Arial" panose="020B0604020202020204" pitchFamily="34" charset="0"/>
              <a:buChar char="•"/>
            </a:pPr>
            <a:r>
              <a:rPr lang="en-US" baseline="0" dirty="0" smtClean="0"/>
              <a:t>We must show our genuine concern for all men, and do good works to all. </a:t>
            </a:r>
          </a:p>
          <a:p>
            <a:pPr marL="628650" lvl="1" indent="-171450">
              <a:buFont typeface="Arial" panose="020B0604020202020204" pitchFamily="34" charset="0"/>
              <a:buChar char="•"/>
            </a:pPr>
            <a:r>
              <a:rPr lang="en-US" baseline="0" dirty="0" smtClean="0"/>
              <a:t>We can blame media exposure for trying to give Christianity a bad reputation, yet that’s exactly what Westboro has done.</a:t>
            </a:r>
          </a:p>
          <a:p>
            <a:pPr marL="1085850" lvl="2" indent="-171450">
              <a:buFont typeface="Arial" panose="020B0604020202020204" pitchFamily="34" charset="0"/>
              <a:buChar char="•"/>
            </a:pPr>
            <a:r>
              <a:rPr lang="en-US" baseline="0" dirty="0" smtClean="0"/>
              <a:t>May we not be such a poor representation</a:t>
            </a:r>
          </a:p>
          <a:p>
            <a:pPr marL="628650" lvl="1" indent="-171450">
              <a:buFont typeface="Arial" panose="020B0604020202020204" pitchFamily="34" charset="0"/>
              <a:buChar char="•"/>
            </a:pPr>
            <a:r>
              <a:rPr lang="en-US" baseline="0" dirty="0" smtClean="0"/>
              <a:t>Counter protests are never justified in sin, yet we should not be provoking people to do just that!</a:t>
            </a:r>
            <a:endParaRPr lang="en-US" dirty="0" smtClean="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ADED6D-1F98-4E65-819A-39BC175F4B04}" type="slidenum">
              <a:rPr lang="en-US" smtClean="0"/>
              <a:t>13</a:t>
            </a:fld>
            <a:endParaRPr lang="en-US"/>
          </a:p>
        </p:txBody>
      </p:sp>
    </p:spTree>
    <p:extLst>
      <p:ext uri="{BB962C8B-B14F-4D97-AF65-F5344CB8AC3E}">
        <p14:creationId xmlns:p14="http://schemas.microsoft.com/office/powerpoint/2010/main" val="1761467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Chronicles 26:3-5)</a:t>
            </a:r>
          </a:p>
          <a:p>
            <a:pPr marL="171450" indent="-171450">
              <a:buFont typeface="Arial" panose="020B0604020202020204" pitchFamily="34" charset="0"/>
              <a:buChar char="•"/>
            </a:pPr>
            <a:r>
              <a:rPr lang="en-US" dirty="0" smtClean="0"/>
              <a:t>Christians</a:t>
            </a:r>
            <a:r>
              <a:rPr lang="en-US" baseline="0" dirty="0" smtClean="0"/>
              <a:t> must not rely on a man solely for faith</a:t>
            </a:r>
          </a:p>
          <a:p>
            <a:pPr marL="628650" lvl="1" indent="-171450">
              <a:buFont typeface="Arial" panose="020B0604020202020204" pitchFamily="34" charset="0"/>
              <a:buChar char="•"/>
            </a:pPr>
            <a:r>
              <a:rPr lang="en-US" baseline="0" dirty="0" smtClean="0"/>
              <a:t>As we appoint elders, we must never forget who is in charge and who must depend on</a:t>
            </a:r>
          </a:p>
          <a:p>
            <a:pPr marL="1085850" lvl="2" indent="-171450">
              <a:buFont typeface="Arial" panose="020B0604020202020204" pitchFamily="34" charset="0"/>
              <a:buChar char="•"/>
            </a:pPr>
            <a:r>
              <a:rPr lang="en-US" baseline="0" dirty="0" smtClean="0"/>
              <a:t>Mentors aren’t a bad thing (Paul and Timothy)</a:t>
            </a:r>
          </a:p>
          <a:p>
            <a:pPr marL="1543050" lvl="3" indent="-171450">
              <a:buFont typeface="Arial" panose="020B0604020202020204" pitchFamily="34" charset="0"/>
              <a:buChar char="•"/>
            </a:pPr>
            <a:r>
              <a:rPr lang="en-US" baseline="0" dirty="0" smtClean="0"/>
              <a:t>Not the church of a preacher or elder</a:t>
            </a:r>
          </a:p>
          <a:p>
            <a:pPr marL="1543050" lvl="3" indent="-171450">
              <a:buFont typeface="Arial" panose="020B0604020202020204" pitchFamily="34" charset="0"/>
              <a:buChar char="•"/>
            </a:pPr>
            <a:r>
              <a:rPr lang="en-US" baseline="0" dirty="0" err="1" smtClean="0"/>
              <a:t>Knollwood’s</a:t>
            </a:r>
            <a:r>
              <a:rPr lang="en-US" baseline="0" dirty="0" smtClean="0"/>
              <a:t> preachers</a:t>
            </a:r>
          </a:p>
          <a:p>
            <a:pPr marL="2000250" lvl="4" indent="-171450">
              <a:buFont typeface="Arial" panose="020B0604020202020204" pitchFamily="34" charset="0"/>
              <a:buChar char="•"/>
            </a:pPr>
            <a:r>
              <a:rPr lang="en-US" baseline="0" dirty="0" smtClean="0"/>
              <a:t>We are not the church of Mike Willis, Ron Halbrook, Randy </a:t>
            </a:r>
            <a:r>
              <a:rPr lang="en-US" baseline="0" dirty="0" err="1" smtClean="0"/>
              <a:t>Blackaby</a:t>
            </a:r>
            <a:r>
              <a:rPr lang="en-US" baseline="0" dirty="0" smtClean="0"/>
              <a:t>, Weldon Warnock, or Heath Rogers. Not the church of Brother </a:t>
            </a:r>
            <a:r>
              <a:rPr lang="en-US" baseline="0" dirty="0" err="1" smtClean="0"/>
              <a:t>Hepner</a:t>
            </a:r>
            <a:r>
              <a:rPr lang="en-US" baseline="0" dirty="0" smtClean="0"/>
              <a:t> or Sellers</a:t>
            </a:r>
          </a:p>
          <a:p>
            <a:pPr marL="2000250" lvl="4" indent="-171450">
              <a:buFont typeface="Arial" panose="020B0604020202020204" pitchFamily="34" charset="0"/>
              <a:buChar char="•"/>
            </a:pPr>
            <a:r>
              <a:rPr lang="en-US" baseline="0" dirty="0" smtClean="0"/>
              <a:t>Should not minimize their work, but should not solely depend on their word, without looking at God’s word ourselves.</a:t>
            </a:r>
          </a:p>
          <a:p>
            <a:pPr marL="2457450" lvl="5" indent="-171450">
              <a:buFont typeface="Arial" panose="020B0604020202020204" pitchFamily="34" charset="0"/>
              <a:buChar char="•"/>
            </a:pPr>
            <a:r>
              <a:rPr lang="en-US" baseline="0" dirty="0" err="1" smtClean="0"/>
              <a:t>Westboro</a:t>
            </a:r>
            <a:r>
              <a:rPr lang="en-US" baseline="0" dirty="0" smtClean="0"/>
              <a:t> has done just that. </a:t>
            </a:r>
          </a:p>
        </p:txBody>
      </p:sp>
      <p:sp>
        <p:nvSpPr>
          <p:cNvPr id="4" name="Slide Number Placeholder 3"/>
          <p:cNvSpPr>
            <a:spLocks noGrp="1"/>
          </p:cNvSpPr>
          <p:nvPr>
            <p:ph type="sldNum" sz="quarter" idx="10"/>
          </p:nvPr>
        </p:nvSpPr>
        <p:spPr/>
        <p:txBody>
          <a:bodyPr/>
          <a:lstStyle/>
          <a:p>
            <a:fld id="{EBADED6D-1F98-4E65-819A-39BC175F4B04}" type="slidenum">
              <a:rPr lang="en-US" smtClean="0"/>
              <a:t>14</a:t>
            </a:fld>
            <a:endParaRPr lang="en-US"/>
          </a:p>
        </p:txBody>
      </p:sp>
    </p:spTree>
    <p:extLst>
      <p:ext uri="{BB962C8B-B14F-4D97-AF65-F5344CB8AC3E}">
        <p14:creationId xmlns:p14="http://schemas.microsoft.com/office/powerpoint/2010/main" val="470357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God doesn’t rejoice in an enemy suffering, and neither should</a:t>
            </a:r>
            <a:r>
              <a:rPr lang="en-US" baseline="0" dirty="0" smtClean="0"/>
              <a:t> we! (Proverbs 24:17)</a:t>
            </a:r>
          </a:p>
          <a:p>
            <a:pPr marL="171450" indent="-171450">
              <a:buFont typeface="Arial"/>
              <a:buChar char="•"/>
            </a:pPr>
            <a:r>
              <a:rPr lang="en-US" baseline="0" dirty="0" smtClean="0"/>
              <a:t>Westboro does condemn many forms of sin, but they do not have care for sinners. </a:t>
            </a:r>
          </a:p>
          <a:p>
            <a:pPr marL="171450" indent="-171450">
              <a:buFont typeface="Arial"/>
              <a:buChar char="•"/>
            </a:pPr>
            <a:r>
              <a:rPr lang="en-US" baseline="0" dirty="0" smtClean="0"/>
              <a:t>Do you care for sinners?</a:t>
            </a:r>
          </a:p>
          <a:p>
            <a:pPr marL="171450" indent="-171450">
              <a:buFont typeface="Arial"/>
              <a:buChar char="•"/>
            </a:pPr>
            <a:r>
              <a:rPr lang="en-US" baseline="0" dirty="0" smtClean="0"/>
              <a:t>Have you forgotten that God cares for sinners? </a:t>
            </a:r>
          </a:p>
          <a:p>
            <a:pPr marL="171450" indent="-171450">
              <a:buFont typeface="Arial"/>
              <a:buChar char="•"/>
            </a:pPr>
            <a:r>
              <a:rPr lang="en-US" baseline="0" dirty="0" smtClean="0"/>
              <a:t>God cares for sinners, as should we! (2 Peter 3:9)</a:t>
            </a:r>
            <a:endParaRPr lang="en-US" dirty="0" smtClean="0"/>
          </a:p>
          <a:p>
            <a:endParaRPr lang="en-US" dirty="0"/>
          </a:p>
        </p:txBody>
      </p:sp>
      <p:sp>
        <p:nvSpPr>
          <p:cNvPr id="4" name="Slide Number Placeholder 3"/>
          <p:cNvSpPr>
            <a:spLocks noGrp="1"/>
          </p:cNvSpPr>
          <p:nvPr>
            <p:ph type="sldNum" sz="quarter" idx="10"/>
          </p:nvPr>
        </p:nvSpPr>
        <p:spPr/>
        <p:txBody>
          <a:bodyPr/>
          <a:lstStyle/>
          <a:p>
            <a:fld id="{EBADED6D-1F98-4E65-819A-39BC175F4B04}" type="slidenum">
              <a:rPr lang="en-US" smtClean="0"/>
              <a:t>15</a:t>
            </a:fld>
            <a:endParaRPr lang="en-US"/>
          </a:p>
        </p:txBody>
      </p:sp>
    </p:spTree>
    <p:extLst>
      <p:ext uri="{BB962C8B-B14F-4D97-AF65-F5344CB8AC3E}">
        <p14:creationId xmlns:p14="http://schemas.microsoft.com/office/powerpoint/2010/main" val="284713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What</a:t>
            </a:r>
            <a:r>
              <a:rPr lang="en-US" baseline="0" dirty="0" smtClean="0"/>
              <a:t> is so often said in the church today is that we should love our neighbors' souls more than their feelings</a:t>
            </a:r>
          </a:p>
          <a:p>
            <a:pPr marL="171450" indent="-171450">
              <a:buFont typeface="Arial"/>
              <a:buChar char="•"/>
            </a:pPr>
            <a:endParaRPr lang="en-US" baseline="0" dirty="0" smtClean="0"/>
          </a:p>
          <a:p>
            <a:pPr marL="171450" indent="-171450">
              <a:buFont typeface="Arial"/>
              <a:buChar char="•"/>
            </a:pPr>
            <a:r>
              <a:rPr lang="en-US" baseline="0" dirty="0" smtClean="0"/>
              <a:t>But simply having the truth of God does not mean we are God. His thoughts are indeed above ours!</a:t>
            </a:r>
          </a:p>
          <a:p>
            <a:pPr marL="171450" indent="-171450">
              <a:buFont typeface="Arial"/>
              <a:buChar char="•"/>
            </a:pPr>
            <a:endParaRPr lang="en-US" baseline="0" dirty="0" smtClean="0"/>
          </a:p>
          <a:p>
            <a:pPr marL="171450" indent="-171450">
              <a:buFont typeface="Arial"/>
              <a:buChar char="•"/>
            </a:pPr>
            <a:r>
              <a:rPr lang="en-US" baseline="0" dirty="0" smtClean="0"/>
              <a:t>Having the truth does not justify any kind of conduct we use to spread his word. We can hurt feelings, and still really not behaving as Christians.</a:t>
            </a:r>
          </a:p>
          <a:p>
            <a:pPr marL="171450" indent="-171450">
              <a:buFont typeface="Arial"/>
              <a:buChar char="•"/>
            </a:pPr>
            <a:endParaRPr lang="en-US" baseline="0" dirty="0" smtClean="0"/>
          </a:p>
          <a:p>
            <a:pPr marL="171450" indent="-171450">
              <a:buFont typeface="Arial"/>
              <a:buChar char="•"/>
            </a:pPr>
            <a:r>
              <a:rPr lang="en-US" baseline="0" dirty="0" smtClean="0"/>
              <a:t>Are we happy when our enemies suffer? (2 Samuel 1:1-17)</a:t>
            </a:r>
          </a:p>
          <a:p>
            <a:pPr marL="628650" lvl="1" indent="-171450">
              <a:buFont typeface="Arial"/>
              <a:buChar char="•"/>
            </a:pPr>
            <a:r>
              <a:rPr lang="en-US" baseline="0" dirty="0" smtClean="0"/>
              <a:t>David did not rejoice for Saul’s death</a:t>
            </a:r>
          </a:p>
          <a:p>
            <a:pPr marL="1085850" lvl="2" indent="-171450">
              <a:buFont typeface="Arial"/>
              <a:buChar char="•"/>
            </a:pPr>
            <a:r>
              <a:rPr lang="en-US" baseline="0" dirty="0" smtClean="0"/>
              <a:t>Saul tried to have him killed, and stood in the way of being king. Yet David mourned!</a:t>
            </a:r>
          </a:p>
          <a:p>
            <a:endParaRPr lang="en-US" dirty="0"/>
          </a:p>
        </p:txBody>
      </p:sp>
      <p:sp>
        <p:nvSpPr>
          <p:cNvPr id="4" name="Slide Number Placeholder 3"/>
          <p:cNvSpPr>
            <a:spLocks noGrp="1"/>
          </p:cNvSpPr>
          <p:nvPr>
            <p:ph type="sldNum" sz="quarter" idx="10"/>
          </p:nvPr>
        </p:nvSpPr>
        <p:spPr/>
        <p:txBody>
          <a:bodyPr/>
          <a:lstStyle/>
          <a:p>
            <a:fld id="{EBADED6D-1F98-4E65-819A-39BC175F4B04}" type="slidenum">
              <a:rPr lang="en-US" smtClean="0"/>
              <a:t>2</a:t>
            </a:fld>
            <a:endParaRPr lang="en-US"/>
          </a:p>
        </p:txBody>
      </p:sp>
    </p:spTree>
    <p:extLst>
      <p:ext uri="{BB962C8B-B14F-4D97-AF65-F5344CB8AC3E}">
        <p14:creationId xmlns:p14="http://schemas.microsoft.com/office/powerpoint/2010/main" val="149093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Although Westboro Baptist only recently gained national attention,</a:t>
            </a:r>
            <a:r>
              <a:rPr lang="en-US" baseline="0" dirty="0" smtClean="0"/>
              <a:t> it has been around longer than that</a:t>
            </a:r>
          </a:p>
          <a:p>
            <a:pPr marL="628650" lvl="1" indent="-171450">
              <a:buFont typeface="Arial"/>
              <a:buChar char="•"/>
            </a:pPr>
            <a:r>
              <a:rPr lang="en-US" baseline="0" dirty="0" smtClean="0"/>
              <a:t>Only after the protest of the funeral of Matthew Shepard did the public protests begin to get national attention</a:t>
            </a:r>
          </a:p>
          <a:p>
            <a:pPr marL="628650" lvl="1" indent="-171450">
              <a:buFont typeface="Arial"/>
              <a:buChar char="•"/>
            </a:pPr>
            <a:r>
              <a:rPr lang="en-US" baseline="0" dirty="0" smtClean="0"/>
              <a:t>Matthew Shepard was a homosexual</a:t>
            </a:r>
          </a:p>
          <a:p>
            <a:pPr marL="1085850" lvl="2" indent="-171450">
              <a:buFont typeface="Arial"/>
              <a:buChar char="•"/>
            </a:pPr>
            <a:r>
              <a:rPr lang="en-US" baseline="0" dirty="0" smtClean="0"/>
              <a:t>Tortured and killed by two “friends”</a:t>
            </a:r>
          </a:p>
          <a:p>
            <a:pPr marL="1085850" lvl="2" indent="-171450">
              <a:buFont typeface="Arial"/>
              <a:buChar char="•"/>
            </a:pPr>
            <a:r>
              <a:rPr lang="en-US" baseline="0" dirty="0" smtClean="0"/>
              <a:t>No matter what his lifestyle was, it was a tragedy. (Ezekiel 18:23-25)</a:t>
            </a:r>
          </a:p>
          <a:p>
            <a:pPr marL="1085850" lvl="2" indent="-171450">
              <a:buFont typeface="Arial"/>
              <a:buChar char="•"/>
            </a:pPr>
            <a:r>
              <a:rPr lang="en-US" baseline="0" dirty="0" smtClean="0"/>
              <a:t>What good did the protesting do?</a:t>
            </a:r>
          </a:p>
          <a:p>
            <a:pPr marL="1543050" lvl="3" indent="-171450">
              <a:buFont typeface="Arial"/>
              <a:buChar char="•"/>
            </a:pPr>
            <a:r>
              <a:rPr lang="en-US" baseline="0" dirty="0" smtClean="0"/>
              <a:t>It’s one thing to say you a praying for a mourner, or to be open for a study</a:t>
            </a:r>
          </a:p>
          <a:p>
            <a:pPr marL="2000250" lvl="4" indent="-171450">
              <a:buFont typeface="Arial"/>
              <a:buChar char="•"/>
            </a:pPr>
            <a:r>
              <a:rPr lang="en-US" baseline="0" dirty="0" smtClean="0"/>
              <a:t>It’s another to bring up the most controversial subject at such a fragile time (</a:t>
            </a:r>
            <a:r>
              <a:rPr lang="en-US" baseline="0" dirty="0" err="1" smtClean="0"/>
              <a:t>Ecclesiasties</a:t>
            </a:r>
            <a:r>
              <a:rPr lang="en-US" baseline="0" dirty="0" smtClean="0"/>
              <a:t> 3:1-8)</a:t>
            </a:r>
          </a:p>
          <a:p>
            <a:endParaRPr lang="en-US" dirty="0"/>
          </a:p>
        </p:txBody>
      </p:sp>
      <p:sp>
        <p:nvSpPr>
          <p:cNvPr id="4" name="Slide Number Placeholder 3"/>
          <p:cNvSpPr>
            <a:spLocks noGrp="1"/>
          </p:cNvSpPr>
          <p:nvPr>
            <p:ph type="sldNum" sz="quarter" idx="10"/>
          </p:nvPr>
        </p:nvSpPr>
        <p:spPr/>
        <p:txBody>
          <a:bodyPr/>
          <a:lstStyle/>
          <a:p>
            <a:fld id="{EBADED6D-1F98-4E65-819A-39BC175F4B04}" type="slidenum">
              <a:rPr lang="en-US" smtClean="0"/>
              <a:t>3</a:t>
            </a:fld>
            <a:endParaRPr lang="en-US"/>
          </a:p>
        </p:txBody>
      </p:sp>
    </p:spTree>
    <p:extLst>
      <p:ext uri="{BB962C8B-B14F-4D97-AF65-F5344CB8AC3E}">
        <p14:creationId xmlns:p14="http://schemas.microsoft.com/office/powerpoint/2010/main" val="272351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Terry Caldwell’s sermons for deeper study of these five points.</a:t>
            </a:r>
          </a:p>
          <a:p>
            <a:endParaRPr lang="en-US" dirty="0" smtClean="0"/>
          </a:p>
          <a:p>
            <a:r>
              <a:rPr lang="en-US" dirty="0" smtClean="0"/>
              <a:t>-</a:t>
            </a:r>
            <a:r>
              <a:rPr lang="en-US" sz="1200" kern="1200" dirty="0" smtClean="0">
                <a:solidFill>
                  <a:schemeClr val="tx1"/>
                </a:solidFill>
                <a:latin typeface="+mn-lt"/>
                <a:ea typeface="+mn-ea"/>
                <a:cs typeface="+mn-cs"/>
              </a:rPr>
              <a:t>By total depravity Calvin meant that a lost sinner cannot come to Jesus Christ and trust Him as Savior, unless he is foreordained to come to Christ. By total inability he meant that no man has the ability to come to Christ. And unless God overpowers him and gives him that ability, he will never come to Christ</a:t>
            </a:r>
          </a:p>
          <a:p>
            <a:pPr marL="171450" indent="-171450">
              <a:buFont typeface="Arial"/>
              <a:buChar char="•"/>
            </a:pPr>
            <a:r>
              <a:rPr lang="en-US" sz="1200" kern="1200" dirty="0" smtClean="0">
                <a:solidFill>
                  <a:schemeClr val="tx1"/>
                </a:solidFill>
                <a:latin typeface="+mn-lt"/>
                <a:ea typeface="+mn-ea"/>
                <a:cs typeface="+mn-cs"/>
              </a:rPr>
              <a:t>By unconditional election Calvin meant that some are elected to Heaven, while others are elected to Hell, and that this election is unconditional. It is wholly on God's part and without condition. By unconditional election Calvin meant that God has already decided who will be saved and who will be lost, and the individual has absolutely nothing to do with it. He can only hope that God has elected him for Heaven and not for Hell.</a:t>
            </a:r>
          </a:p>
          <a:p>
            <a:pPr marL="171450" indent="-171450">
              <a:buFont typeface="Arial"/>
              <a:buChar char="•"/>
            </a:pPr>
            <a:r>
              <a:rPr lang="en-US" sz="1200" kern="1200" dirty="0" smtClean="0">
                <a:solidFill>
                  <a:schemeClr val="tx1"/>
                </a:solidFill>
                <a:latin typeface="+mn-lt"/>
                <a:ea typeface="+mn-ea"/>
                <a:cs typeface="+mn-cs"/>
              </a:rPr>
              <a:t>By limited atonement, Calvin meant that Christ died only for the elect, for those He planned and ordained to go to Heaven: He did not die for those He planned and ordained to go to Hell. Such language is not in the Bible , and the doctrine wholly contradicts many, many plain Scriptures.</a:t>
            </a:r>
          </a:p>
          <a:p>
            <a:pPr marL="171450" indent="-171450">
              <a:buFont typeface="Arial"/>
              <a:buChar char="•"/>
            </a:pPr>
            <a:r>
              <a:rPr lang="en-US" sz="1200" kern="1200" dirty="0" smtClean="0">
                <a:solidFill>
                  <a:schemeClr val="tx1"/>
                </a:solidFill>
                <a:latin typeface="+mn-lt"/>
                <a:ea typeface="+mn-ea"/>
                <a:cs typeface="+mn-cs"/>
              </a:rPr>
              <a:t>The fourth point of Calvinism is irresistible grace. By irresistible grace, John Calvin meant that God simply forces people to be saved. God elected some to be saved, and he let Jesus Christ die for that elect group. And now by irresistible grace, He forces those He elected, and those Jesus Christ died for to be saved.</a:t>
            </a:r>
          </a:p>
          <a:p>
            <a:pPr marL="171450" indent="-171450">
              <a:buFont typeface="Arial"/>
              <a:buChar char="•"/>
            </a:pPr>
            <a:r>
              <a:rPr lang="en-US" sz="1200" b="0" i="0" kern="1200" dirty="0" smtClean="0">
                <a:solidFill>
                  <a:schemeClr val="tx1"/>
                </a:solidFill>
                <a:effectLst/>
                <a:latin typeface="+mn-lt"/>
                <a:ea typeface="+mn-ea"/>
                <a:cs typeface="+mn-cs"/>
              </a:rPr>
              <a:t>One is eternally secure because God has arranged things such that the Saints (His elect) will always choose to remain in Him of their own free will (although God is working in them to achieve this end).</a:t>
            </a:r>
            <a:endParaRPr lang="en-US" sz="1200" kern="1200" dirty="0" smtClean="0">
              <a:solidFill>
                <a:schemeClr val="tx1"/>
              </a:solidFill>
              <a:latin typeface="+mn-lt"/>
              <a:ea typeface="+mn-ea"/>
              <a:cs typeface="+mn-cs"/>
            </a:endParaRPr>
          </a:p>
          <a:p>
            <a:pPr marL="171450" indent="-171450">
              <a:buFont typeface="Arial"/>
              <a:buChar char="•"/>
            </a:pPr>
            <a:endParaRPr lang="en-US" dirty="0" smtClean="0"/>
          </a:p>
          <a:p>
            <a:endParaRPr lang="en-US" dirty="0" smtClean="0"/>
          </a:p>
          <a:p>
            <a:r>
              <a:rPr lang="en-US" dirty="0" smtClean="0"/>
              <a:t>-</a:t>
            </a:r>
            <a:r>
              <a:rPr lang="en-US" dirty="0" err="1" smtClean="0"/>
              <a:t>Calvanists</a:t>
            </a:r>
            <a:r>
              <a:rPr lang="en-US" baseline="0" dirty="0" smtClean="0"/>
              <a:t>, like many denominations can all have different variations of beliefs even though they claim the same title.</a:t>
            </a:r>
          </a:p>
          <a:p>
            <a:pPr marL="171450" indent="-171450">
              <a:buFont typeface="Arial" panose="020B0604020202020204" pitchFamily="34" charset="0"/>
              <a:buChar char="•"/>
            </a:pPr>
            <a:r>
              <a:rPr lang="en-US" baseline="0" dirty="0" smtClean="0"/>
              <a:t>All tragedies are the cause of immorality, and that humans are responsible for it.</a:t>
            </a:r>
          </a:p>
          <a:p>
            <a:endParaRPr lang="en-US" dirty="0"/>
          </a:p>
        </p:txBody>
      </p:sp>
      <p:sp>
        <p:nvSpPr>
          <p:cNvPr id="4" name="Slide Number Placeholder 3"/>
          <p:cNvSpPr>
            <a:spLocks noGrp="1"/>
          </p:cNvSpPr>
          <p:nvPr>
            <p:ph type="sldNum" sz="quarter" idx="10"/>
          </p:nvPr>
        </p:nvSpPr>
        <p:spPr/>
        <p:txBody>
          <a:bodyPr/>
          <a:lstStyle/>
          <a:p>
            <a:fld id="{EBADED6D-1F98-4E65-819A-39BC175F4B04}" type="slidenum">
              <a:rPr lang="en-US" smtClean="0"/>
              <a:t>4</a:t>
            </a:fld>
            <a:endParaRPr lang="en-US"/>
          </a:p>
        </p:txBody>
      </p:sp>
    </p:spTree>
    <p:extLst>
      <p:ext uri="{BB962C8B-B14F-4D97-AF65-F5344CB8AC3E}">
        <p14:creationId xmlns:p14="http://schemas.microsoft.com/office/powerpoint/2010/main" val="224426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9/11, Katrina, school shootings, and</a:t>
            </a:r>
            <a:r>
              <a:rPr lang="en-US" baseline="0" dirty="0" smtClean="0"/>
              <a:t> other tragedies in our nation are all because of the downfall of America, they say.</a:t>
            </a:r>
          </a:p>
          <a:p>
            <a:pPr marL="628650" lvl="1" indent="-171450">
              <a:buFont typeface="Arial" panose="020B0604020202020204" pitchFamily="34" charset="0"/>
              <a:buChar char="•"/>
            </a:pPr>
            <a:r>
              <a:rPr lang="en-US" baseline="0" dirty="0" smtClean="0"/>
              <a:t>Yet, such claims are contradicted by John 9:1-3</a:t>
            </a:r>
          </a:p>
          <a:p>
            <a:pPr marL="171450" lvl="0" indent="-171450">
              <a:buFont typeface="Arial" panose="020B0604020202020204" pitchFamily="34" charset="0"/>
              <a:buChar char="•"/>
            </a:pPr>
            <a:r>
              <a:rPr lang="en-US" baseline="0" dirty="0" smtClean="0"/>
              <a:t>And does God hate?</a:t>
            </a:r>
          </a:p>
          <a:p>
            <a:pPr marL="628650" lvl="1" indent="-171450">
              <a:buFont typeface="Arial" panose="020B0604020202020204" pitchFamily="34" charset="0"/>
              <a:buChar char="•"/>
            </a:pPr>
            <a:r>
              <a:rPr lang="en-US" baseline="0" dirty="0" smtClean="0"/>
              <a:t>Psalm 5:4-6</a:t>
            </a:r>
          </a:p>
          <a:p>
            <a:pPr marL="628650" lvl="1" indent="-171450">
              <a:buFont typeface="Arial" panose="020B0604020202020204" pitchFamily="34" charset="0"/>
              <a:buChar char="•"/>
            </a:pPr>
            <a:r>
              <a:rPr lang="en-US" baseline="0" dirty="0" smtClean="0"/>
              <a:t>For You are not a God who takes pleasure in wickedness,</a:t>
            </a:r>
          </a:p>
          <a:p>
            <a:pPr marL="628650" lvl="1" indent="-171450">
              <a:buFont typeface="Arial" panose="020B0604020202020204" pitchFamily="34" charset="0"/>
              <a:buChar char="•"/>
            </a:pPr>
            <a:r>
              <a:rPr lang="en-US" baseline="0" dirty="0" smtClean="0"/>
              <a:t>Nor shall evil dwell with You.</a:t>
            </a:r>
          </a:p>
          <a:p>
            <a:pPr marL="628650" lvl="1" indent="-171450">
              <a:buFont typeface="Arial" panose="020B0604020202020204" pitchFamily="34" charset="0"/>
              <a:buChar char="•"/>
            </a:pPr>
            <a:r>
              <a:rPr lang="en-US" baseline="0" dirty="0" smtClean="0"/>
              <a:t>5 The boastful shall not stand in Your sight;</a:t>
            </a:r>
          </a:p>
          <a:p>
            <a:pPr marL="628650" lvl="1" indent="-171450">
              <a:buFont typeface="Arial" panose="020B0604020202020204" pitchFamily="34" charset="0"/>
              <a:buChar char="•"/>
            </a:pPr>
            <a:r>
              <a:rPr lang="en-US" baseline="0" dirty="0" smtClean="0"/>
              <a:t>You hate all workers of iniquity.</a:t>
            </a:r>
          </a:p>
          <a:p>
            <a:pPr marL="628650" lvl="1" indent="-171450">
              <a:buFont typeface="Arial" panose="020B0604020202020204" pitchFamily="34" charset="0"/>
              <a:buChar char="•"/>
            </a:pPr>
            <a:r>
              <a:rPr lang="en-US" baseline="0" dirty="0" smtClean="0"/>
              <a:t>6 You shall destroy those who speak falsehood;</a:t>
            </a:r>
          </a:p>
          <a:p>
            <a:pPr marL="628650" lvl="1" indent="-171450">
              <a:buFont typeface="Arial" panose="020B0604020202020204" pitchFamily="34" charset="0"/>
              <a:buChar char="•"/>
            </a:pPr>
            <a:r>
              <a:rPr lang="en-US" baseline="0" dirty="0" smtClean="0"/>
              <a:t>The Lord abhors the bloodthirsty and deceitful man.</a:t>
            </a:r>
          </a:p>
          <a:p>
            <a:pPr marL="628650" lvl="1" indent="-171450">
              <a:buFont typeface="Arial" panose="020B0604020202020204" pitchFamily="34" charset="0"/>
              <a:buChar char="•"/>
            </a:pPr>
            <a:r>
              <a:rPr lang="en-US" baseline="0" dirty="0" smtClean="0"/>
              <a:t>Yes, but….</a:t>
            </a:r>
          </a:p>
          <a:p>
            <a:pPr marL="457200" lvl="1" indent="0">
              <a:buFont typeface="Arial" panose="020B0604020202020204" pitchFamily="34" charset="0"/>
              <a:buNone/>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BADED6D-1F98-4E65-819A-39BC175F4B04}" type="slidenum">
              <a:rPr lang="en-US" smtClean="0"/>
              <a:t>5</a:t>
            </a:fld>
            <a:endParaRPr lang="en-US"/>
          </a:p>
        </p:txBody>
      </p:sp>
    </p:spTree>
    <p:extLst>
      <p:ext uri="{BB962C8B-B14F-4D97-AF65-F5344CB8AC3E}">
        <p14:creationId xmlns:p14="http://schemas.microsoft.com/office/powerpoint/2010/main" val="3406610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Romans 2:6</a:t>
            </a:r>
          </a:p>
          <a:p>
            <a:r>
              <a:rPr lang="en-US" dirty="0" smtClean="0"/>
              <a:t>“who “will render to each one according to his deeds”</a:t>
            </a:r>
          </a:p>
          <a:p>
            <a:endParaRPr lang="en-US" dirty="0"/>
          </a:p>
        </p:txBody>
      </p:sp>
      <p:sp>
        <p:nvSpPr>
          <p:cNvPr id="4" name="Slide Number Placeholder 3"/>
          <p:cNvSpPr>
            <a:spLocks noGrp="1"/>
          </p:cNvSpPr>
          <p:nvPr>
            <p:ph type="sldNum" sz="quarter" idx="10"/>
          </p:nvPr>
        </p:nvSpPr>
        <p:spPr/>
        <p:txBody>
          <a:bodyPr/>
          <a:lstStyle/>
          <a:p>
            <a:fld id="{EBADED6D-1F98-4E65-819A-39BC175F4B04}" type="slidenum">
              <a:rPr lang="en-US" smtClean="0"/>
              <a:t>6</a:t>
            </a:fld>
            <a:endParaRPr lang="en-US"/>
          </a:p>
        </p:txBody>
      </p:sp>
    </p:spTree>
    <p:extLst>
      <p:ext uri="{BB962C8B-B14F-4D97-AF65-F5344CB8AC3E}">
        <p14:creationId xmlns:p14="http://schemas.microsoft.com/office/powerpoint/2010/main" val="101574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Must</a:t>
            </a:r>
            <a:r>
              <a:rPr lang="en-US" baseline="0" dirty="0" smtClean="0"/>
              <a:t> be careful not to make irrational statements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There are consequences to sin, and God does not want you to suffer for that. (1 Peter 4:14-19)</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To say such statements, as </a:t>
            </a:r>
            <a:r>
              <a:rPr lang="en-US" baseline="0" dirty="0" err="1" smtClean="0"/>
              <a:t>Westboro</a:t>
            </a:r>
            <a:r>
              <a:rPr lang="en-US" baseline="0" dirty="0" smtClean="0"/>
              <a:t> did with “God sent the shooter” at Sandy Hook, or that a soldier dies overseas because of his immorality or America’s, is dangerous</a:t>
            </a:r>
          </a:p>
          <a:p>
            <a:pPr marL="628650" lvl="1" indent="-171450">
              <a:buFont typeface="Arial" panose="020B0604020202020204" pitchFamily="34" charset="0"/>
              <a:buChar char="•"/>
            </a:pPr>
            <a:r>
              <a:rPr lang="en-US" baseline="0" dirty="0" smtClean="0"/>
              <a:t>Did God tempt Eve? (Genesis 3:2-5) </a:t>
            </a:r>
            <a:endParaRPr lang="en-US" dirty="0"/>
          </a:p>
        </p:txBody>
      </p:sp>
      <p:sp>
        <p:nvSpPr>
          <p:cNvPr id="4" name="Slide Number Placeholder 3"/>
          <p:cNvSpPr>
            <a:spLocks noGrp="1"/>
          </p:cNvSpPr>
          <p:nvPr>
            <p:ph type="sldNum" sz="quarter" idx="10"/>
          </p:nvPr>
        </p:nvSpPr>
        <p:spPr/>
        <p:txBody>
          <a:bodyPr/>
          <a:lstStyle/>
          <a:p>
            <a:fld id="{EBADED6D-1F98-4E65-819A-39BC175F4B04}" type="slidenum">
              <a:rPr lang="en-US" smtClean="0"/>
              <a:t>7</a:t>
            </a:fld>
            <a:endParaRPr lang="en-US"/>
          </a:p>
        </p:txBody>
      </p:sp>
    </p:spTree>
    <p:extLst>
      <p:ext uri="{BB962C8B-B14F-4D97-AF65-F5344CB8AC3E}">
        <p14:creationId xmlns:p14="http://schemas.microsoft.com/office/powerpoint/2010/main" val="399698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Was it Job’s fault for suffering? (Job</a:t>
            </a:r>
            <a:r>
              <a:rPr lang="en-US" baseline="0" dirty="0" smtClean="0"/>
              <a:t> 1:8-12)</a:t>
            </a:r>
            <a:endParaRPr lang="en-US" dirty="0" smtClean="0"/>
          </a:p>
          <a:p>
            <a:pPr marL="171450" indent="-171450">
              <a:buFont typeface="Arial" panose="020B0604020202020204" pitchFamily="34" charset="0"/>
              <a:buChar char="•"/>
            </a:pPr>
            <a:r>
              <a:rPr lang="en-US" dirty="0" smtClean="0"/>
              <a:t>Was it Jesus’</a:t>
            </a:r>
            <a:r>
              <a:rPr lang="en-US" baseline="0" dirty="0" smtClean="0"/>
              <a:t> fault for dying on the cross?</a:t>
            </a:r>
          </a:p>
          <a:p>
            <a:pPr marL="171450" indent="-171450">
              <a:buFont typeface="Arial" panose="020B0604020202020204" pitchFamily="34" charset="0"/>
              <a:buChar char="•"/>
            </a:pPr>
            <a:r>
              <a:rPr lang="en-US" baseline="0" dirty="0" smtClean="0"/>
              <a:t>We must not always assume someone suffers because of doing something wrong (Job 4:7)</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Ecclesiastes (9:11)</a:t>
            </a:r>
          </a:p>
        </p:txBody>
      </p:sp>
      <p:sp>
        <p:nvSpPr>
          <p:cNvPr id="4" name="Slide Number Placeholder 3"/>
          <p:cNvSpPr>
            <a:spLocks noGrp="1"/>
          </p:cNvSpPr>
          <p:nvPr>
            <p:ph type="sldNum" sz="quarter" idx="10"/>
          </p:nvPr>
        </p:nvSpPr>
        <p:spPr/>
        <p:txBody>
          <a:bodyPr/>
          <a:lstStyle/>
          <a:p>
            <a:fld id="{EBADED6D-1F98-4E65-819A-39BC175F4B04}" type="slidenum">
              <a:rPr lang="en-US" smtClean="0"/>
              <a:t>8</a:t>
            </a:fld>
            <a:endParaRPr lang="en-US"/>
          </a:p>
        </p:txBody>
      </p:sp>
    </p:spTree>
    <p:extLst>
      <p:ext uri="{BB962C8B-B14F-4D97-AF65-F5344CB8AC3E}">
        <p14:creationId xmlns:p14="http://schemas.microsoft.com/office/powerpoint/2010/main" val="113369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a:t>
            </a:r>
            <a:r>
              <a:rPr lang="en-US" baseline="0" dirty="0" smtClean="0"/>
              <a:t>t is likely that you pass a place similar to three mega church buildings listed here.</a:t>
            </a:r>
          </a:p>
          <a:p>
            <a:pPr marL="628650" lvl="1" indent="-171450">
              <a:buFont typeface="Arial" panose="020B0604020202020204" pitchFamily="34" charset="0"/>
              <a:buChar char="•"/>
            </a:pPr>
            <a:r>
              <a:rPr lang="en-US" baseline="0" dirty="0" smtClean="0"/>
              <a:t>To and from work?</a:t>
            </a:r>
          </a:p>
          <a:p>
            <a:pPr marL="628650" lvl="1" indent="-171450">
              <a:buFont typeface="Arial" panose="020B0604020202020204" pitchFamily="34" charset="0"/>
              <a:buChar char="•"/>
            </a:pPr>
            <a:r>
              <a:rPr lang="en-US" baseline="0" dirty="0" smtClean="0"/>
              <a:t>Do you ever think in despair about how we’re going up against such places?</a:t>
            </a:r>
          </a:p>
          <a:p>
            <a:pPr marL="1085850" lvl="2" indent="-171450">
              <a:buFont typeface="Arial" panose="020B0604020202020204" pitchFamily="34" charset="0"/>
              <a:buChar char="•"/>
            </a:pPr>
            <a:r>
              <a:rPr lang="en-US" baseline="0" dirty="0" smtClean="0"/>
              <a:t>You might even work with people that go to such places. They easily outnumber us.</a:t>
            </a:r>
          </a:p>
          <a:p>
            <a:pPr marL="1085850" lvl="2" indent="-171450">
              <a:buFont typeface="Arial" panose="020B0604020202020204" pitchFamily="34" charset="0"/>
              <a:buChar char="•"/>
            </a:pPr>
            <a:r>
              <a:rPr lang="en-US" baseline="0" dirty="0" smtClean="0"/>
              <a:t>We don’t offer a fancy gym, family center, breathtaking architecture, or the latest gadgets and motivational speakers. We’re not the “cool” place to be at.</a:t>
            </a:r>
          </a:p>
          <a:p>
            <a:pPr marL="1543050" lvl="3" indent="-171450">
              <a:buFont typeface="Arial" panose="020B0604020202020204" pitchFamily="34" charset="0"/>
              <a:buChar char="•"/>
            </a:pPr>
            <a:r>
              <a:rPr lang="en-US" baseline="0" dirty="0" smtClean="0"/>
              <a:t>Although we’re quick to know that God doesn’t ask for such, do we feel like our influence isn’t significant? </a:t>
            </a:r>
          </a:p>
        </p:txBody>
      </p:sp>
      <p:sp>
        <p:nvSpPr>
          <p:cNvPr id="4" name="Slide Number Placeholder 3"/>
          <p:cNvSpPr>
            <a:spLocks noGrp="1"/>
          </p:cNvSpPr>
          <p:nvPr>
            <p:ph type="sldNum" sz="quarter" idx="10"/>
          </p:nvPr>
        </p:nvSpPr>
        <p:spPr/>
        <p:txBody>
          <a:bodyPr/>
          <a:lstStyle/>
          <a:p>
            <a:fld id="{EBADED6D-1F98-4E65-819A-39BC175F4B04}" type="slidenum">
              <a:rPr lang="en-US" smtClean="0"/>
              <a:t>9</a:t>
            </a:fld>
            <a:endParaRPr lang="en-US"/>
          </a:p>
        </p:txBody>
      </p:sp>
    </p:spTree>
    <p:extLst>
      <p:ext uri="{BB962C8B-B14F-4D97-AF65-F5344CB8AC3E}">
        <p14:creationId xmlns:p14="http://schemas.microsoft.com/office/powerpoint/2010/main" val="269088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03FBE6-967F-41D9-86C5-421027459260}"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CE20C-201A-4A8E-A2D6-E587A60A9AF2}" type="slidenum">
              <a:rPr lang="en-US" smtClean="0"/>
              <a:t>‹#›</a:t>
            </a:fld>
            <a:endParaRPr lang="en-US"/>
          </a:p>
        </p:txBody>
      </p:sp>
    </p:spTree>
    <p:extLst>
      <p:ext uri="{BB962C8B-B14F-4D97-AF65-F5344CB8AC3E}">
        <p14:creationId xmlns:p14="http://schemas.microsoft.com/office/powerpoint/2010/main" val="391975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3FBE6-967F-41D9-86C5-421027459260}"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CE20C-201A-4A8E-A2D6-E587A60A9AF2}" type="slidenum">
              <a:rPr lang="en-US" smtClean="0"/>
              <a:t>‹#›</a:t>
            </a:fld>
            <a:endParaRPr lang="en-US"/>
          </a:p>
        </p:txBody>
      </p:sp>
    </p:spTree>
    <p:extLst>
      <p:ext uri="{BB962C8B-B14F-4D97-AF65-F5344CB8AC3E}">
        <p14:creationId xmlns:p14="http://schemas.microsoft.com/office/powerpoint/2010/main" val="95003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3FBE6-967F-41D9-86C5-421027459260}"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CE20C-201A-4A8E-A2D6-E587A60A9AF2}" type="slidenum">
              <a:rPr lang="en-US" smtClean="0"/>
              <a:t>‹#›</a:t>
            </a:fld>
            <a:endParaRPr lang="en-US"/>
          </a:p>
        </p:txBody>
      </p:sp>
    </p:spTree>
    <p:extLst>
      <p:ext uri="{BB962C8B-B14F-4D97-AF65-F5344CB8AC3E}">
        <p14:creationId xmlns:p14="http://schemas.microsoft.com/office/powerpoint/2010/main" val="257570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3FBE6-967F-41D9-86C5-421027459260}"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CE20C-201A-4A8E-A2D6-E587A60A9AF2}" type="slidenum">
              <a:rPr lang="en-US" smtClean="0"/>
              <a:t>‹#›</a:t>
            </a:fld>
            <a:endParaRPr lang="en-US"/>
          </a:p>
        </p:txBody>
      </p:sp>
    </p:spTree>
    <p:extLst>
      <p:ext uri="{BB962C8B-B14F-4D97-AF65-F5344CB8AC3E}">
        <p14:creationId xmlns:p14="http://schemas.microsoft.com/office/powerpoint/2010/main" val="293842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3FBE6-967F-41D9-86C5-421027459260}"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CE20C-201A-4A8E-A2D6-E587A60A9AF2}" type="slidenum">
              <a:rPr lang="en-US" smtClean="0"/>
              <a:t>‹#›</a:t>
            </a:fld>
            <a:endParaRPr lang="en-US"/>
          </a:p>
        </p:txBody>
      </p:sp>
    </p:spTree>
    <p:extLst>
      <p:ext uri="{BB962C8B-B14F-4D97-AF65-F5344CB8AC3E}">
        <p14:creationId xmlns:p14="http://schemas.microsoft.com/office/powerpoint/2010/main" val="364933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03FBE6-967F-41D9-86C5-421027459260}"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CE20C-201A-4A8E-A2D6-E587A60A9AF2}" type="slidenum">
              <a:rPr lang="en-US" smtClean="0"/>
              <a:t>‹#›</a:t>
            </a:fld>
            <a:endParaRPr lang="en-US"/>
          </a:p>
        </p:txBody>
      </p:sp>
    </p:spTree>
    <p:extLst>
      <p:ext uri="{BB962C8B-B14F-4D97-AF65-F5344CB8AC3E}">
        <p14:creationId xmlns:p14="http://schemas.microsoft.com/office/powerpoint/2010/main" val="119604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03FBE6-967F-41D9-86C5-421027459260}" type="datetimeFigureOut">
              <a:rPr lang="en-US" smtClean="0"/>
              <a:t>5/15/2015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CE20C-201A-4A8E-A2D6-E587A60A9AF2}" type="slidenum">
              <a:rPr lang="en-US" smtClean="0"/>
              <a:t>‹#›</a:t>
            </a:fld>
            <a:endParaRPr lang="en-US"/>
          </a:p>
        </p:txBody>
      </p:sp>
    </p:spTree>
    <p:extLst>
      <p:ext uri="{BB962C8B-B14F-4D97-AF65-F5344CB8AC3E}">
        <p14:creationId xmlns:p14="http://schemas.microsoft.com/office/powerpoint/2010/main" val="168723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03FBE6-967F-41D9-86C5-421027459260}" type="datetimeFigureOut">
              <a:rPr lang="en-US" smtClean="0"/>
              <a:t>5/15/2015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CE20C-201A-4A8E-A2D6-E587A60A9AF2}" type="slidenum">
              <a:rPr lang="en-US" smtClean="0"/>
              <a:t>‹#›</a:t>
            </a:fld>
            <a:endParaRPr lang="en-US"/>
          </a:p>
        </p:txBody>
      </p:sp>
    </p:spTree>
    <p:extLst>
      <p:ext uri="{BB962C8B-B14F-4D97-AF65-F5344CB8AC3E}">
        <p14:creationId xmlns:p14="http://schemas.microsoft.com/office/powerpoint/2010/main" val="78132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3FBE6-967F-41D9-86C5-421027459260}" type="datetimeFigureOut">
              <a:rPr lang="en-US" smtClean="0"/>
              <a:t>5/15/2015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CE20C-201A-4A8E-A2D6-E587A60A9AF2}" type="slidenum">
              <a:rPr lang="en-US" smtClean="0"/>
              <a:t>‹#›</a:t>
            </a:fld>
            <a:endParaRPr lang="en-US"/>
          </a:p>
        </p:txBody>
      </p:sp>
    </p:spTree>
    <p:extLst>
      <p:ext uri="{BB962C8B-B14F-4D97-AF65-F5344CB8AC3E}">
        <p14:creationId xmlns:p14="http://schemas.microsoft.com/office/powerpoint/2010/main" val="81639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3FBE6-967F-41D9-86C5-421027459260}"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CE20C-201A-4A8E-A2D6-E587A60A9AF2}" type="slidenum">
              <a:rPr lang="en-US" smtClean="0"/>
              <a:t>‹#›</a:t>
            </a:fld>
            <a:endParaRPr lang="en-US"/>
          </a:p>
        </p:txBody>
      </p:sp>
    </p:spTree>
    <p:extLst>
      <p:ext uri="{BB962C8B-B14F-4D97-AF65-F5344CB8AC3E}">
        <p14:creationId xmlns:p14="http://schemas.microsoft.com/office/powerpoint/2010/main" val="191524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3FBE6-967F-41D9-86C5-421027459260}"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CE20C-201A-4A8E-A2D6-E587A60A9AF2}" type="slidenum">
              <a:rPr lang="en-US" smtClean="0"/>
              <a:t>‹#›</a:t>
            </a:fld>
            <a:endParaRPr lang="en-US"/>
          </a:p>
        </p:txBody>
      </p:sp>
    </p:spTree>
    <p:extLst>
      <p:ext uri="{BB962C8B-B14F-4D97-AF65-F5344CB8AC3E}">
        <p14:creationId xmlns:p14="http://schemas.microsoft.com/office/powerpoint/2010/main" val="409642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3FBE6-967F-41D9-86C5-421027459260}" type="datetimeFigureOut">
              <a:rPr lang="en-US" smtClean="0"/>
              <a:t>5/15/2015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CE20C-201A-4A8E-A2D6-E587A60A9AF2}" type="slidenum">
              <a:rPr lang="en-US" smtClean="0"/>
              <a:t>‹#›</a:t>
            </a:fld>
            <a:endParaRPr lang="en-US"/>
          </a:p>
        </p:txBody>
      </p:sp>
    </p:spTree>
    <p:extLst>
      <p:ext uri="{BB962C8B-B14F-4D97-AF65-F5344CB8AC3E}">
        <p14:creationId xmlns:p14="http://schemas.microsoft.com/office/powerpoint/2010/main" val="384890520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Learning from the </a:t>
            </a:r>
            <a:r>
              <a:rPr lang="en-US" dirty="0" err="1" smtClean="0"/>
              <a:t>Westboro</a:t>
            </a:r>
            <a:r>
              <a:rPr lang="en-US" dirty="0" smtClean="0"/>
              <a:t> Baptist Church Errors</a:t>
            </a:r>
            <a:endParaRPr lang="en-US" dirty="0"/>
          </a:p>
        </p:txBody>
      </p:sp>
      <p:pic>
        <p:nvPicPr>
          <p:cNvPr id="1026" name="Picture 2" descr="http://parade.condenast.com/wp-content/uploads/2014/03/Fred-Phelps-sr-Westboro-Baptist-Church-ft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0840" y="169774"/>
            <a:ext cx="3402318" cy="21274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estboro baptist chur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733800"/>
            <a:ext cx="24384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estboro baptist church sig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237" y="3693875"/>
            <a:ext cx="2900363" cy="29656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westboro baptist church sig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902370"/>
            <a:ext cx="2281237"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635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5943600"/>
          </a:xfrm>
        </p:spPr>
        <p:txBody>
          <a:bodyPr/>
          <a:lstStyle/>
          <a:p>
            <a:r>
              <a:rPr lang="en-US" dirty="0" smtClean="0"/>
              <a:t>Westboro Daily Attendance?</a:t>
            </a:r>
          </a:p>
          <a:p>
            <a:pPr lvl="1"/>
            <a:r>
              <a:rPr lang="en-US" dirty="0" smtClean="0"/>
              <a:t>39</a:t>
            </a:r>
          </a:p>
          <a:p>
            <a:pPr lvl="1"/>
            <a:r>
              <a:rPr lang="en-US" dirty="0" smtClean="0"/>
              <a:t>Yes brethren, we do have power and influence as a congregation!</a:t>
            </a:r>
          </a:p>
          <a:p>
            <a:r>
              <a:rPr lang="en-US" dirty="0" smtClean="0"/>
              <a:t>What should be our purpose?</a:t>
            </a:r>
          </a:p>
          <a:p>
            <a:pPr lvl="1"/>
            <a:r>
              <a:rPr lang="en-US" dirty="0" smtClean="0"/>
              <a:t>How much attention we get? How loud we protest? How exclusive we get? (1 </a:t>
            </a:r>
            <a:r>
              <a:rPr lang="en-US" dirty="0"/>
              <a:t>Corinthians </a:t>
            </a:r>
            <a:r>
              <a:rPr lang="en-US" dirty="0" smtClean="0"/>
              <a:t>5:6-10)</a:t>
            </a:r>
          </a:p>
          <a:p>
            <a:pPr lvl="1"/>
            <a:endParaRPr lang="en-US" dirty="0"/>
          </a:p>
        </p:txBody>
      </p:sp>
      <p:pic>
        <p:nvPicPr>
          <p:cNvPr id="4" name="Picture 3"/>
          <p:cNvPicPr>
            <a:picLocks noChangeAspect="1"/>
          </p:cNvPicPr>
          <p:nvPr/>
        </p:nvPicPr>
        <p:blipFill>
          <a:blip r:embed="rId3"/>
          <a:stretch>
            <a:fillRect/>
          </a:stretch>
        </p:blipFill>
        <p:spPr>
          <a:xfrm>
            <a:off x="1219200" y="4419600"/>
            <a:ext cx="5791200" cy="1905000"/>
          </a:xfrm>
          <a:prstGeom prst="rect">
            <a:avLst/>
          </a:prstGeom>
        </p:spPr>
      </p:pic>
    </p:spTree>
    <p:extLst>
      <p:ext uri="{BB962C8B-B14F-4D97-AF65-F5344CB8AC3E}">
        <p14:creationId xmlns:p14="http://schemas.microsoft.com/office/powerpoint/2010/main" val="2190663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Hypocrisy</a:t>
            </a:r>
            <a:endParaRPr lang="en-US" dirty="0"/>
          </a:p>
        </p:txBody>
      </p:sp>
      <p:sp>
        <p:nvSpPr>
          <p:cNvPr id="3" name="Content Placeholder 2"/>
          <p:cNvSpPr>
            <a:spLocks noGrp="1"/>
          </p:cNvSpPr>
          <p:nvPr>
            <p:ph idx="1"/>
          </p:nvPr>
        </p:nvSpPr>
        <p:spPr/>
        <p:txBody>
          <a:bodyPr/>
          <a:lstStyle/>
          <a:p>
            <a:r>
              <a:rPr lang="en-US" dirty="0" smtClean="0"/>
              <a:t>Just because we have rights in this country does not mean we use them to whatever legal terms apply.</a:t>
            </a:r>
          </a:p>
          <a:p>
            <a:pPr lvl="1"/>
            <a:r>
              <a:rPr lang="en-US" dirty="0" smtClean="0"/>
              <a:t>If such actions do not reflect God’s commandments, we are not his children! (1 John 2:4)</a:t>
            </a:r>
          </a:p>
          <a:p>
            <a:r>
              <a:rPr lang="en-US" dirty="0" smtClean="0"/>
              <a:t>Obeying one commandment, while disobeying another, is transgressing the law all together. (James 2:10)</a:t>
            </a:r>
          </a:p>
          <a:p>
            <a:pPr lvl="1"/>
            <a:endParaRPr lang="en-US" dirty="0"/>
          </a:p>
        </p:txBody>
      </p:sp>
    </p:spTree>
    <p:extLst>
      <p:ext uri="{BB962C8B-B14F-4D97-AF65-F5344CB8AC3E}">
        <p14:creationId xmlns:p14="http://schemas.microsoft.com/office/powerpoint/2010/main" val="744961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Uncaring Christians</a:t>
            </a:r>
            <a:endParaRPr lang="en-US" dirty="0"/>
          </a:p>
        </p:txBody>
      </p:sp>
      <p:sp>
        <p:nvSpPr>
          <p:cNvPr id="3" name="Content Placeholder 2"/>
          <p:cNvSpPr>
            <a:spLocks noGrp="1"/>
          </p:cNvSpPr>
          <p:nvPr>
            <p:ph idx="1"/>
          </p:nvPr>
        </p:nvSpPr>
        <p:spPr/>
        <p:txBody>
          <a:bodyPr/>
          <a:lstStyle/>
          <a:p>
            <a:r>
              <a:rPr lang="en-US" dirty="0" smtClean="0"/>
              <a:t>1 Corinthians 13: 1-5</a:t>
            </a:r>
          </a:p>
          <a:p>
            <a:r>
              <a:rPr lang="en-US" dirty="0" smtClean="0"/>
              <a:t>Learn to be the “better man”</a:t>
            </a:r>
          </a:p>
          <a:p>
            <a:endParaRPr lang="en-US" dirty="0"/>
          </a:p>
          <a:p>
            <a:r>
              <a:rPr lang="en-US" dirty="0" smtClean="0"/>
              <a:t>Are we like Jonah?</a:t>
            </a:r>
          </a:p>
          <a:p>
            <a:r>
              <a:rPr lang="en-US" dirty="0" smtClean="0"/>
              <a:t>(Jonah 4:1, 6-11)</a:t>
            </a:r>
          </a:p>
        </p:txBody>
      </p:sp>
    </p:spTree>
    <p:extLst>
      <p:ext uri="{BB962C8B-B14F-4D97-AF65-F5344CB8AC3E}">
        <p14:creationId xmlns:p14="http://schemas.microsoft.com/office/powerpoint/2010/main" val="2664427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Response?</a:t>
            </a:r>
            <a:endParaRPr lang="en-US" dirty="0"/>
          </a:p>
        </p:txBody>
      </p:sp>
      <p:sp>
        <p:nvSpPr>
          <p:cNvPr id="3" name="Content Placeholder 2"/>
          <p:cNvSpPr>
            <a:spLocks noGrp="1"/>
          </p:cNvSpPr>
          <p:nvPr>
            <p:ph idx="1"/>
          </p:nvPr>
        </p:nvSpPr>
        <p:spPr/>
        <p:txBody>
          <a:bodyPr/>
          <a:lstStyle/>
          <a:p>
            <a:r>
              <a:rPr lang="en-US" dirty="0" smtClean="0"/>
              <a:t>More and more non-religious people are seeing such actions, and assume Christianity is a hateful religion.</a:t>
            </a:r>
          </a:p>
          <a:p>
            <a:pPr lvl="1"/>
            <a:r>
              <a:rPr lang="en-US" dirty="0" smtClean="0"/>
              <a:t>We must show them through our actions of why that is not so. (Proverbs 15:1)</a:t>
            </a:r>
          </a:p>
          <a:p>
            <a:r>
              <a:rPr lang="en-US" dirty="0" smtClean="0"/>
              <a:t>Counter protests result from being provoked!</a:t>
            </a:r>
            <a:endParaRPr lang="en-US" dirty="0"/>
          </a:p>
        </p:txBody>
      </p:sp>
    </p:spTree>
    <p:extLst>
      <p:ext uri="{BB962C8B-B14F-4D97-AF65-F5344CB8AC3E}">
        <p14:creationId xmlns:p14="http://schemas.microsoft.com/office/powerpoint/2010/main" val="1399401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 vs God</a:t>
            </a:r>
            <a:endParaRPr lang="en-US" dirty="0"/>
          </a:p>
        </p:txBody>
      </p:sp>
      <p:sp>
        <p:nvSpPr>
          <p:cNvPr id="3" name="Content Placeholder 2"/>
          <p:cNvSpPr>
            <a:spLocks noGrp="1"/>
          </p:cNvSpPr>
          <p:nvPr>
            <p:ph idx="1"/>
          </p:nvPr>
        </p:nvSpPr>
        <p:spPr/>
        <p:txBody>
          <a:bodyPr/>
          <a:lstStyle/>
          <a:p>
            <a:r>
              <a:rPr lang="en-US" dirty="0" smtClean="0"/>
              <a:t>Is Westboro following the word of God, or the word of a man?</a:t>
            </a:r>
          </a:p>
          <a:p>
            <a:pPr lvl="1"/>
            <a:r>
              <a:rPr lang="en-US" dirty="0" smtClean="0"/>
              <a:t>Can we fall for doing the same?</a:t>
            </a:r>
          </a:p>
          <a:p>
            <a:r>
              <a:rPr lang="en-US" dirty="0" smtClean="0"/>
              <a:t>As America continues to tolerate sin, what will our response be? (</a:t>
            </a:r>
            <a:r>
              <a:rPr lang="en-US" dirty="0"/>
              <a:t>1 Corinthians </a:t>
            </a:r>
            <a:r>
              <a:rPr lang="en-US" dirty="0" smtClean="0"/>
              <a:t>13:1)</a:t>
            </a:r>
          </a:p>
          <a:p>
            <a:pPr lvl="1"/>
            <a:r>
              <a:rPr lang="en-US" dirty="0" smtClean="0"/>
              <a:t>Are there extremes? On both ends?</a:t>
            </a:r>
            <a:endParaRPr lang="en-US" dirty="0"/>
          </a:p>
        </p:txBody>
      </p:sp>
    </p:spTree>
    <p:extLst>
      <p:ext uri="{BB962C8B-B14F-4D97-AF65-F5344CB8AC3E}">
        <p14:creationId xmlns:p14="http://schemas.microsoft.com/office/powerpoint/2010/main" val="54062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times of more tolerance of sin…</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We must not rejoice when an enemy suffers. (</a:t>
            </a:r>
            <a:r>
              <a:rPr lang="en-US" dirty="0"/>
              <a:t>Proverbs </a:t>
            </a:r>
            <a:r>
              <a:rPr lang="en-US" dirty="0" smtClean="0"/>
              <a:t>24:17)</a:t>
            </a:r>
          </a:p>
          <a:p>
            <a:r>
              <a:rPr lang="en-US" dirty="0" smtClean="0"/>
              <a:t>We must hate sin, and not the sinner</a:t>
            </a:r>
          </a:p>
          <a:p>
            <a:r>
              <a:rPr lang="en-US" dirty="0" smtClean="0"/>
              <a:t>We must still show love, even those undeserving of it.</a:t>
            </a:r>
          </a:p>
          <a:p>
            <a:r>
              <a:rPr lang="en-US" dirty="0" smtClean="0"/>
              <a:t>We should not try to provoke fellow sinners.</a:t>
            </a:r>
          </a:p>
          <a:p>
            <a:pPr lvl="1"/>
            <a:r>
              <a:rPr lang="en-US" i="1" dirty="0" smtClean="0"/>
              <a:t>“You</a:t>
            </a:r>
            <a:r>
              <a:rPr lang="en-US" dirty="0" smtClean="0"/>
              <a:t> </a:t>
            </a:r>
            <a:r>
              <a:rPr lang="en-US" dirty="0"/>
              <a:t>think our job is to win souls to Christ. All we do, by getting in their face and putting these signs in front of them and these plain words, is </a:t>
            </a:r>
            <a:r>
              <a:rPr lang="en-US" dirty="0" smtClean="0"/>
              <a:t>making </a:t>
            </a:r>
            <a:r>
              <a:rPr lang="en-US" dirty="0"/>
              <a:t>what's already in their heart come out of their mouth</a:t>
            </a:r>
            <a:r>
              <a:rPr lang="en-US" dirty="0" smtClean="0"/>
              <a:t>.”</a:t>
            </a:r>
          </a:p>
          <a:p>
            <a:pPr lvl="2"/>
            <a:r>
              <a:rPr lang="en-US" dirty="0" smtClean="0"/>
              <a:t>That’s being a Christian? (James 1:19-20)</a:t>
            </a:r>
            <a:endParaRPr lang="en-US" dirty="0"/>
          </a:p>
          <a:p>
            <a:r>
              <a:rPr lang="en-US" dirty="0" smtClean="0"/>
              <a:t>Realize our main priority: To serve God faithfully, and reach out and teach sinners.</a:t>
            </a:r>
            <a:endParaRPr lang="en-US" dirty="0"/>
          </a:p>
        </p:txBody>
      </p:sp>
    </p:spTree>
    <p:extLst>
      <p:ext uri="{BB962C8B-B14F-4D97-AF65-F5344CB8AC3E}">
        <p14:creationId xmlns:p14="http://schemas.microsoft.com/office/powerpoint/2010/main" val="3028585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lstStyle/>
          <a:p>
            <a:r>
              <a:rPr lang="en-US" dirty="0" smtClean="0"/>
              <a:t>As Christians, we must follow and teach the truth, regardless if feelings from others are hurt as a result.</a:t>
            </a:r>
          </a:p>
          <a:p>
            <a:r>
              <a:rPr lang="en-US" dirty="0" smtClean="0"/>
              <a:t>However, it is not good to say God is saying something when he is not.</a:t>
            </a:r>
          </a:p>
          <a:p>
            <a:r>
              <a:rPr lang="en-US" dirty="0" smtClean="0"/>
              <a:t>We must preach the truth, but must also do so out from love, not pride or hate.</a:t>
            </a:r>
            <a:endParaRPr lang="en-US" dirty="0"/>
          </a:p>
        </p:txBody>
      </p:sp>
    </p:spTree>
    <p:extLst>
      <p:ext uri="{BB962C8B-B14F-4D97-AF65-F5344CB8AC3E}">
        <p14:creationId xmlns:p14="http://schemas.microsoft.com/office/powerpoint/2010/main" val="1492114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err="1" smtClean="0"/>
              <a:t>Westboro</a:t>
            </a:r>
            <a:r>
              <a:rPr lang="en-US" dirty="0" smtClean="0"/>
              <a:t> Baptist Church</a:t>
            </a:r>
          </a:p>
          <a:p>
            <a:r>
              <a:rPr lang="en-US" dirty="0" smtClean="0"/>
              <a:t>Founded by Fred Phelps in 1955</a:t>
            </a:r>
          </a:p>
          <a:p>
            <a:pPr lvl="1"/>
            <a:r>
              <a:rPr lang="en-US" dirty="0" smtClean="0"/>
              <a:t>Public protesting did not begin until the 1990’s</a:t>
            </a:r>
          </a:p>
          <a:p>
            <a:pPr lvl="1"/>
            <a:r>
              <a:rPr lang="en-US" dirty="0" smtClean="0"/>
              <a:t>National Spotlight: Protesting the funeral of Matthew Shepherd.</a:t>
            </a:r>
          </a:p>
          <a:p>
            <a:pPr lvl="1"/>
            <a:r>
              <a:rPr lang="en-US" dirty="0" smtClean="0"/>
              <a:t>According to Phelps, having negative reactions from the public meant that the congregation must have been acting righteous.</a:t>
            </a:r>
            <a:endParaRPr lang="en-US" dirty="0"/>
          </a:p>
        </p:txBody>
      </p:sp>
    </p:spTree>
    <p:extLst>
      <p:ext uri="{BB962C8B-B14F-4D97-AF65-F5344CB8AC3E}">
        <p14:creationId xmlns:p14="http://schemas.microsoft.com/office/powerpoint/2010/main" val="187652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Summarized beliefs</a:t>
            </a:r>
            <a:endParaRPr lang="en-US" dirty="0"/>
          </a:p>
        </p:txBody>
      </p:sp>
      <p:sp>
        <p:nvSpPr>
          <p:cNvPr id="3" name="Content Placeholder 2"/>
          <p:cNvSpPr>
            <a:spLocks noGrp="1"/>
          </p:cNvSpPr>
          <p:nvPr>
            <p:ph idx="1"/>
          </p:nvPr>
        </p:nvSpPr>
        <p:spPr/>
        <p:txBody>
          <a:bodyPr/>
          <a:lstStyle/>
          <a:p>
            <a:r>
              <a:rPr lang="en-US" dirty="0" smtClean="0"/>
              <a:t>Calvinism</a:t>
            </a:r>
          </a:p>
          <a:p>
            <a:pPr lvl="1"/>
            <a:r>
              <a:rPr lang="en-US" dirty="0" smtClean="0"/>
              <a:t>Total Depravity</a:t>
            </a:r>
          </a:p>
          <a:p>
            <a:pPr lvl="1"/>
            <a:r>
              <a:rPr lang="en-US" dirty="0" smtClean="0"/>
              <a:t>Limited Atonement</a:t>
            </a:r>
          </a:p>
          <a:p>
            <a:pPr lvl="1"/>
            <a:r>
              <a:rPr lang="en-US" dirty="0" smtClean="0"/>
              <a:t>Unconditional Election</a:t>
            </a:r>
          </a:p>
          <a:p>
            <a:pPr lvl="1"/>
            <a:r>
              <a:rPr lang="en-US" dirty="0" smtClean="0"/>
              <a:t>Irresistible Grace</a:t>
            </a:r>
          </a:p>
          <a:p>
            <a:pPr lvl="1"/>
            <a:r>
              <a:rPr lang="en-US" dirty="0" smtClean="0"/>
              <a:t>Perseverance of the Saints</a:t>
            </a:r>
          </a:p>
          <a:p>
            <a:r>
              <a:rPr lang="en-US" dirty="0" smtClean="0"/>
              <a:t>All tragedies are the cause of immorality, and humans are responsible for it.</a:t>
            </a:r>
          </a:p>
          <a:p>
            <a:endParaRPr lang="en-US" dirty="0"/>
          </a:p>
        </p:txBody>
      </p:sp>
    </p:spTree>
    <p:extLst>
      <p:ext uri="{BB962C8B-B14F-4D97-AF65-F5344CB8AC3E}">
        <p14:creationId xmlns:p14="http://schemas.microsoft.com/office/powerpoint/2010/main" val="2806962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God hates America</a:t>
            </a:r>
            <a:endParaRPr lang="en-US" dirty="0"/>
          </a:p>
        </p:txBody>
      </p:sp>
      <p:sp>
        <p:nvSpPr>
          <p:cNvPr id="3" name="Content Placeholder 2"/>
          <p:cNvSpPr>
            <a:spLocks noGrp="1"/>
          </p:cNvSpPr>
          <p:nvPr>
            <p:ph idx="1"/>
          </p:nvPr>
        </p:nvSpPr>
        <p:spPr>
          <a:xfrm>
            <a:off x="457200" y="1600200"/>
            <a:ext cx="4191000" cy="4525963"/>
          </a:xfrm>
        </p:spPr>
        <p:txBody>
          <a:bodyPr/>
          <a:lstStyle/>
          <a:p>
            <a:r>
              <a:rPr lang="en-US" dirty="0" smtClean="0"/>
              <a:t>“God hates America.”</a:t>
            </a:r>
          </a:p>
          <a:p>
            <a:pPr lvl="1"/>
            <a:r>
              <a:rPr lang="en-US" dirty="0" smtClean="0"/>
              <a:t>America has gone too far in sin, and their suffering tragedies is its own fault.</a:t>
            </a:r>
            <a:endParaRPr lang="en-US" dirty="0"/>
          </a:p>
          <a:p>
            <a:r>
              <a:rPr lang="en-US" dirty="0" smtClean="0"/>
              <a:t>Does God hate?</a:t>
            </a:r>
          </a:p>
          <a:p>
            <a:pPr lvl="1"/>
            <a:r>
              <a:rPr lang="en-US" dirty="0" smtClean="0"/>
              <a:t>Psalm 5:4-6</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09800"/>
            <a:ext cx="3733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8299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God hates sin</a:t>
            </a:r>
            <a:endParaRPr lang="en-US" dirty="0"/>
          </a:p>
        </p:txBody>
      </p:sp>
      <p:sp>
        <p:nvSpPr>
          <p:cNvPr id="3" name="Content Placeholder 2"/>
          <p:cNvSpPr>
            <a:spLocks noGrp="1"/>
          </p:cNvSpPr>
          <p:nvPr>
            <p:ph idx="1"/>
          </p:nvPr>
        </p:nvSpPr>
        <p:spPr/>
        <p:txBody>
          <a:bodyPr/>
          <a:lstStyle/>
          <a:p>
            <a:r>
              <a:rPr lang="en-US" dirty="0" smtClean="0"/>
              <a:t>Yes, God does hate the acts of sin that are accepted by the world.</a:t>
            </a:r>
          </a:p>
          <a:p>
            <a:r>
              <a:rPr lang="en-US" dirty="0" smtClean="0"/>
              <a:t>Nations will not stand before God on judgment, rather as individuals. (Romans 2:6)</a:t>
            </a:r>
            <a:endParaRPr lang="en-US" dirty="0"/>
          </a:p>
        </p:txBody>
      </p:sp>
    </p:spTree>
    <p:extLst>
      <p:ext uri="{BB962C8B-B14F-4D97-AF65-F5344CB8AC3E}">
        <p14:creationId xmlns:p14="http://schemas.microsoft.com/office/powerpoint/2010/main" val="1164957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Belief: Disobedience causes self-inflicted tragedies.</a:t>
            </a:r>
            <a:endParaRPr lang="en-US" dirty="0"/>
          </a:p>
        </p:txBody>
      </p:sp>
      <p:sp>
        <p:nvSpPr>
          <p:cNvPr id="3" name="Content Placeholder 2"/>
          <p:cNvSpPr>
            <a:spLocks noGrp="1"/>
          </p:cNvSpPr>
          <p:nvPr>
            <p:ph idx="1"/>
          </p:nvPr>
        </p:nvSpPr>
        <p:spPr/>
        <p:txBody>
          <a:bodyPr/>
          <a:lstStyle/>
          <a:p>
            <a:r>
              <a:rPr lang="en-US" dirty="0" smtClean="0"/>
              <a:t>There are consequences to sin!</a:t>
            </a:r>
          </a:p>
          <a:p>
            <a:pPr lvl="1"/>
            <a:r>
              <a:rPr lang="en-US" dirty="0" smtClean="0"/>
              <a:t>Does God want you to suffer? (1 Peter 4:14-19)</a:t>
            </a:r>
          </a:p>
          <a:p>
            <a:endParaRPr lang="en-US" dirty="0"/>
          </a:p>
          <a:p>
            <a:r>
              <a:rPr lang="en-US" dirty="0" smtClean="0"/>
              <a:t>“God Sent the Shooter”</a:t>
            </a:r>
          </a:p>
          <a:p>
            <a:pPr lvl="1"/>
            <a:r>
              <a:rPr lang="en-US" dirty="0" smtClean="0"/>
              <a:t>???</a:t>
            </a:r>
          </a:p>
          <a:p>
            <a:pPr lvl="1"/>
            <a:r>
              <a:rPr lang="en-US" dirty="0" smtClean="0"/>
              <a:t>Did God tempt Eve? (Genesis 3:2-5)</a:t>
            </a:r>
            <a:endParaRPr lang="en-US" dirty="0"/>
          </a:p>
        </p:txBody>
      </p:sp>
    </p:spTree>
    <p:extLst>
      <p:ext uri="{BB962C8B-B14F-4D97-AF65-F5344CB8AC3E}">
        <p14:creationId xmlns:p14="http://schemas.microsoft.com/office/powerpoint/2010/main" val="481910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Tragedies happen to all</a:t>
            </a:r>
            <a:endParaRPr lang="en-US" dirty="0"/>
          </a:p>
        </p:txBody>
      </p:sp>
      <p:sp>
        <p:nvSpPr>
          <p:cNvPr id="3" name="Content Placeholder 2"/>
          <p:cNvSpPr>
            <a:spLocks noGrp="1"/>
          </p:cNvSpPr>
          <p:nvPr>
            <p:ph idx="1"/>
          </p:nvPr>
        </p:nvSpPr>
        <p:spPr/>
        <p:txBody>
          <a:bodyPr/>
          <a:lstStyle/>
          <a:p>
            <a:r>
              <a:rPr lang="en-US" dirty="0" smtClean="0"/>
              <a:t>Was Job weak in God’s eyes? (Job 1:8-12)</a:t>
            </a:r>
          </a:p>
          <a:p>
            <a:r>
              <a:rPr lang="en-US" dirty="0" smtClean="0"/>
              <a:t>Do we always assume someone suffers because of a wrongdoing? (Job 4:7)</a:t>
            </a:r>
          </a:p>
          <a:p>
            <a:r>
              <a:rPr lang="en-US" dirty="0" smtClean="0"/>
              <a:t>Ecclesiastes 9:11</a:t>
            </a:r>
            <a:endParaRPr lang="en-US" dirty="0"/>
          </a:p>
        </p:txBody>
      </p:sp>
    </p:spTree>
    <p:extLst>
      <p:ext uri="{BB962C8B-B14F-4D97-AF65-F5344CB8AC3E}">
        <p14:creationId xmlns:p14="http://schemas.microsoft.com/office/powerpoint/2010/main" val="1433201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41031" y="3092067"/>
            <a:ext cx="4702969" cy="3216350"/>
          </a:xfrm>
          <a:prstGeom prst="rect">
            <a:avLst/>
          </a:prstGeom>
        </p:spPr>
      </p:pic>
      <p:pic>
        <p:nvPicPr>
          <p:cNvPr id="4" name="Picture 3"/>
          <p:cNvPicPr>
            <a:picLocks noChangeAspect="1"/>
          </p:cNvPicPr>
          <p:nvPr/>
        </p:nvPicPr>
        <p:blipFill>
          <a:blip r:embed="rId4"/>
          <a:stretch>
            <a:fillRect/>
          </a:stretch>
        </p:blipFill>
        <p:spPr>
          <a:xfrm>
            <a:off x="144673" y="3505200"/>
            <a:ext cx="4143958" cy="2590800"/>
          </a:xfrm>
          <a:prstGeom prst="rect">
            <a:avLst/>
          </a:prstGeom>
        </p:spPr>
      </p:pic>
      <p:pic>
        <p:nvPicPr>
          <p:cNvPr id="5" name="Picture 4"/>
          <p:cNvPicPr>
            <a:picLocks noChangeAspect="1"/>
          </p:cNvPicPr>
          <p:nvPr/>
        </p:nvPicPr>
        <p:blipFill>
          <a:blip r:embed="rId5"/>
          <a:stretch>
            <a:fillRect/>
          </a:stretch>
        </p:blipFill>
        <p:spPr>
          <a:xfrm>
            <a:off x="4461148" y="304800"/>
            <a:ext cx="3720827" cy="2476041"/>
          </a:xfrm>
          <a:prstGeom prst="rect">
            <a:avLst/>
          </a:prstGeom>
        </p:spPr>
      </p:pic>
      <p:pic>
        <p:nvPicPr>
          <p:cNvPr id="6" name="Picture 5"/>
          <p:cNvPicPr>
            <a:picLocks noChangeAspect="1"/>
          </p:cNvPicPr>
          <p:nvPr/>
        </p:nvPicPr>
        <p:blipFill>
          <a:blip r:embed="rId6"/>
          <a:stretch>
            <a:fillRect/>
          </a:stretch>
        </p:blipFill>
        <p:spPr>
          <a:xfrm>
            <a:off x="175998" y="146203"/>
            <a:ext cx="3200400" cy="1428750"/>
          </a:xfrm>
          <a:prstGeom prst="rect">
            <a:avLst/>
          </a:prstGeom>
        </p:spPr>
      </p:pic>
      <p:sp>
        <p:nvSpPr>
          <p:cNvPr id="7" name="TextBox 6"/>
          <p:cNvSpPr txBox="1"/>
          <p:nvPr/>
        </p:nvSpPr>
        <p:spPr>
          <a:xfrm>
            <a:off x="144673" y="1905000"/>
            <a:ext cx="4046327" cy="1015663"/>
          </a:xfrm>
          <a:prstGeom prst="rect">
            <a:avLst/>
          </a:prstGeom>
          <a:noFill/>
        </p:spPr>
        <p:txBody>
          <a:bodyPr wrap="square" rtlCol="0">
            <a:spAutoFit/>
          </a:bodyPr>
          <a:lstStyle/>
          <a:p>
            <a:r>
              <a:rPr lang="en-US" sz="2000" dirty="0" smtClean="0"/>
              <a:t>How can we as a congregation ever hope to stand up to places like these?</a:t>
            </a:r>
            <a:endParaRPr lang="en-US" sz="2000" dirty="0"/>
          </a:p>
        </p:txBody>
      </p:sp>
    </p:spTree>
    <p:extLst>
      <p:ext uri="{BB962C8B-B14F-4D97-AF65-F5344CB8AC3E}">
        <p14:creationId xmlns:p14="http://schemas.microsoft.com/office/powerpoint/2010/main" val="2226007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2118</Words>
  <Application>Microsoft Office PowerPoint</Application>
  <PresentationFormat>On-screen Show (4:3)</PresentationFormat>
  <Paragraphs>182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Learning from the Westboro Baptist Church Errors</vt:lpstr>
      <vt:lpstr>Intro</vt:lpstr>
      <vt:lpstr>History</vt:lpstr>
      <vt:lpstr>Summarized beliefs</vt:lpstr>
      <vt:lpstr>Belief: God hates America</vt:lpstr>
      <vt:lpstr>Truth: God hates sin</vt:lpstr>
      <vt:lpstr>Belief: Disobedience causes self-inflicted tragedies.</vt:lpstr>
      <vt:lpstr>Truth: Tragedies happen to all</vt:lpstr>
      <vt:lpstr>PowerPoint Presentation</vt:lpstr>
      <vt:lpstr>PowerPoint Presentation</vt:lpstr>
      <vt:lpstr>Hypocrisy</vt:lpstr>
      <vt:lpstr>Uncaring Christians</vt:lpstr>
      <vt:lpstr>The Response?</vt:lpstr>
      <vt:lpstr>Man vs God</vt:lpstr>
      <vt:lpstr>In times of more tolerance of sin…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the Westboro Baptist Church</dc:title>
  <dc:creator>Robert</dc:creator>
  <cp:lastModifiedBy>Guest</cp:lastModifiedBy>
  <cp:revision>66</cp:revision>
  <dcterms:created xsi:type="dcterms:W3CDTF">2014-04-07T20:08:42Z</dcterms:created>
  <dcterms:modified xsi:type="dcterms:W3CDTF">2015-05-15T19:22:48Z</dcterms:modified>
</cp:coreProperties>
</file>