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6" r:id="rId3"/>
    <p:sldId id="257" r:id="rId4"/>
    <p:sldId id="267" r:id="rId5"/>
    <p:sldId id="266" r:id="rId6"/>
    <p:sldId id="259" r:id="rId7"/>
    <p:sldId id="268" r:id="rId8"/>
    <p:sldId id="269" r:id="rId9"/>
    <p:sldId id="270"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7E64DAB-3C73-4737-9533-6F0CD5E3A6A6}" type="datetimeFigureOut">
              <a:rPr lang="en-US" smtClean="0"/>
              <a:t>4/17/2015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F8558-EA22-46A7-8AF0-81164D185304}" type="slidenum">
              <a:rPr lang="en-US" smtClean="0"/>
              <a:t>‹#›</a:t>
            </a:fld>
            <a:endParaRPr lang="en-US"/>
          </a:p>
        </p:txBody>
      </p:sp>
    </p:spTree>
    <p:extLst>
      <p:ext uri="{BB962C8B-B14F-4D97-AF65-F5344CB8AC3E}">
        <p14:creationId xmlns:p14="http://schemas.microsoft.com/office/powerpoint/2010/main" val="2544851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E64DAB-3C73-4737-9533-6F0CD5E3A6A6}" type="datetimeFigureOut">
              <a:rPr lang="en-US" smtClean="0"/>
              <a:t>4/17/2015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F8558-EA22-46A7-8AF0-81164D185304}" type="slidenum">
              <a:rPr lang="en-US" smtClean="0"/>
              <a:t>‹#›</a:t>
            </a:fld>
            <a:endParaRPr lang="en-US"/>
          </a:p>
        </p:txBody>
      </p:sp>
    </p:spTree>
    <p:extLst>
      <p:ext uri="{BB962C8B-B14F-4D97-AF65-F5344CB8AC3E}">
        <p14:creationId xmlns:p14="http://schemas.microsoft.com/office/powerpoint/2010/main" val="3260886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E64DAB-3C73-4737-9533-6F0CD5E3A6A6}" type="datetimeFigureOut">
              <a:rPr lang="en-US" smtClean="0"/>
              <a:t>4/17/2015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F8558-EA22-46A7-8AF0-81164D185304}" type="slidenum">
              <a:rPr lang="en-US" smtClean="0"/>
              <a:t>‹#›</a:t>
            </a:fld>
            <a:endParaRPr lang="en-US"/>
          </a:p>
        </p:txBody>
      </p:sp>
    </p:spTree>
    <p:extLst>
      <p:ext uri="{BB962C8B-B14F-4D97-AF65-F5344CB8AC3E}">
        <p14:creationId xmlns:p14="http://schemas.microsoft.com/office/powerpoint/2010/main" val="3946642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E64DAB-3C73-4737-9533-6F0CD5E3A6A6}" type="datetimeFigureOut">
              <a:rPr lang="en-US" smtClean="0"/>
              <a:t>4/17/2015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F8558-EA22-46A7-8AF0-81164D185304}" type="slidenum">
              <a:rPr lang="en-US" smtClean="0"/>
              <a:t>‹#›</a:t>
            </a:fld>
            <a:endParaRPr lang="en-US"/>
          </a:p>
        </p:txBody>
      </p:sp>
    </p:spTree>
    <p:extLst>
      <p:ext uri="{BB962C8B-B14F-4D97-AF65-F5344CB8AC3E}">
        <p14:creationId xmlns:p14="http://schemas.microsoft.com/office/powerpoint/2010/main" val="4195066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E64DAB-3C73-4737-9533-6F0CD5E3A6A6}" type="datetimeFigureOut">
              <a:rPr lang="en-US" smtClean="0"/>
              <a:t>4/17/2015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F8558-EA22-46A7-8AF0-81164D185304}" type="slidenum">
              <a:rPr lang="en-US" smtClean="0"/>
              <a:t>‹#›</a:t>
            </a:fld>
            <a:endParaRPr lang="en-US"/>
          </a:p>
        </p:txBody>
      </p:sp>
    </p:spTree>
    <p:extLst>
      <p:ext uri="{BB962C8B-B14F-4D97-AF65-F5344CB8AC3E}">
        <p14:creationId xmlns:p14="http://schemas.microsoft.com/office/powerpoint/2010/main" val="2581708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7E64DAB-3C73-4737-9533-6F0CD5E3A6A6}" type="datetimeFigureOut">
              <a:rPr lang="en-US" smtClean="0"/>
              <a:t>4/17/2015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3F8558-EA22-46A7-8AF0-81164D185304}" type="slidenum">
              <a:rPr lang="en-US" smtClean="0"/>
              <a:t>‹#›</a:t>
            </a:fld>
            <a:endParaRPr lang="en-US"/>
          </a:p>
        </p:txBody>
      </p:sp>
    </p:spTree>
    <p:extLst>
      <p:ext uri="{BB962C8B-B14F-4D97-AF65-F5344CB8AC3E}">
        <p14:creationId xmlns:p14="http://schemas.microsoft.com/office/powerpoint/2010/main" val="3396359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E64DAB-3C73-4737-9533-6F0CD5E3A6A6}" type="datetimeFigureOut">
              <a:rPr lang="en-US" smtClean="0"/>
              <a:t>4/17/2015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3F8558-EA22-46A7-8AF0-81164D185304}" type="slidenum">
              <a:rPr lang="en-US" smtClean="0"/>
              <a:t>‹#›</a:t>
            </a:fld>
            <a:endParaRPr lang="en-US"/>
          </a:p>
        </p:txBody>
      </p:sp>
    </p:spTree>
    <p:extLst>
      <p:ext uri="{BB962C8B-B14F-4D97-AF65-F5344CB8AC3E}">
        <p14:creationId xmlns:p14="http://schemas.microsoft.com/office/powerpoint/2010/main" val="2885299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E64DAB-3C73-4737-9533-6F0CD5E3A6A6}" type="datetimeFigureOut">
              <a:rPr lang="en-US" smtClean="0"/>
              <a:t>4/17/2015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3F8558-EA22-46A7-8AF0-81164D185304}" type="slidenum">
              <a:rPr lang="en-US" smtClean="0"/>
              <a:t>‹#›</a:t>
            </a:fld>
            <a:endParaRPr lang="en-US"/>
          </a:p>
        </p:txBody>
      </p:sp>
    </p:spTree>
    <p:extLst>
      <p:ext uri="{BB962C8B-B14F-4D97-AF65-F5344CB8AC3E}">
        <p14:creationId xmlns:p14="http://schemas.microsoft.com/office/powerpoint/2010/main" val="3934166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E64DAB-3C73-4737-9533-6F0CD5E3A6A6}" type="datetimeFigureOut">
              <a:rPr lang="en-US" smtClean="0"/>
              <a:t>4/17/2015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3F8558-EA22-46A7-8AF0-81164D185304}" type="slidenum">
              <a:rPr lang="en-US" smtClean="0"/>
              <a:t>‹#›</a:t>
            </a:fld>
            <a:endParaRPr lang="en-US"/>
          </a:p>
        </p:txBody>
      </p:sp>
    </p:spTree>
    <p:extLst>
      <p:ext uri="{BB962C8B-B14F-4D97-AF65-F5344CB8AC3E}">
        <p14:creationId xmlns:p14="http://schemas.microsoft.com/office/powerpoint/2010/main" val="4045306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E64DAB-3C73-4737-9533-6F0CD5E3A6A6}" type="datetimeFigureOut">
              <a:rPr lang="en-US" smtClean="0"/>
              <a:t>4/17/2015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3F8558-EA22-46A7-8AF0-81164D185304}" type="slidenum">
              <a:rPr lang="en-US" smtClean="0"/>
              <a:t>‹#›</a:t>
            </a:fld>
            <a:endParaRPr lang="en-US"/>
          </a:p>
        </p:txBody>
      </p:sp>
    </p:spTree>
    <p:extLst>
      <p:ext uri="{BB962C8B-B14F-4D97-AF65-F5344CB8AC3E}">
        <p14:creationId xmlns:p14="http://schemas.microsoft.com/office/powerpoint/2010/main" val="759673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E64DAB-3C73-4737-9533-6F0CD5E3A6A6}" type="datetimeFigureOut">
              <a:rPr lang="en-US" smtClean="0"/>
              <a:t>4/17/2015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3F8558-EA22-46A7-8AF0-81164D185304}" type="slidenum">
              <a:rPr lang="en-US" smtClean="0"/>
              <a:t>‹#›</a:t>
            </a:fld>
            <a:endParaRPr lang="en-US"/>
          </a:p>
        </p:txBody>
      </p:sp>
    </p:spTree>
    <p:extLst>
      <p:ext uri="{BB962C8B-B14F-4D97-AF65-F5344CB8AC3E}">
        <p14:creationId xmlns:p14="http://schemas.microsoft.com/office/powerpoint/2010/main" val="1302607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E64DAB-3C73-4737-9533-6F0CD5E3A6A6}" type="datetimeFigureOut">
              <a:rPr lang="en-US" smtClean="0"/>
              <a:t>4/17/2015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3F8558-EA22-46A7-8AF0-81164D185304}" type="slidenum">
              <a:rPr lang="en-US" smtClean="0"/>
              <a:t>‹#›</a:t>
            </a:fld>
            <a:endParaRPr lang="en-US"/>
          </a:p>
        </p:txBody>
      </p:sp>
    </p:spTree>
    <p:extLst>
      <p:ext uri="{BB962C8B-B14F-4D97-AF65-F5344CB8AC3E}">
        <p14:creationId xmlns:p14="http://schemas.microsoft.com/office/powerpoint/2010/main" val="30832843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87775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5490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30" name="Picture 6" descr="https://forgodalmighty.files.wordpress.com/2012/09/she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257" y="2209800"/>
            <a:ext cx="8323543" cy="4435173"/>
          </a:xfrm>
          <a:prstGeom prst="rect">
            <a:avLst/>
          </a:prstGeom>
          <a:noFill/>
          <a:ln>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685800" y="228600"/>
            <a:ext cx="7772400" cy="1698625"/>
          </a:xfrm>
        </p:spPr>
        <p:txBody>
          <a:bodyPr>
            <a:noAutofit/>
          </a:bodyPr>
          <a:lstStyle/>
          <a:p>
            <a:r>
              <a:rPr lang="en-US" sz="4800" b="1" dirty="0" smtClean="0">
                <a:solidFill>
                  <a:schemeClr val="bg1"/>
                </a:solidFill>
                <a:effectLst>
                  <a:outerShdw blurRad="38100" dist="38100" dir="2700000" algn="tl">
                    <a:srgbClr val="000000">
                      <a:alpha val="43137"/>
                    </a:srgbClr>
                  </a:outerShdw>
                </a:effectLst>
              </a:rPr>
              <a:t>Process For Appointing Elders</a:t>
            </a:r>
            <a:endParaRPr lang="en-US" sz="48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57808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 Command Without A Procedure</a:t>
            </a:r>
            <a:endParaRPr lang="en-US" b="1" dirty="0"/>
          </a:p>
        </p:txBody>
      </p:sp>
      <p:sp>
        <p:nvSpPr>
          <p:cNvPr id="3" name="Content Placeholder 2"/>
          <p:cNvSpPr>
            <a:spLocks noGrp="1"/>
          </p:cNvSpPr>
          <p:nvPr>
            <p:ph idx="1"/>
          </p:nvPr>
        </p:nvSpPr>
        <p:spPr>
          <a:xfrm>
            <a:off x="457200" y="1600200"/>
            <a:ext cx="5638800" cy="4525963"/>
          </a:xfrm>
        </p:spPr>
        <p:txBody>
          <a:bodyPr>
            <a:normAutofit/>
          </a:bodyPr>
          <a:lstStyle/>
          <a:p>
            <a:r>
              <a:rPr lang="en-US" b="1" dirty="0" smtClean="0"/>
              <a:t>The Bible tells us that elders are to be appointed in every church (Acts 14:23; Titus 1:5), but it does not tell us exactly how this is to be done.</a:t>
            </a:r>
          </a:p>
          <a:p>
            <a:endParaRPr lang="en-US" b="1" dirty="0"/>
          </a:p>
        </p:txBody>
      </p:sp>
      <p:pic>
        <p:nvPicPr>
          <p:cNvPr id="1026" name="Picture 2" descr="https://cnlibraryblog.files.wordpress.com/2013/09/open-bible-kjv.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39914" y="4648200"/>
            <a:ext cx="2956386" cy="2038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5163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Principles To Follow</a:t>
            </a:r>
            <a:endParaRPr lang="en-US" b="1" dirty="0"/>
          </a:p>
        </p:txBody>
      </p:sp>
      <p:sp>
        <p:nvSpPr>
          <p:cNvPr id="3" name="Content Placeholder 2"/>
          <p:cNvSpPr>
            <a:spLocks noGrp="1"/>
          </p:cNvSpPr>
          <p:nvPr>
            <p:ph idx="1"/>
          </p:nvPr>
        </p:nvSpPr>
        <p:spPr/>
        <p:txBody>
          <a:bodyPr>
            <a:normAutofit/>
          </a:bodyPr>
          <a:lstStyle/>
          <a:p>
            <a:r>
              <a:rPr lang="en-US" b="1" dirty="0" smtClean="0"/>
              <a:t>The local church must be put in order            (Titus 1:5; 1 Tim. 3:15).</a:t>
            </a:r>
          </a:p>
          <a:p>
            <a:r>
              <a:rPr lang="en-US" b="1" dirty="0" smtClean="0"/>
              <a:t>All things are to be done by the                  authority of Christ (Col. 3:17).</a:t>
            </a:r>
          </a:p>
          <a:p>
            <a:r>
              <a:rPr lang="en-US" b="1" dirty="0" smtClean="0"/>
              <a:t>All things are to be done                                  without partiality                                                          (1 Tim. 5:21).</a:t>
            </a:r>
          </a:p>
          <a:p>
            <a:endParaRPr lang="en-US" b="1" dirty="0"/>
          </a:p>
        </p:txBody>
      </p:sp>
      <p:pic>
        <p:nvPicPr>
          <p:cNvPr id="1026" name="Picture 2" descr="https://cnlibraryblog.files.wordpress.com/2013/09/open-bible-kjv.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39914" y="4648200"/>
            <a:ext cx="2956386" cy="2038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8347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Principles To Follow</a:t>
            </a:r>
            <a:endParaRPr lang="en-US" b="1" dirty="0"/>
          </a:p>
        </p:txBody>
      </p:sp>
      <p:sp>
        <p:nvSpPr>
          <p:cNvPr id="3" name="Content Placeholder 2"/>
          <p:cNvSpPr>
            <a:spLocks noGrp="1"/>
          </p:cNvSpPr>
          <p:nvPr>
            <p:ph idx="1"/>
          </p:nvPr>
        </p:nvSpPr>
        <p:spPr/>
        <p:txBody>
          <a:bodyPr>
            <a:normAutofit/>
          </a:bodyPr>
          <a:lstStyle/>
          <a:p>
            <a:r>
              <a:rPr lang="en-US" b="1" dirty="0" smtClean="0"/>
              <a:t>All things must be done to the                    glory of God (1 Cor. 10:31).</a:t>
            </a:r>
          </a:p>
          <a:p>
            <a:r>
              <a:rPr lang="en-US" b="1" dirty="0" smtClean="0"/>
              <a:t>All things must be done decently                  and in order (1 Cor. 14:40),                            which means a method                                      must be used.</a:t>
            </a:r>
          </a:p>
          <a:p>
            <a:endParaRPr lang="en-US" b="1" dirty="0"/>
          </a:p>
        </p:txBody>
      </p:sp>
      <p:pic>
        <p:nvPicPr>
          <p:cNvPr id="1026" name="Picture 2" descr="https://cnlibraryblog.files.wordpress.com/2013/09/open-bible-kjv.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39914" y="4648200"/>
            <a:ext cx="2956386" cy="2038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97346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 Procedure to Use as a Pattern</a:t>
            </a:r>
            <a:endParaRPr lang="en-US" b="1" dirty="0"/>
          </a:p>
        </p:txBody>
      </p:sp>
      <p:sp>
        <p:nvSpPr>
          <p:cNvPr id="3" name="Content Placeholder 2"/>
          <p:cNvSpPr>
            <a:spLocks noGrp="1"/>
          </p:cNvSpPr>
          <p:nvPr>
            <p:ph idx="1"/>
          </p:nvPr>
        </p:nvSpPr>
        <p:spPr/>
        <p:txBody>
          <a:bodyPr>
            <a:normAutofit/>
          </a:bodyPr>
          <a:lstStyle/>
          <a:p>
            <a:r>
              <a:rPr lang="en-US" dirty="0" smtClean="0"/>
              <a:t>The members were told to </a:t>
            </a:r>
            <a:r>
              <a:rPr lang="en-US" b="1" dirty="0" smtClean="0"/>
              <a:t>select men </a:t>
            </a:r>
            <a:r>
              <a:rPr lang="en-US" dirty="0" smtClean="0"/>
              <a:t>from among themselves who would be appointed to this work.</a:t>
            </a:r>
          </a:p>
          <a:p>
            <a:r>
              <a:rPr lang="en-US" dirty="0" smtClean="0"/>
              <a:t>The apostles gave them </a:t>
            </a:r>
            <a:r>
              <a:rPr lang="en-US" b="1" dirty="0" smtClean="0"/>
              <a:t>qualifications</a:t>
            </a:r>
            <a:r>
              <a:rPr lang="en-US" dirty="0" smtClean="0"/>
              <a:t> these men had to meet in order to be appointed. </a:t>
            </a:r>
          </a:p>
          <a:p>
            <a:r>
              <a:rPr lang="en-US" dirty="0" smtClean="0"/>
              <a:t>After the men were chosen, the apostles would </a:t>
            </a:r>
            <a:r>
              <a:rPr lang="en-US" b="1" dirty="0" smtClean="0"/>
              <a:t>appoint</a:t>
            </a:r>
            <a:r>
              <a:rPr lang="en-US" dirty="0" smtClean="0"/>
              <a:t> them to the work. </a:t>
            </a:r>
          </a:p>
        </p:txBody>
      </p:sp>
      <p:sp>
        <p:nvSpPr>
          <p:cNvPr id="4" name="Rounded Rectangle 3"/>
          <p:cNvSpPr/>
          <p:nvPr/>
        </p:nvSpPr>
        <p:spPr>
          <a:xfrm>
            <a:off x="4953000" y="5486400"/>
            <a:ext cx="3276600" cy="990600"/>
          </a:xfrm>
          <a:prstGeom prst="roundRect">
            <a:avLst/>
          </a:prstGeom>
          <a:solidFill>
            <a:srgbClr val="00206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5257800" y="5638800"/>
            <a:ext cx="2667000" cy="646331"/>
          </a:xfrm>
          <a:prstGeom prst="rect">
            <a:avLst/>
          </a:prstGeom>
          <a:noFill/>
        </p:spPr>
        <p:txBody>
          <a:bodyPr wrap="square" rtlCol="0">
            <a:spAutoFit/>
          </a:bodyPr>
          <a:lstStyle/>
          <a:p>
            <a:pPr algn="ctr"/>
            <a:r>
              <a:rPr lang="en-US" sz="3600" b="1" dirty="0" smtClean="0">
                <a:solidFill>
                  <a:schemeClr val="bg1"/>
                </a:solidFill>
              </a:rPr>
              <a:t>Acts 6:1-7</a:t>
            </a:r>
            <a:endParaRPr lang="en-US" sz="3600" b="1" dirty="0">
              <a:solidFill>
                <a:schemeClr val="bg1"/>
              </a:solidFill>
            </a:endParaRPr>
          </a:p>
        </p:txBody>
      </p:sp>
    </p:spTree>
    <p:extLst>
      <p:ext uri="{BB962C8B-B14F-4D97-AF65-F5344CB8AC3E}">
        <p14:creationId xmlns:p14="http://schemas.microsoft.com/office/powerpoint/2010/main" val="541382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Procedure We Will Use</a:t>
            </a:r>
            <a:endParaRPr lang="en-US" b="1" dirty="0"/>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r>
              <a:rPr lang="en-US" dirty="0" smtClean="0"/>
              <a:t>The </a:t>
            </a:r>
            <a:r>
              <a:rPr lang="en-US" dirty="0"/>
              <a:t>next two Sunday morning sermons will be in-depth studies of the qualifications of </a:t>
            </a:r>
            <a:r>
              <a:rPr lang="en-US" dirty="0" smtClean="0"/>
              <a:t>elders. </a:t>
            </a:r>
            <a:endParaRPr lang="en-US" dirty="0"/>
          </a:p>
          <a:p>
            <a:r>
              <a:rPr lang="en-US" b="1" dirty="0" smtClean="0"/>
              <a:t>May </a:t>
            </a:r>
            <a:r>
              <a:rPr lang="en-US" b="1" dirty="0"/>
              <a:t>24</a:t>
            </a:r>
            <a:r>
              <a:rPr lang="en-US" b="1" baseline="30000" dirty="0"/>
              <a:t>th</a:t>
            </a:r>
            <a:r>
              <a:rPr lang="en-US" b="1" dirty="0"/>
              <a:t> </a:t>
            </a:r>
            <a:r>
              <a:rPr lang="en-US" dirty="0"/>
              <a:t>– </a:t>
            </a:r>
            <a:r>
              <a:rPr lang="en-US" dirty="0" smtClean="0"/>
              <a:t>third </a:t>
            </a:r>
            <a:r>
              <a:rPr lang="en-US" dirty="0"/>
              <a:t>and final sermon on </a:t>
            </a:r>
            <a:r>
              <a:rPr lang="en-US" dirty="0" smtClean="0"/>
              <a:t>qualifications.  </a:t>
            </a:r>
            <a:endParaRPr lang="en-US" dirty="0"/>
          </a:p>
          <a:p>
            <a:r>
              <a:rPr lang="en-US" b="1" dirty="0" smtClean="0"/>
              <a:t>May </a:t>
            </a:r>
            <a:r>
              <a:rPr lang="en-US" b="1" dirty="0"/>
              <a:t>31</a:t>
            </a:r>
            <a:r>
              <a:rPr lang="en-US" b="1" baseline="30000" dirty="0"/>
              <a:t>st</a:t>
            </a:r>
            <a:r>
              <a:rPr lang="en-US" b="1" dirty="0"/>
              <a:t> </a:t>
            </a:r>
            <a:r>
              <a:rPr lang="en-US" dirty="0"/>
              <a:t>and</a:t>
            </a:r>
            <a:r>
              <a:rPr lang="en-US" b="1" dirty="0"/>
              <a:t> June 7</a:t>
            </a:r>
            <a:r>
              <a:rPr lang="en-US" b="1" baseline="30000" dirty="0"/>
              <a:t>th</a:t>
            </a:r>
            <a:r>
              <a:rPr lang="en-US" b="1" dirty="0"/>
              <a:t> </a:t>
            </a:r>
            <a:r>
              <a:rPr lang="en-US" dirty="0"/>
              <a:t>– the members </a:t>
            </a:r>
            <a:r>
              <a:rPr lang="en-US" dirty="0" smtClean="0"/>
              <a:t>will </a:t>
            </a:r>
            <a:r>
              <a:rPr lang="en-US" dirty="0"/>
              <a:t>submit the names of the men they believe to be qualified to serve as elders. </a:t>
            </a:r>
          </a:p>
          <a:p>
            <a:r>
              <a:rPr lang="en-US" b="1" dirty="0" smtClean="0"/>
              <a:t>June </a:t>
            </a:r>
            <a:r>
              <a:rPr lang="en-US" b="1" dirty="0"/>
              <a:t>14</a:t>
            </a:r>
            <a:r>
              <a:rPr lang="en-US" b="1" baseline="30000" dirty="0"/>
              <a:t>th</a:t>
            </a:r>
            <a:r>
              <a:rPr lang="en-US" b="1" dirty="0"/>
              <a:t> </a:t>
            </a:r>
            <a:r>
              <a:rPr lang="en-US" dirty="0"/>
              <a:t>– </a:t>
            </a:r>
            <a:r>
              <a:rPr lang="en-US" dirty="0" smtClean="0"/>
              <a:t>names </a:t>
            </a:r>
            <a:r>
              <a:rPr lang="en-US" dirty="0"/>
              <a:t>will be announced to the congregation. </a:t>
            </a:r>
          </a:p>
          <a:p>
            <a:r>
              <a:rPr lang="en-US" dirty="0" smtClean="0"/>
              <a:t>As </a:t>
            </a:r>
            <a:r>
              <a:rPr lang="en-US" dirty="0"/>
              <a:t>soon as we are able, the men who have been selected and wish to serve will be appointed as elders.  </a:t>
            </a:r>
          </a:p>
        </p:txBody>
      </p:sp>
    </p:spTree>
    <p:extLst>
      <p:ext uri="{BB962C8B-B14F-4D97-AF65-F5344CB8AC3E}">
        <p14:creationId xmlns:p14="http://schemas.microsoft.com/office/powerpoint/2010/main" val="3249713936"/>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Nominations</a:t>
            </a:r>
            <a:endParaRPr lang="en-US" b="1" dirty="0">
              <a:solidFill>
                <a:schemeClr val="bg1"/>
              </a:solidFill>
            </a:endParaRPr>
          </a:p>
        </p:txBody>
      </p:sp>
      <p:sp>
        <p:nvSpPr>
          <p:cNvPr id="3" name="Content Placeholder 2"/>
          <p:cNvSpPr>
            <a:spLocks noGrp="1"/>
          </p:cNvSpPr>
          <p:nvPr>
            <p:ph idx="1"/>
          </p:nvPr>
        </p:nvSpPr>
        <p:spPr>
          <a:xfrm>
            <a:off x="457200" y="1447800"/>
            <a:ext cx="8229600" cy="4876800"/>
          </a:xfrm>
        </p:spPr>
        <p:txBody>
          <a:bodyPr>
            <a:normAutofit fontScale="92500" lnSpcReduction="20000"/>
          </a:bodyPr>
          <a:lstStyle/>
          <a:p>
            <a:pPr lvl="0"/>
            <a:r>
              <a:rPr lang="en-US" dirty="0">
                <a:solidFill>
                  <a:schemeClr val="bg1"/>
                </a:solidFill>
              </a:rPr>
              <a:t>All nominations must be given to me in writing. </a:t>
            </a:r>
            <a:endParaRPr lang="en-US" dirty="0" smtClean="0">
              <a:solidFill>
                <a:schemeClr val="bg1"/>
              </a:solidFill>
            </a:endParaRPr>
          </a:p>
          <a:p>
            <a:pPr lvl="0"/>
            <a:r>
              <a:rPr lang="en-US" dirty="0" smtClean="0">
                <a:solidFill>
                  <a:schemeClr val="bg1"/>
                </a:solidFill>
              </a:rPr>
              <a:t>There </a:t>
            </a:r>
            <a:r>
              <a:rPr lang="en-US" dirty="0">
                <a:solidFill>
                  <a:schemeClr val="bg1"/>
                </a:solidFill>
              </a:rPr>
              <a:t>will not be a tallying of the nominations to see who has the “most votes.” We do not vote in the Lord’s church. </a:t>
            </a:r>
          </a:p>
          <a:p>
            <a:pPr lvl="0"/>
            <a:r>
              <a:rPr lang="en-US" dirty="0">
                <a:solidFill>
                  <a:schemeClr val="bg1"/>
                </a:solidFill>
              </a:rPr>
              <a:t>I will contact all of the men whose names have been submitted to ask if they wish to take part in the process. If they do not, their names will be removed from consideration. </a:t>
            </a:r>
          </a:p>
          <a:p>
            <a:pPr lvl="0"/>
            <a:r>
              <a:rPr lang="en-US" dirty="0">
                <a:solidFill>
                  <a:schemeClr val="bg1"/>
                </a:solidFill>
              </a:rPr>
              <a:t>If a man has been submitted who does not meet the qualifications, the elders and I will address the matter with them before their name is even brought before the congregation. </a:t>
            </a:r>
          </a:p>
          <a:p>
            <a:endParaRPr lang="en-US" dirty="0">
              <a:solidFill>
                <a:schemeClr val="bg1"/>
              </a:solidFill>
            </a:endParaRPr>
          </a:p>
        </p:txBody>
      </p:sp>
    </p:spTree>
    <p:extLst>
      <p:ext uri="{BB962C8B-B14F-4D97-AF65-F5344CB8AC3E}">
        <p14:creationId xmlns:p14="http://schemas.microsoft.com/office/powerpoint/2010/main" val="3331532080"/>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Objections</a:t>
            </a:r>
            <a:endParaRPr lang="en-US" b="1" dirty="0">
              <a:solidFill>
                <a:schemeClr val="bg1"/>
              </a:solidFill>
            </a:endParaRPr>
          </a:p>
        </p:txBody>
      </p:sp>
      <p:sp>
        <p:nvSpPr>
          <p:cNvPr id="3" name="Content Placeholder 2"/>
          <p:cNvSpPr>
            <a:spLocks noGrp="1"/>
          </p:cNvSpPr>
          <p:nvPr>
            <p:ph idx="1"/>
          </p:nvPr>
        </p:nvSpPr>
        <p:spPr/>
        <p:txBody>
          <a:bodyPr>
            <a:normAutofit/>
          </a:bodyPr>
          <a:lstStyle/>
          <a:p>
            <a:pPr lvl="0"/>
            <a:r>
              <a:rPr lang="en-US" dirty="0">
                <a:solidFill>
                  <a:schemeClr val="bg1"/>
                </a:solidFill>
              </a:rPr>
              <a:t>All objections must be given to me in </a:t>
            </a:r>
            <a:r>
              <a:rPr lang="en-US" dirty="0" smtClean="0">
                <a:solidFill>
                  <a:schemeClr val="bg1"/>
                </a:solidFill>
              </a:rPr>
              <a:t>writing.</a:t>
            </a:r>
            <a:endParaRPr lang="en-US" dirty="0">
              <a:solidFill>
                <a:schemeClr val="bg1"/>
              </a:solidFill>
            </a:endParaRPr>
          </a:p>
          <a:p>
            <a:pPr lvl="0"/>
            <a:r>
              <a:rPr lang="en-US" u="sng" dirty="0">
                <a:solidFill>
                  <a:schemeClr val="bg1"/>
                </a:solidFill>
              </a:rPr>
              <a:t>No</a:t>
            </a:r>
            <a:r>
              <a:rPr lang="en-US" dirty="0">
                <a:solidFill>
                  <a:schemeClr val="bg1"/>
                </a:solidFill>
              </a:rPr>
              <a:t> anonymous objections will be accepted. </a:t>
            </a:r>
          </a:p>
          <a:p>
            <a:pPr lvl="0"/>
            <a:r>
              <a:rPr lang="en-US" dirty="0">
                <a:solidFill>
                  <a:schemeClr val="bg1"/>
                </a:solidFill>
              </a:rPr>
              <a:t>Only scriptural objections will be considered. </a:t>
            </a:r>
            <a:endParaRPr lang="en-US" dirty="0" smtClean="0">
              <a:solidFill>
                <a:schemeClr val="bg1"/>
              </a:solidFill>
            </a:endParaRPr>
          </a:p>
          <a:p>
            <a:pPr lvl="0"/>
            <a:r>
              <a:rPr lang="en-US" dirty="0" smtClean="0">
                <a:solidFill>
                  <a:schemeClr val="bg1"/>
                </a:solidFill>
              </a:rPr>
              <a:t>Please understand - if you submit a scriptural objection, it will likely be taken to the man with whom you have the objection in an effort to get the matter resolved. </a:t>
            </a:r>
            <a:endParaRPr lang="en-US" dirty="0">
              <a:solidFill>
                <a:schemeClr val="bg1"/>
              </a:solidFill>
            </a:endParaRPr>
          </a:p>
        </p:txBody>
      </p:sp>
    </p:spTree>
    <p:extLst>
      <p:ext uri="{BB962C8B-B14F-4D97-AF65-F5344CB8AC3E}">
        <p14:creationId xmlns:p14="http://schemas.microsoft.com/office/powerpoint/2010/main" val="198452315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TotalTime>
  <Words>448</Words>
  <Application>Microsoft Office PowerPoint</Application>
  <PresentationFormat>On-screen Show (4:3)</PresentationFormat>
  <Paragraphs>31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Process For Appointing Elders</vt:lpstr>
      <vt:lpstr>A Command Without A Procedure</vt:lpstr>
      <vt:lpstr>Principles To Follow</vt:lpstr>
      <vt:lpstr>Principles To Follow</vt:lpstr>
      <vt:lpstr>A Procedure to Use as a Pattern</vt:lpstr>
      <vt:lpstr>Procedure We Will Use</vt:lpstr>
      <vt:lpstr>Nominations</vt:lpstr>
      <vt:lpstr>Objections</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God’s Plan For Leadership in the Local Church</dc:title>
  <dc:creator>Heath</dc:creator>
  <cp:lastModifiedBy>Heath</cp:lastModifiedBy>
  <cp:revision>14</cp:revision>
  <dcterms:created xsi:type="dcterms:W3CDTF">2015-04-10T14:47:17Z</dcterms:created>
  <dcterms:modified xsi:type="dcterms:W3CDTF">2015-04-17T14:52:30Z</dcterms:modified>
</cp:coreProperties>
</file>