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4" r:id="rId4"/>
    <p:sldId id="265" r:id="rId5"/>
    <p:sldId id="266" r:id="rId6"/>
    <p:sldId id="267" r:id="rId7"/>
    <p:sldId id="269" r:id="rId8"/>
    <p:sldId id="270" r:id="rId9"/>
    <p:sldId id="268" r:id="rId10"/>
    <p:sldId id="258" r:id="rId11"/>
    <p:sldId id="260" r:id="rId12"/>
    <p:sldId id="261" r:id="rId13"/>
    <p:sldId id="262" r:id="rId14"/>
    <p:sldId id="263" r:id="rId15"/>
    <p:sldId id="271" r:id="rId16"/>
    <p:sldId id="25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7FE75E-3C0F-4A3D-B82C-6C4A9BAC9F91}" type="datetimeFigureOut">
              <a:rPr lang="en-US" smtClean="0"/>
              <a:t>4/4/2015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311784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FE75E-3C0F-4A3D-B82C-6C4A9BAC9F91}" type="datetimeFigureOut">
              <a:rPr lang="en-US" smtClean="0"/>
              <a:t>4/4/2015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2603757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FE75E-3C0F-4A3D-B82C-6C4A9BAC9F91}" type="datetimeFigureOut">
              <a:rPr lang="en-US" smtClean="0"/>
              <a:t>4/4/2015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2823451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FE75E-3C0F-4A3D-B82C-6C4A9BAC9F91}" type="datetimeFigureOut">
              <a:rPr lang="en-US" smtClean="0"/>
              <a:t>4/4/2015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118410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FE75E-3C0F-4A3D-B82C-6C4A9BAC9F91}" type="datetimeFigureOut">
              <a:rPr lang="en-US" smtClean="0"/>
              <a:t>4/4/2015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3024598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7FE75E-3C0F-4A3D-B82C-6C4A9BAC9F91}" type="datetimeFigureOut">
              <a:rPr lang="en-US" smtClean="0"/>
              <a:t>4/4/2015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3134815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7FE75E-3C0F-4A3D-B82C-6C4A9BAC9F91}" type="datetimeFigureOut">
              <a:rPr lang="en-US" smtClean="0"/>
              <a:t>4/4/2015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782318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7FE75E-3C0F-4A3D-B82C-6C4A9BAC9F91}" type="datetimeFigureOut">
              <a:rPr lang="en-US" smtClean="0"/>
              <a:t>4/4/2015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2779026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FE75E-3C0F-4A3D-B82C-6C4A9BAC9F91}" type="datetimeFigureOut">
              <a:rPr lang="en-US" smtClean="0"/>
              <a:t>4/4/2015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2583151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7FE75E-3C0F-4A3D-B82C-6C4A9BAC9F91}" type="datetimeFigureOut">
              <a:rPr lang="en-US" smtClean="0"/>
              <a:t>4/4/2015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1085285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7FE75E-3C0F-4A3D-B82C-6C4A9BAC9F91}" type="datetimeFigureOut">
              <a:rPr lang="en-US" smtClean="0"/>
              <a:t>4/4/2015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940854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FE75E-3C0F-4A3D-B82C-6C4A9BAC9F91}" type="datetimeFigureOut">
              <a:rPr lang="en-US" smtClean="0"/>
              <a:t>4/4/2015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75DF8-9AF5-4E24-88A7-48EB9708DB9D}" type="slidenum">
              <a:rPr lang="en-US" smtClean="0"/>
              <a:t>‹#›</a:t>
            </a:fld>
            <a:endParaRPr lang="en-US"/>
          </a:p>
        </p:txBody>
      </p:sp>
    </p:spTree>
    <p:extLst>
      <p:ext uri="{BB962C8B-B14F-4D97-AF65-F5344CB8AC3E}">
        <p14:creationId xmlns:p14="http://schemas.microsoft.com/office/powerpoint/2010/main" val="2645525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40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Population Studies</a:t>
            </a:r>
            <a:endParaRPr lang="en-US" b="1" dirty="0"/>
          </a:p>
        </p:txBody>
      </p:sp>
      <p:sp>
        <p:nvSpPr>
          <p:cNvPr id="3" name="Content Placeholder 2"/>
          <p:cNvSpPr>
            <a:spLocks noGrp="1"/>
          </p:cNvSpPr>
          <p:nvPr>
            <p:ph idx="1"/>
          </p:nvPr>
        </p:nvSpPr>
        <p:spPr/>
        <p:txBody>
          <a:bodyPr>
            <a:normAutofit/>
          </a:bodyPr>
          <a:lstStyle/>
          <a:p>
            <a:pPr lvl="0"/>
            <a:r>
              <a:rPr lang="en-US" dirty="0" smtClean="0"/>
              <a:t>If </a:t>
            </a:r>
            <a:r>
              <a:rPr lang="en-US" dirty="0"/>
              <a:t>man had been on the earth for only one million years, the </a:t>
            </a:r>
            <a:r>
              <a:rPr lang="en-US" dirty="0" smtClean="0"/>
              <a:t>population </a:t>
            </a:r>
            <a:r>
              <a:rPr lang="en-US" dirty="0"/>
              <a:t>would be 10</a:t>
            </a:r>
            <a:r>
              <a:rPr lang="en-US" baseline="30000" dirty="0"/>
              <a:t>5000</a:t>
            </a:r>
            <a:r>
              <a:rPr lang="en-US" dirty="0"/>
              <a:t>. </a:t>
            </a:r>
          </a:p>
          <a:p>
            <a:pPr lvl="0"/>
            <a:endParaRPr lang="en-US" sz="800" dirty="0" smtClean="0"/>
          </a:p>
          <a:p>
            <a:pPr lvl="0"/>
            <a:r>
              <a:rPr lang="en-US" dirty="0" smtClean="0"/>
              <a:t>Using </a:t>
            </a:r>
            <a:r>
              <a:rPr lang="en-US" dirty="0"/>
              <a:t>the age of 6,000 years, </a:t>
            </a:r>
            <a:r>
              <a:rPr lang="en-US" dirty="0" smtClean="0"/>
              <a:t>these same </a:t>
            </a:r>
            <a:r>
              <a:rPr lang="en-US" dirty="0"/>
              <a:t>studies predict a </a:t>
            </a:r>
            <a:r>
              <a:rPr lang="en-US" dirty="0" smtClean="0"/>
              <a:t>population </a:t>
            </a:r>
            <a:r>
              <a:rPr lang="en-US" dirty="0"/>
              <a:t>of 5 </a:t>
            </a:r>
            <a:r>
              <a:rPr lang="en-US" dirty="0" smtClean="0"/>
              <a:t>billion. </a:t>
            </a:r>
            <a:endParaRPr lang="en-US" dirty="0"/>
          </a:p>
        </p:txBody>
      </p:sp>
      <p:pic>
        <p:nvPicPr>
          <p:cNvPr id="2050" name="Picture 2" descr="http://www.jembo.net/wp-content/uploads/2014/08/what-is-population-300x1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419600"/>
            <a:ext cx="28575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9439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Erosion</a:t>
            </a:r>
            <a:endParaRPr lang="en-US" b="1" dirty="0"/>
          </a:p>
        </p:txBody>
      </p:sp>
      <p:pic>
        <p:nvPicPr>
          <p:cNvPr id="3074" name="Picture 2" descr="http://www.mississippiriverdelta.org/files/2011/10/1024px-Atchafalaya_River_delta-928x4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971800"/>
            <a:ext cx="7239000" cy="320606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6" name="Picture 4" descr="http://d32ogoqmya1dw8.cloudfront.net/images/research_education/katrina/draina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1562099"/>
            <a:ext cx="3400425" cy="2247901"/>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067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Depletion of the Earth’s Magnetic Field</a:t>
            </a:r>
            <a:endParaRPr lang="en-US" sz="3600" b="1"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1,400 </a:t>
            </a:r>
            <a:r>
              <a:rPr lang="en-US" dirty="0"/>
              <a:t>years ago the magnetic field was twice as strong as it is now.</a:t>
            </a:r>
          </a:p>
          <a:p>
            <a:r>
              <a:rPr lang="en-US" dirty="0"/>
              <a:t>It is predicted that the magnetic field will be completely gone by the year </a:t>
            </a:r>
            <a:r>
              <a:rPr lang="en-US" dirty="0" smtClean="0"/>
              <a:t>4000</a:t>
            </a:r>
            <a:r>
              <a:rPr lang="en-US" dirty="0"/>
              <a:t>. </a:t>
            </a:r>
          </a:p>
          <a:p>
            <a:r>
              <a:rPr lang="en-US" dirty="0" smtClean="0"/>
              <a:t>10,000 years ago, </a:t>
            </a:r>
            <a:r>
              <a:rPr lang="en-US" dirty="0"/>
              <a:t>the magnetic </a:t>
            </a:r>
            <a:r>
              <a:rPr lang="en-US" dirty="0" smtClean="0"/>
              <a:t>                   field </a:t>
            </a:r>
            <a:r>
              <a:rPr lang="en-US" dirty="0"/>
              <a:t>would have been so strong </a:t>
            </a:r>
            <a:r>
              <a:rPr lang="en-US" dirty="0" smtClean="0"/>
              <a:t>                       the earth </a:t>
            </a:r>
            <a:r>
              <a:rPr lang="en-US" dirty="0"/>
              <a:t>would have </a:t>
            </a:r>
            <a:r>
              <a:rPr lang="en-US" dirty="0" smtClean="0"/>
              <a:t>                                    disintegrated </a:t>
            </a:r>
            <a:r>
              <a:rPr lang="en-US" dirty="0"/>
              <a:t>from the </a:t>
            </a:r>
            <a:r>
              <a:rPr lang="en-US" dirty="0" smtClean="0"/>
              <a:t>                                   internal </a:t>
            </a:r>
            <a:r>
              <a:rPr lang="en-US" dirty="0"/>
              <a:t>forces. </a:t>
            </a:r>
          </a:p>
          <a:p>
            <a:endParaRPr lang="en-US" dirty="0"/>
          </a:p>
        </p:txBody>
      </p:sp>
      <p:pic>
        <p:nvPicPr>
          <p:cNvPr id="4098" name="Picture 2" descr="http://greendustriesblog.com/greendustries/wp-content/uploads/2013/04/EarthMagneticFie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114800"/>
            <a:ext cx="2438400" cy="24384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4841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Shrinkage of the Sun</a:t>
            </a:r>
            <a:endParaRPr lang="en-US" b="1" dirty="0"/>
          </a:p>
        </p:txBody>
      </p:sp>
      <p:sp>
        <p:nvSpPr>
          <p:cNvPr id="3" name="Content Placeholder 2"/>
          <p:cNvSpPr>
            <a:spLocks noGrp="1"/>
          </p:cNvSpPr>
          <p:nvPr>
            <p:ph idx="1"/>
          </p:nvPr>
        </p:nvSpPr>
        <p:spPr/>
        <p:txBody>
          <a:bodyPr/>
          <a:lstStyle/>
          <a:p>
            <a:pPr lvl="0"/>
            <a:r>
              <a:rPr lang="en-US" dirty="0"/>
              <a:t>The sun is shrinking at a rate of 0.1% per century. </a:t>
            </a:r>
          </a:p>
          <a:p>
            <a:pPr lvl="0"/>
            <a:r>
              <a:rPr lang="en-US" dirty="0"/>
              <a:t>Its diameter is decreasing five feet every hour. </a:t>
            </a:r>
          </a:p>
          <a:p>
            <a:pPr lvl="0"/>
            <a:r>
              <a:rPr lang="en-US" dirty="0"/>
              <a:t>100,000 years ago, the sun would have been twice as big as it is today. </a:t>
            </a:r>
          </a:p>
          <a:p>
            <a:pPr lvl="0"/>
            <a:r>
              <a:rPr lang="en-US" dirty="0"/>
              <a:t>20 million years ago, the </a:t>
            </a:r>
            <a:r>
              <a:rPr lang="en-US" dirty="0" smtClean="0"/>
              <a:t>                                 earth </a:t>
            </a:r>
            <a:r>
              <a:rPr lang="en-US" dirty="0"/>
              <a:t>would have been </a:t>
            </a:r>
            <a:r>
              <a:rPr lang="en-US" dirty="0" smtClean="0"/>
              <a:t>                                        inside </a:t>
            </a:r>
            <a:r>
              <a:rPr lang="en-US" dirty="0"/>
              <a:t>the </a:t>
            </a:r>
            <a:r>
              <a:rPr lang="en-US" dirty="0" smtClean="0"/>
              <a:t>sun</a:t>
            </a:r>
            <a:r>
              <a:rPr lang="en-US" dirty="0"/>
              <a:t>. </a:t>
            </a:r>
          </a:p>
        </p:txBody>
      </p:sp>
      <p:pic>
        <p:nvPicPr>
          <p:cNvPr id="5122" name="Picture 2" descr="http://www.newluxuryfeed.com/wp-content/uploads/2013/09/pretty-sun-in-the-sk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038600"/>
            <a:ext cx="3430302" cy="2428875"/>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1954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Cosmic Dust</a:t>
            </a:r>
            <a:endParaRPr lang="en-US" b="1" dirty="0"/>
          </a:p>
        </p:txBody>
      </p:sp>
      <p:sp>
        <p:nvSpPr>
          <p:cNvPr id="3" name="Content Placeholder 2"/>
          <p:cNvSpPr>
            <a:spLocks noGrp="1"/>
          </p:cNvSpPr>
          <p:nvPr>
            <p:ph idx="1"/>
          </p:nvPr>
        </p:nvSpPr>
        <p:spPr/>
        <p:txBody>
          <a:bodyPr/>
          <a:lstStyle/>
          <a:p>
            <a:r>
              <a:rPr lang="en-US" dirty="0"/>
              <a:t>The earth is constantly bombarded by particles of matter from outer space, receiving about 14 million tons every year. </a:t>
            </a:r>
            <a:endParaRPr lang="en-US" dirty="0" smtClean="0"/>
          </a:p>
          <a:p>
            <a:r>
              <a:rPr lang="en-US" dirty="0" smtClean="0"/>
              <a:t>If </a:t>
            </a:r>
            <a:r>
              <a:rPr lang="en-US" dirty="0"/>
              <a:t>the earth were 4.5 million years old, there would be a layer of </a:t>
            </a:r>
            <a:r>
              <a:rPr lang="en-US" dirty="0" smtClean="0"/>
              <a:t>                                         meteoritic </a:t>
            </a:r>
            <a:r>
              <a:rPr lang="en-US" dirty="0"/>
              <a:t>dust about </a:t>
            </a:r>
            <a:r>
              <a:rPr lang="en-US" dirty="0" smtClean="0"/>
              <a:t>                                               182 </a:t>
            </a:r>
            <a:r>
              <a:rPr lang="en-US" dirty="0"/>
              <a:t>feet thick. </a:t>
            </a:r>
          </a:p>
        </p:txBody>
      </p:sp>
      <p:pic>
        <p:nvPicPr>
          <p:cNvPr id="6146" name="Picture 2" descr="http://www.post-gazette.com/image/2013/10/17/Footpr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191000"/>
            <a:ext cx="4000500" cy="2247901"/>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6036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Consequences of Compromise</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a:buClr>
                <a:srgbClr val="FF0000"/>
              </a:buClr>
            </a:pPr>
            <a:r>
              <a:rPr lang="en-US" dirty="0" smtClean="0">
                <a:solidFill>
                  <a:schemeClr val="bg1"/>
                </a:solidFill>
              </a:rPr>
              <a:t>Christians who believe in an old earth must interpret the Genesis account of creation as an allegory or myth.</a:t>
            </a:r>
          </a:p>
          <a:p>
            <a:pPr>
              <a:buClr>
                <a:srgbClr val="FF0000"/>
              </a:buClr>
            </a:pPr>
            <a:r>
              <a:rPr lang="en-US" dirty="0" smtClean="0">
                <a:solidFill>
                  <a:schemeClr val="bg1"/>
                </a:solidFill>
              </a:rPr>
              <a:t>Doing so gives Evolutionary Science more authority than the Scriptures...</a:t>
            </a:r>
          </a:p>
          <a:p>
            <a:pPr>
              <a:buClr>
                <a:srgbClr val="FF0000"/>
              </a:buClr>
            </a:pPr>
            <a:r>
              <a:rPr lang="en-US" dirty="0" smtClean="0">
                <a:solidFill>
                  <a:schemeClr val="bg1"/>
                </a:solidFill>
              </a:rPr>
              <a:t>Tempts us to interpret all Scripture as figurative...</a:t>
            </a:r>
          </a:p>
          <a:p>
            <a:pPr>
              <a:buClr>
                <a:srgbClr val="FF0000"/>
              </a:buClr>
            </a:pPr>
            <a:r>
              <a:rPr lang="en-US" dirty="0" smtClean="0">
                <a:solidFill>
                  <a:schemeClr val="bg1"/>
                </a:solidFill>
              </a:rPr>
              <a:t>And destroys the credibility of the Bible and </a:t>
            </a:r>
            <a:r>
              <a:rPr lang="en-US" dirty="0">
                <a:solidFill>
                  <a:schemeClr val="bg1"/>
                </a:solidFill>
              </a:rPr>
              <a:t>the foundation of </a:t>
            </a:r>
            <a:r>
              <a:rPr lang="en-US" dirty="0" smtClean="0">
                <a:solidFill>
                  <a:schemeClr val="bg1"/>
                </a:solidFill>
              </a:rPr>
              <a:t>our faith. </a:t>
            </a:r>
            <a:endParaRPr lang="en-US" dirty="0">
              <a:solidFill>
                <a:schemeClr val="bg1"/>
              </a:solidFill>
            </a:endParaRPr>
          </a:p>
        </p:txBody>
      </p:sp>
    </p:spTree>
    <p:extLst>
      <p:ext uri="{BB962C8B-B14F-4D97-AF65-F5344CB8AC3E}">
        <p14:creationId xmlns:p14="http://schemas.microsoft.com/office/powerpoint/2010/main" val="224668139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0702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30" name="Picture 6" descr="https://rosalienebacchus.files.wordpress.com/2012/04/planet-earth-from-sp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0"/>
            <a:ext cx="9137073" cy="51352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5083175"/>
            <a:ext cx="7772400" cy="1470025"/>
          </a:xfrm>
        </p:spPr>
        <p:txBody>
          <a:bodyPr>
            <a:normAutofit/>
          </a:bodyPr>
          <a:lstStyle/>
          <a:p>
            <a:r>
              <a:rPr lang="en-US" sz="54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Age of the Earth</a:t>
            </a:r>
            <a:endParaRPr lang="en-US" sz="54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091566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Bible Genealogies</a:t>
            </a:r>
            <a:endParaRPr lang="en-US" b="1" dirty="0"/>
          </a:p>
        </p:txBody>
      </p:sp>
      <p:sp>
        <p:nvSpPr>
          <p:cNvPr id="3" name="Content Placeholder 2"/>
          <p:cNvSpPr>
            <a:spLocks noGrp="1"/>
          </p:cNvSpPr>
          <p:nvPr>
            <p:ph idx="1"/>
          </p:nvPr>
        </p:nvSpPr>
        <p:spPr/>
        <p:txBody>
          <a:bodyPr/>
          <a:lstStyle/>
          <a:p>
            <a:pPr lvl="0"/>
            <a:r>
              <a:rPr lang="en-US" b="1" dirty="0"/>
              <a:t>Present </a:t>
            </a:r>
            <a:r>
              <a:rPr lang="en-US" b="1" dirty="0" smtClean="0"/>
              <a:t>- time </a:t>
            </a:r>
            <a:r>
              <a:rPr lang="en-US" b="1" dirty="0"/>
              <a:t>of Jesus:	2,000 years</a:t>
            </a:r>
          </a:p>
          <a:p>
            <a:pPr lvl="0"/>
            <a:r>
              <a:rPr lang="en-US" b="1" dirty="0" smtClean="0"/>
              <a:t>Jesus - </a:t>
            </a:r>
            <a:r>
              <a:rPr lang="en-US" b="1" dirty="0"/>
              <a:t>Abraham:		2,000 years </a:t>
            </a:r>
            <a:r>
              <a:rPr lang="en-US" b="1" dirty="0" smtClean="0"/>
              <a:t>             </a:t>
            </a:r>
            <a:r>
              <a:rPr lang="en-US" dirty="0" smtClean="0"/>
              <a:t>				</a:t>
            </a:r>
            <a:r>
              <a:rPr lang="en-US" sz="2400" dirty="0" smtClean="0">
                <a:solidFill>
                  <a:srgbClr val="002060"/>
                </a:solidFill>
              </a:rPr>
              <a:t>55 </a:t>
            </a:r>
            <a:r>
              <a:rPr lang="en-US" sz="2400" dirty="0">
                <a:solidFill>
                  <a:srgbClr val="002060"/>
                </a:solidFill>
              </a:rPr>
              <a:t>generations - Luke </a:t>
            </a:r>
            <a:r>
              <a:rPr lang="en-US" sz="2400" dirty="0" smtClean="0">
                <a:solidFill>
                  <a:srgbClr val="002060"/>
                </a:solidFill>
              </a:rPr>
              <a:t>3:23-34</a:t>
            </a:r>
            <a:endParaRPr lang="en-US" sz="2400" dirty="0">
              <a:solidFill>
                <a:srgbClr val="002060"/>
              </a:solidFill>
            </a:endParaRPr>
          </a:p>
          <a:p>
            <a:pPr lvl="0"/>
            <a:r>
              <a:rPr lang="en-US" b="1" dirty="0" smtClean="0"/>
              <a:t>Abraham - </a:t>
            </a:r>
            <a:r>
              <a:rPr lang="en-US" b="1" dirty="0"/>
              <a:t>Adam:		2,000 years </a:t>
            </a:r>
            <a:r>
              <a:rPr lang="en-US" b="1" dirty="0" smtClean="0"/>
              <a:t>            </a:t>
            </a:r>
            <a:r>
              <a:rPr lang="en-US" dirty="0" smtClean="0"/>
              <a:t>				</a:t>
            </a:r>
            <a:r>
              <a:rPr lang="en-US" sz="2400" dirty="0" smtClean="0">
                <a:solidFill>
                  <a:srgbClr val="002060"/>
                </a:solidFill>
              </a:rPr>
              <a:t>20 </a:t>
            </a:r>
            <a:r>
              <a:rPr lang="en-US" sz="2400" dirty="0">
                <a:solidFill>
                  <a:srgbClr val="002060"/>
                </a:solidFill>
              </a:rPr>
              <a:t>generations - Luke </a:t>
            </a:r>
            <a:r>
              <a:rPr lang="en-US" sz="2400" dirty="0" smtClean="0">
                <a:solidFill>
                  <a:srgbClr val="002060"/>
                </a:solidFill>
              </a:rPr>
              <a:t>3:34-38</a:t>
            </a:r>
          </a:p>
          <a:p>
            <a:pPr lvl="0"/>
            <a:endParaRPr lang="en-US" sz="1000" dirty="0">
              <a:solidFill>
                <a:srgbClr val="002060"/>
              </a:solidFill>
            </a:endParaRPr>
          </a:p>
          <a:p>
            <a:pPr lvl="0"/>
            <a:r>
              <a:rPr lang="en-US" b="1" dirty="0"/>
              <a:t>The total time: 		</a:t>
            </a:r>
            <a:r>
              <a:rPr lang="en-US" b="1" dirty="0" smtClean="0"/>
              <a:t>6,000 </a:t>
            </a:r>
            <a:r>
              <a:rPr lang="en-US" b="1" dirty="0"/>
              <a:t>years </a:t>
            </a:r>
            <a:r>
              <a:rPr lang="en-US" b="1" dirty="0" smtClean="0"/>
              <a:t>               </a:t>
            </a:r>
            <a:r>
              <a:rPr lang="en-US" dirty="0" smtClean="0"/>
              <a:t>					</a:t>
            </a:r>
            <a:r>
              <a:rPr lang="en-US" sz="2400" dirty="0" smtClean="0">
                <a:solidFill>
                  <a:srgbClr val="002060"/>
                </a:solidFill>
              </a:rPr>
              <a:t>a </a:t>
            </a:r>
            <a:r>
              <a:rPr lang="en-US" sz="2400" dirty="0">
                <a:solidFill>
                  <a:srgbClr val="002060"/>
                </a:solidFill>
              </a:rPr>
              <a:t>young </a:t>
            </a:r>
            <a:r>
              <a:rPr lang="en-US" sz="2400" dirty="0" smtClean="0">
                <a:solidFill>
                  <a:srgbClr val="002060"/>
                </a:solidFill>
              </a:rPr>
              <a:t>earth</a:t>
            </a:r>
            <a:endParaRPr lang="en-US" dirty="0">
              <a:solidFill>
                <a:srgbClr val="002060"/>
              </a:solidFill>
            </a:endParaRPr>
          </a:p>
          <a:p>
            <a:endParaRPr lang="en-US" dirty="0"/>
          </a:p>
        </p:txBody>
      </p:sp>
    </p:spTree>
    <p:extLst>
      <p:ext uri="{BB962C8B-B14F-4D97-AF65-F5344CB8AC3E}">
        <p14:creationId xmlns:p14="http://schemas.microsoft.com/office/powerpoint/2010/main" val="333547037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US" b="1" dirty="0" smtClean="0"/>
              <a:t>The Days of Creation Were Literal, Consecutive, Twenty-Four Hour Days</a:t>
            </a:r>
            <a:endParaRPr lang="en-US" b="1" dirty="0"/>
          </a:p>
        </p:txBody>
      </p:sp>
      <p:sp>
        <p:nvSpPr>
          <p:cNvPr id="3" name="Content Placeholder 2"/>
          <p:cNvSpPr>
            <a:spLocks noGrp="1"/>
          </p:cNvSpPr>
          <p:nvPr>
            <p:ph idx="1"/>
          </p:nvPr>
        </p:nvSpPr>
        <p:spPr>
          <a:xfrm>
            <a:off x="457200" y="2057400"/>
            <a:ext cx="8229600" cy="4419600"/>
          </a:xfrm>
        </p:spPr>
        <p:txBody>
          <a:bodyPr>
            <a:normAutofit fontScale="85000" lnSpcReduction="20000"/>
          </a:bodyPr>
          <a:lstStyle/>
          <a:p>
            <a:pPr marL="514350" indent="-514350">
              <a:buFont typeface="+mj-lt"/>
              <a:buAutoNum type="arabicPeriod" startAt="8"/>
            </a:pPr>
            <a:r>
              <a:rPr lang="en-US" dirty="0" smtClean="0"/>
              <a:t>Remember </a:t>
            </a:r>
            <a:r>
              <a:rPr lang="en-US" dirty="0"/>
              <a:t>the Sabbath day, to keep it holy. </a:t>
            </a:r>
            <a:endParaRPr lang="en-US" dirty="0" smtClean="0"/>
          </a:p>
          <a:p>
            <a:pPr marL="514350" indent="-514350">
              <a:buFont typeface="+mj-lt"/>
              <a:buAutoNum type="arabicPeriod" startAt="8"/>
            </a:pPr>
            <a:r>
              <a:rPr lang="en-US" dirty="0" smtClean="0"/>
              <a:t>Six </a:t>
            </a:r>
            <a:r>
              <a:rPr lang="en-US" dirty="0"/>
              <a:t>days you shall labor and do all your work, </a:t>
            </a:r>
            <a:endParaRPr lang="en-US" dirty="0" smtClean="0"/>
          </a:p>
          <a:p>
            <a:pPr marL="514350" indent="-514350">
              <a:buFont typeface="+mj-lt"/>
              <a:buAutoNum type="arabicPeriod" startAt="8"/>
            </a:pPr>
            <a:r>
              <a:rPr lang="en-US" dirty="0" smtClean="0"/>
              <a:t>but </a:t>
            </a:r>
            <a:r>
              <a:rPr lang="en-US" dirty="0"/>
              <a:t>the seventh day is the Sabbath of the Lord your God. In it you shall do no work: you, nor your son, nor your daughter, nor your male servant, nor your female servant, nor your cattle, nor your stranger who is within your gates. </a:t>
            </a:r>
            <a:endParaRPr lang="en-US" dirty="0" smtClean="0"/>
          </a:p>
          <a:p>
            <a:pPr marL="514350" indent="-514350">
              <a:buFont typeface="+mj-lt"/>
              <a:buAutoNum type="arabicPeriod" startAt="8"/>
            </a:pPr>
            <a:r>
              <a:rPr lang="en-US" dirty="0" smtClean="0"/>
              <a:t>For </a:t>
            </a:r>
            <a:r>
              <a:rPr lang="en-US" dirty="0"/>
              <a:t>in six days the Lord made the heavens and the earth, the sea, and all that is in them, and rested the seventh day. Therefore the Lord blessed the Sabbath day and hallowed it. </a:t>
            </a:r>
          </a:p>
          <a:p>
            <a:pPr marL="0" indent="0" algn="r">
              <a:buNone/>
            </a:pPr>
            <a:r>
              <a:rPr lang="en-US" dirty="0" smtClean="0"/>
              <a:t>Exodus 20:8-11</a:t>
            </a:r>
            <a:endParaRPr lang="en-US" dirty="0"/>
          </a:p>
          <a:p>
            <a:pPr marL="0" indent="0">
              <a:buNone/>
            </a:pPr>
            <a:endParaRPr lang="en-US" dirty="0"/>
          </a:p>
        </p:txBody>
      </p:sp>
    </p:spTree>
    <p:extLst>
      <p:ext uri="{BB962C8B-B14F-4D97-AF65-F5344CB8AC3E}">
        <p14:creationId xmlns:p14="http://schemas.microsoft.com/office/powerpoint/2010/main" val="2017543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Foundation of the World</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“That </a:t>
            </a:r>
            <a:r>
              <a:rPr lang="en-US" dirty="0"/>
              <a:t>the blood of all the prophets which was shed </a:t>
            </a:r>
            <a:r>
              <a:rPr lang="en-US" u="sng" dirty="0"/>
              <a:t>from the foundation of the world</a:t>
            </a:r>
            <a:r>
              <a:rPr lang="en-US" dirty="0"/>
              <a:t> may be required of this generation, </a:t>
            </a:r>
            <a:r>
              <a:rPr lang="en-US" u="sng" dirty="0" smtClean="0"/>
              <a:t>from </a:t>
            </a:r>
            <a:r>
              <a:rPr lang="en-US" u="sng" dirty="0"/>
              <a:t>the blood of Abel</a:t>
            </a:r>
            <a:r>
              <a:rPr lang="en-US" dirty="0"/>
              <a:t> to the blood of Zechariah who perished between the altar and the temple. Yes, I say to you, it shall be required of this generation</a:t>
            </a:r>
            <a:r>
              <a:rPr lang="en-US" dirty="0" smtClean="0"/>
              <a:t>.” </a:t>
            </a:r>
            <a:endParaRPr lang="en-US" dirty="0"/>
          </a:p>
          <a:p>
            <a:pPr marL="0" indent="0" algn="r">
              <a:buNone/>
            </a:pPr>
            <a:r>
              <a:rPr lang="en-US" dirty="0" smtClean="0"/>
              <a:t>Luke 11:50-51</a:t>
            </a:r>
            <a:endParaRPr lang="en-US" dirty="0"/>
          </a:p>
        </p:txBody>
      </p:sp>
    </p:spTree>
    <p:extLst>
      <p:ext uri="{BB962C8B-B14F-4D97-AF65-F5344CB8AC3E}">
        <p14:creationId xmlns:p14="http://schemas.microsoft.com/office/powerpoint/2010/main" val="29974169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Beginning of Creation</a:t>
            </a:r>
            <a:endParaRPr lang="en-US" b="1" dirty="0"/>
          </a:p>
        </p:txBody>
      </p:sp>
      <p:sp>
        <p:nvSpPr>
          <p:cNvPr id="3" name="Content Placeholder 2"/>
          <p:cNvSpPr>
            <a:spLocks noGrp="1"/>
          </p:cNvSpPr>
          <p:nvPr>
            <p:ph idx="1"/>
          </p:nvPr>
        </p:nvSpPr>
        <p:spPr>
          <a:xfrm>
            <a:off x="457200" y="1600201"/>
            <a:ext cx="8229600" cy="1219200"/>
          </a:xfrm>
        </p:spPr>
        <p:txBody>
          <a:bodyPr/>
          <a:lstStyle/>
          <a:p>
            <a:pPr marL="0" indent="0" algn="ctr">
              <a:buNone/>
            </a:pPr>
            <a:r>
              <a:rPr lang="en-US" dirty="0" smtClean="0"/>
              <a:t>“But </a:t>
            </a:r>
            <a:r>
              <a:rPr lang="en-US" dirty="0"/>
              <a:t>from the beginning of the creation, God </a:t>
            </a:r>
            <a:r>
              <a:rPr lang="en-US" dirty="0" smtClean="0"/>
              <a:t>‘made </a:t>
            </a:r>
            <a:r>
              <a:rPr lang="en-US" dirty="0"/>
              <a:t>them male and </a:t>
            </a:r>
            <a:r>
              <a:rPr lang="en-US" dirty="0" smtClean="0"/>
              <a:t>female’” (Mark 10:6).</a:t>
            </a:r>
            <a:endParaRPr lang="en-US" dirty="0"/>
          </a:p>
        </p:txBody>
      </p:sp>
      <p:cxnSp>
        <p:nvCxnSpPr>
          <p:cNvPr id="5" name="Straight Arrow Connector 4"/>
          <p:cNvCxnSpPr/>
          <p:nvPr/>
        </p:nvCxnSpPr>
        <p:spPr>
          <a:xfrm>
            <a:off x="685800" y="4267200"/>
            <a:ext cx="754380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85800" y="5943600"/>
            <a:ext cx="754380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14600" y="3657600"/>
            <a:ext cx="3657600" cy="523220"/>
          </a:xfrm>
          <a:prstGeom prst="rect">
            <a:avLst/>
          </a:prstGeom>
          <a:noFill/>
        </p:spPr>
        <p:txBody>
          <a:bodyPr wrap="square" rtlCol="0">
            <a:spAutoFit/>
          </a:bodyPr>
          <a:lstStyle/>
          <a:p>
            <a:r>
              <a:rPr lang="en-US" sz="2800" b="1" dirty="0" smtClean="0"/>
              <a:t>Bible Model of Origins</a:t>
            </a:r>
            <a:endParaRPr lang="en-US" sz="2800" b="1" dirty="0"/>
          </a:p>
        </p:txBody>
      </p:sp>
      <p:sp>
        <p:nvSpPr>
          <p:cNvPr id="8" name="TextBox 7"/>
          <p:cNvSpPr txBox="1"/>
          <p:nvPr/>
        </p:nvSpPr>
        <p:spPr>
          <a:xfrm>
            <a:off x="1981200" y="5344180"/>
            <a:ext cx="4724400" cy="523220"/>
          </a:xfrm>
          <a:prstGeom prst="rect">
            <a:avLst/>
          </a:prstGeom>
          <a:noFill/>
        </p:spPr>
        <p:txBody>
          <a:bodyPr wrap="square" rtlCol="0">
            <a:spAutoFit/>
          </a:bodyPr>
          <a:lstStyle/>
          <a:p>
            <a:r>
              <a:rPr lang="en-US" sz="2800" b="1" dirty="0" smtClean="0"/>
              <a:t>Evolutionary Model of Origins</a:t>
            </a:r>
            <a:endParaRPr lang="en-US" sz="2800" b="1" dirty="0"/>
          </a:p>
        </p:txBody>
      </p:sp>
      <p:sp>
        <p:nvSpPr>
          <p:cNvPr id="9" name="Down Arrow 8"/>
          <p:cNvSpPr/>
          <p:nvPr/>
        </p:nvSpPr>
        <p:spPr>
          <a:xfrm>
            <a:off x="304800" y="3124200"/>
            <a:ext cx="1219200" cy="1056620"/>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3124200"/>
            <a:ext cx="457200" cy="923330"/>
          </a:xfrm>
          <a:prstGeom prst="rect">
            <a:avLst/>
          </a:prstGeom>
          <a:noFill/>
        </p:spPr>
        <p:txBody>
          <a:bodyPr wrap="square" rtlCol="0">
            <a:spAutoFit/>
          </a:bodyPr>
          <a:lstStyle/>
          <a:p>
            <a:pPr algn="ctr"/>
            <a:r>
              <a:rPr lang="en-US" b="1" dirty="0" smtClean="0">
                <a:solidFill>
                  <a:schemeClr val="bg1"/>
                </a:solidFill>
              </a:rPr>
              <a:t>MAN</a:t>
            </a:r>
            <a:endParaRPr lang="en-US" b="1" dirty="0">
              <a:solidFill>
                <a:schemeClr val="bg1"/>
              </a:solidFill>
            </a:endParaRPr>
          </a:p>
        </p:txBody>
      </p:sp>
      <p:sp>
        <p:nvSpPr>
          <p:cNvPr id="11" name="Down Arrow 10"/>
          <p:cNvSpPr/>
          <p:nvPr/>
        </p:nvSpPr>
        <p:spPr>
          <a:xfrm>
            <a:off x="7239000" y="4810780"/>
            <a:ext cx="1219200" cy="1056620"/>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620000" y="4810780"/>
            <a:ext cx="457200" cy="923330"/>
          </a:xfrm>
          <a:prstGeom prst="rect">
            <a:avLst/>
          </a:prstGeom>
          <a:noFill/>
        </p:spPr>
        <p:txBody>
          <a:bodyPr wrap="square" rtlCol="0">
            <a:spAutoFit/>
          </a:bodyPr>
          <a:lstStyle/>
          <a:p>
            <a:pPr algn="ctr"/>
            <a:r>
              <a:rPr lang="en-US" b="1" dirty="0" smtClean="0">
                <a:solidFill>
                  <a:schemeClr val="bg1"/>
                </a:solidFill>
              </a:rPr>
              <a:t>MAN</a:t>
            </a:r>
            <a:endParaRPr lang="en-US" b="1" dirty="0">
              <a:solidFill>
                <a:schemeClr val="bg1"/>
              </a:solidFill>
            </a:endParaRPr>
          </a:p>
        </p:txBody>
      </p:sp>
    </p:spTree>
    <p:extLst>
      <p:ext uri="{BB962C8B-B14F-4D97-AF65-F5344CB8AC3E}">
        <p14:creationId xmlns:p14="http://schemas.microsoft.com/office/powerpoint/2010/main" val="1043403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Beginning of Creation</a:t>
            </a:r>
            <a:endParaRPr lang="en-US" b="1" dirty="0"/>
          </a:p>
        </p:txBody>
      </p:sp>
      <p:sp>
        <p:nvSpPr>
          <p:cNvPr id="3" name="Content Placeholder 2"/>
          <p:cNvSpPr>
            <a:spLocks noGrp="1"/>
          </p:cNvSpPr>
          <p:nvPr>
            <p:ph idx="1"/>
          </p:nvPr>
        </p:nvSpPr>
        <p:spPr>
          <a:xfrm>
            <a:off x="457200" y="1600201"/>
            <a:ext cx="8229600" cy="1219200"/>
          </a:xfrm>
        </p:spPr>
        <p:txBody>
          <a:bodyPr/>
          <a:lstStyle/>
          <a:p>
            <a:pPr marL="0" indent="0" algn="ctr">
              <a:buNone/>
            </a:pPr>
            <a:r>
              <a:rPr lang="en-US" dirty="0" smtClean="0"/>
              <a:t>“But </a:t>
            </a:r>
            <a:r>
              <a:rPr lang="en-US" dirty="0"/>
              <a:t>from the beginning of the creation, God </a:t>
            </a:r>
            <a:r>
              <a:rPr lang="en-US" dirty="0" smtClean="0"/>
              <a:t>‘made </a:t>
            </a:r>
            <a:r>
              <a:rPr lang="en-US" dirty="0"/>
              <a:t>them male and </a:t>
            </a:r>
            <a:r>
              <a:rPr lang="en-US" dirty="0" smtClean="0"/>
              <a:t>female’” (Mark 10:6).</a:t>
            </a:r>
            <a:endParaRPr lang="en-US" dirty="0"/>
          </a:p>
        </p:txBody>
      </p:sp>
      <p:cxnSp>
        <p:nvCxnSpPr>
          <p:cNvPr id="5" name="Straight Arrow Connector 4"/>
          <p:cNvCxnSpPr/>
          <p:nvPr/>
        </p:nvCxnSpPr>
        <p:spPr>
          <a:xfrm>
            <a:off x="685800" y="4267200"/>
            <a:ext cx="754380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85800" y="5943600"/>
            <a:ext cx="754380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14600" y="3657600"/>
            <a:ext cx="3657600" cy="523220"/>
          </a:xfrm>
          <a:prstGeom prst="rect">
            <a:avLst/>
          </a:prstGeom>
          <a:noFill/>
        </p:spPr>
        <p:txBody>
          <a:bodyPr wrap="square" rtlCol="0">
            <a:spAutoFit/>
          </a:bodyPr>
          <a:lstStyle/>
          <a:p>
            <a:r>
              <a:rPr lang="en-US" sz="2800" b="1" dirty="0" smtClean="0"/>
              <a:t>Bible Model of Origins</a:t>
            </a:r>
            <a:endParaRPr lang="en-US" sz="2800" b="1" dirty="0"/>
          </a:p>
        </p:txBody>
      </p:sp>
      <p:sp>
        <p:nvSpPr>
          <p:cNvPr id="8" name="TextBox 7"/>
          <p:cNvSpPr txBox="1"/>
          <p:nvPr/>
        </p:nvSpPr>
        <p:spPr>
          <a:xfrm>
            <a:off x="1981200" y="5344180"/>
            <a:ext cx="4724400" cy="523220"/>
          </a:xfrm>
          <a:prstGeom prst="rect">
            <a:avLst/>
          </a:prstGeom>
          <a:noFill/>
        </p:spPr>
        <p:txBody>
          <a:bodyPr wrap="square" rtlCol="0">
            <a:spAutoFit/>
          </a:bodyPr>
          <a:lstStyle/>
          <a:p>
            <a:r>
              <a:rPr lang="en-US" sz="2800" b="1" dirty="0" smtClean="0"/>
              <a:t>Evolutionary Model of Origins</a:t>
            </a:r>
            <a:endParaRPr lang="en-US" sz="2800" b="1" dirty="0"/>
          </a:p>
        </p:txBody>
      </p:sp>
      <p:sp>
        <p:nvSpPr>
          <p:cNvPr id="9" name="Down Arrow 8"/>
          <p:cNvSpPr/>
          <p:nvPr/>
        </p:nvSpPr>
        <p:spPr>
          <a:xfrm>
            <a:off x="304800" y="3124200"/>
            <a:ext cx="1219200" cy="1056620"/>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3124200"/>
            <a:ext cx="457200" cy="923330"/>
          </a:xfrm>
          <a:prstGeom prst="rect">
            <a:avLst/>
          </a:prstGeom>
          <a:noFill/>
        </p:spPr>
        <p:txBody>
          <a:bodyPr wrap="square" rtlCol="0">
            <a:spAutoFit/>
          </a:bodyPr>
          <a:lstStyle/>
          <a:p>
            <a:pPr algn="ctr"/>
            <a:r>
              <a:rPr lang="en-US" b="1" dirty="0" smtClean="0">
                <a:solidFill>
                  <a:schemeClr val="bg1"/>
                </a:solidFill>
              </a:rPr>
              <a:t>MAN</a:t>
            </a:r>
            <a:endParaRPr lang="en-US" b="1" dirty="0">
              <a:solidFill>
                <a:schemeClr val="bg1"/>
              </a:solidFill>
            </a:endParaRPr>
          </a:p>
        </p:txBody>
      </p:sp>
      <p:sp>
        <p:nvSpPr>
          <p:cNvPr id="11" name="Down Arrow 10"/>
          <p:cNvSpPr/>
          <p:nvPr/>
        </p:nvSpPr>
        <p:spPr>
          <a:xfrm>
            <a:off x="7239000" y="4810780"/>
            <a:ext cx="1219200" cy="1056620"/>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620000" y="4810780"/>
            <a:ext cx="457200" cy="923330"/>
          </a:xfrm>
          <a:prstGeom prst="rect">
            <a:avLst/>
          </a:prstGeom>
          <a:noFill/>
        </p:spPr>
        <p:txBody>
          <a:bodyPr wrap="square" rtlCol="0">
            <a:spAutoFit/>
          </a:bodyPr>
          <a:lstStyle/>
          <a:p>
            <a:pPr algn="ctr"/>
            <a:r>
              <a:rPr lang="en-US" b="1" dirty="0" smtClean="0">
                <a:solidFill>
                  <a:schemeClr val="bg1"/>
                </a:solidFill>
              </a:rPr>
              <a:t>MAN</a:t>
            </a:r>
            <a:endParaRPr lang="en-US" b="1" dirty="0">
              <a:solidFill>
                <a:schemeClr val="bg1"/>
              </a:solidFill>
            </a:endParaRPr>
          </a:p>
        </p:txBody>
      </p:sp>
      <p:pic>
        <p:nvPicPr>
          <p:cNvPr id="2050" name="Picture 2" descr="http://i.ytimg.com/vi/_z7gf-b4Bic/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86200"/>
            <a:ext cx="3544094" cy="2658071"/>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505200" y="1295400"/>
            <a:ext cx="5410200" cy="4876800"/>
          </a:xfrm>
          <a:prstGeom prst="roundRect">
            <a:avLst/>
          </a:prstGeom>
          <a:solidFill>
            <a:schemeClr val="tx1">
              <a:lumMod val="95000"/>
              <a:lumOff val="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114800" y="1676400"/>
            <a:ext cx="4419600" cy="3970318"/>
          </a:xfrm>
          <a:prstGeom prst="rect">
            <a:avLst/>
          </a:prstGeom>
          <a:noFill/>
        </p:spPr>
        <p:txBody>
          <a:bodyPr wrap="square" rtlCol="0">
            <a:spAutoFit/>
          </a:bodyPr>
          <a:lstStyle/>
          <a:p>
            <a:r>
              <a:rPr lang="en-US" sz="2400" b="1" dirty="0">
                <a:solidFill>
                  <a:schemeClr val="bg1"/>
                </a:solidFill>
              </a:rPr>
              <a:t>“Imagine that all 4.6 billion years of evolutionary time were represented by one 60 minute hour. In this illustration, animals would only have appeared in the last ten minutes, while humans would have only arrived on the scene in the last 1/100 </a:t>
            </a:r>
            <a:r>
              <a:rPr lang="en-US" sz="2400" b="1" dirty="0" smtClean="0">
                <a:solidFill>
                  <a:schemeClr val="bg1"/>
                </a:solidFill>
              </a:rPr>
              <a:t>second.” </a:t>
            </a:r>
          </a:p>
          <a:p>
            <a:endParaRPr lang="en-US" sz="1200" b="1" dirty="0" smtClean="0">
              <a:solidFill>
                <a:schemeClr val="bg1"/>
              </a:solidFill>
            </a:endParaRPr>
          </a:p>
          <a:p>
            <a:pPr algn="r"/>
            <a:r>
              <a:rPr lang="en-US" sz="2400" b="1" dirty="0" smtClean="0">
                <a:solidFill>
                  <a:schemeClr val="bg1"/>
                </a:solidFill>
              </a:rPr>
              <a:t>Joshua </a:t>
            </a:r>
            <a:r>
              <a:rPr lang="en-US" sz="2400" b="1" dirty="0" err="1" smtClean="0">
                <a:solidFill>
                  <a:schemeClr val="bg1"/>
                </a:solidFill>
              </a:rPr>
              <a:t>Gurtler</a:t>
            </a:r>
            <a:r>
              <a:rPr lang="en-US" sz="2400" b="1" dirty="0">
                <a:solidFill>
                  <a:schemeClr val="bg1"/>
                </a:solidFill>
              </a:rPr>
              <a:t>, </a:t>
            </a:r>
            <a:r>
              <a:rPr lang="en-US" sz="2400" b="1" dirty="0" smtClean="0">
                <a:solidFill>
                  <a:schemeClr val="bg1"/>
                </a:solidFill>
              </a:rPr>
              <a:t>              “Unraveling Evolution,” page 29</a:t>
            </a:r>
            <a:endParaRPr lang="en-US" sz="2400" b="1" dirty="0">
              <a:solidFill>
                <a:schemeClr val="bg1"/>
              </a:solidFill>
            </a:endParaRPr>
          </a:p>
        </p:txBody>
      </p:sp>
    </p:spTree>
    <p:extLst>
      <p:ext uri="{BB962C8B-B14F-4D97-AF65-F5344CB8AC3E}">
        <p14:creationId xmlns:p14="http://schemas.microsoft.com/office/powerpoint/2010/main" val="1784807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New Testament View of Creation Account is Literal, Not Figurative</a:t>
            </a:r>
            <a:endParaRPr lang="en-US" b="1" dirty="0"/>
          </a:p>
        </p:txBody>
      </p:sp>
      <p:sp>
        <p:nvSpPr>
          <p:cNvPr id="3" name="Content Placeholder 2"/>
          <p:cNvSpPr>
            <a:spLocks noGrp="1"/>
          </p:cNvSpPr>
          <p:nvPr>
            <p:ph idx="1"/>
          </p:nvPr>
        </p:nvSpPr>
        <p:spPr>
          <a:xfrm>
            <a:off x="457200" y="1722437"/>
            <a:ext cx="8229600" cy="4525963"/>
          </a:xfrm>
        </p:spPr>
        <p:txBody>
          <a:bodyPr/>
          <a:lstStyle/>
          <a:p>
            <a:r>
              <a:rPr lang="en-US" dirty="0"/>
              <a:t>Jesus spoke of the creation of </a:t>
            </a:r>
            <a:r>
              <a:rPr lang="en-US" dirty="0" smtClean="0"/>
              <a:t>man, </a:t>
            </a:r>
            <a:r>
              <a:rPr lang="en-US" dirty="0"/>
              <a:t>the death of </a:t>
            </a:r>
            <a:r>
              <a:rPr lang="en-US" dirty="0" smtClean="0"/>
              <a:t>Abel, </a:t>
            </a:r>
            <a:r>
              <a:rPr lang="en-US" dirty="0"/>
              <a:t>and the flood of Noah’s </a:t>
            </a:r>
            <a:r>
              <a:rPr lang="en-US" dirty="0" smtClean="0"/>
              <a:t>day </a:t>
            </a:r>
            <a:r>
              <a:rPr lang="en-US" dirty="0"/>
              <a:t>as real events. </a:t>
            </a:r>
            <a:endParaRPr lang="en-US" dirty="0" smtClean="0"/>
          </a:p>
          <a:p>
            <a:pPr lvl="1"/>
            <a:r>
              <a:rPr lang="en-US" dirty="0" smtClean="0"/>
              <a:t>Matt</a:t>
            </a:r>
            <a:r>
              <a:rPr lang="en-US" dirty="0"/>
              <a:t>. </a:t>
            </a:r>
            <a:r>
              <a:rPr lang="en-US" dirty="0" smtClean="0"/>
              <a:t>19:4-6, 23:35, 24:37-38</a:t>
            </a:r>
          </a:p>
          <a:p>
            <a:r>
              <a:rPr lang="en-US" dirty="0"/>
              <a:t>Paul spoke of Adam and Eve as being real people, and the details surrounding their creation and fall into sin as real events.</a:t>
            </a:r>
          </a:p>
          <a:p>
            <a:pPr lvl="1"/>
            <a:r>
              <a:rPr lang="en-US" dirty="0"/>
              <a:t>1 Cor. 11:8; 2 Cor. 11:3; 1 Tim. </a:t>
            </a:r>
            <a:r>
              <a:rPr lang="en-US" dirty="0" smtClean="0"/>
              <a:t>2:13-14</a:t>
            </a:r>
            <a:endParaRPr lang="en-US" dirty="0"/>
          </a:p>
          <a:p>
            <a:endParaRPr lang="en-US" dirty="0"/>
          </a:p>
        </p:txBody>
      </p:sp>
    </p:spTree>
    <p:extLst>
      <p:ext uri="{BB962C8B-B14F-4D97-AF65-F5344CB8AC3E}">
        <p14:creationId xmlns:p14="http://schemas.microsoft.com/office/powerpoint/2010/main" val="9051228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a:bodyPr>
          <a:lstStyle/>
          <a:p>
            <a:r>
              <a:rPr lang="en-US" b="1" dirty="0" smtClean="0">
                <a:solidFill>
                  <a:schemeClr val="bg1"/>
                </a:solidFill>
              </a:rPr>
              <a:t>Does All Scientific Data                   Point To An Old Earth?</a:t>
            </a:r>
            <a:endParaRPr lang="en-US" b="1" dirty="0">
              <a:solidFill>
                <a:schemeClr val="bg1"/>
              </a:solidFill>
            </a:endParaRPr>
          </a:p>
        </p:txBody>
      </p:sp>
      <p:pic>
        <p:nvPicPr>
          <p:cNvPr id="1028" name="Picture 4" descr="http://blogs.discovery.com/.a/6a00d8341bf67c53ef017743227b49970d-pi"/>
          <p:cNvPicPr>
            <a:picLocks noChangeAspect="1" noChangeArrowheads="1"/>
          </p:cNvPicPr>
          <p:nvPr/>
        </p:nvPicPr>
        <p:blipFill rotWithShape="1">
          <a:blip r:embed="rId2">
            <a:extLst>
              <a:ext uri="{28A0092B-C50C-407E-A947-70E740481C1C}">
                <a14:useLocalDpi xmlns:a14="http://schemas.microsoft.com/office/drawing/2010/main" val="0"/>
              </a:ext>
            </a:extLst>
          </a:blip>
          <a:srcRect l="10305" r="9886"/>
          <a:stretch/>
        </p:blipFill>
        <p:spPr bwMode="auto">
          <a:xfrm>
            <a:off x="2470244" y="2286000"/>
            <a:ext cx="4039737"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392033"/>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681</Words>
  <Application>Microsoft Office PowerPoint</Application>
  <PresentationFormat>On-screen Show (4:3)</PresentationFormat>
  <Paragraphs>59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The Age of the Earth</vt:lpstr>
      <vt:lpstr>Bible Genealogies</vt:lpstr>
      <vt:lpstr>The Days of Creation Were Literal, Consecutive, Twenty-Four Hour Days</vt:lpstr>
      <vt:lpstr>The Foundation of the World</vt:lpstr>
      <vt:lpstr>The Beginning of Creation</vt:lpstr>
      <vt:lpstr>The Beginning of Creation</vt:lpstr>
      <vt:lpstr>New Testament View of Creation Account is Literal, Not Figurative</vt:lpstr>
      <vt:lpstr>Does All Scientific Data                   Point To An Old Earth?</vt:lpstr>
      <vt:lpstr>Population Studies</vt:lpstr>
      <vt:lpstr>Erosion</vt:lpstr>
      <vt:lpstr>Depletion of the Earth’s Magnetic Field</vt:lpstr>
      <vt:lpstr>Shrinkage of the Sun</vt:lpstr>
      <vt:lpstr>Cosmic Dust</vt:lpstr>
      <vt:lpstr>Consequences of Compromise</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Age of the Earth</dc:title>
  <dc:creator>Heath</dc:creator>
  <cp:lastModifiedBy>Heath</cp:lastModifiedBy>
  <cp:revision>22</cp:revision>
  <dcterms:created xsi:type="dcterms:W3CDTF">2015-04-03T19:19:12Z</dcterms:created>
  <dcterms:modified xsi:type="dcterms:W3CDTF">2015-04-04T17:08:14Z</dcterms:modified>
</cp:coreProperties>
</file>